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75" r:id="rId3"/>
    <p:sldId id="268" r:id="rId4"/>
    <p:sldId id="261" r:id="rId5"/>
    <p:sldId id="274" r:id="rId6"/>
  </p:sldIdLst>
  <p:sldSz cx="9144000" cy="6858000" type="screen4x3"/>
  <p:notesSz cx="695801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0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15192" cy="502938"/>
          </a:xfrm>
          <a:prstGeom prst="rect">
            <a:avLst/>
          </a:prstGeom>
        </p:spPr>
        <p:txBody>
          <a:bodyPr vert="horz" lIns="92791" tIns="46395" rIns="92791" bIns="4639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41195" y="1"/>
            <a:ext cx="3015192" cy="502938"/>
          </a:xfrm>
          <a:prstGeom prst="rect">
            <a:avLst/>
          </a:prstGeom>
        </p:spPr>
        <p:txBody>
          <a:bodyPr vert="horz" lIns="92791" tIns="46395" rIns="92791" bIns="46395" rtlCol="0"/>
          <a:lstStyle>
            <a:lvl1pPr algn="r">
              <a:defRPr sz="1200"/>
            </a:lvl1pPr>
          </a:lstStyle>
          <a:p>
            <a:fld id="{065C57B0-7520-4CC6-A53A-34BBF18A3BF1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23963" y="1252538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91" tIns="46395" rIns="92791" bIns="4639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95315" y="4821156"/>
            <a:ext cx="5567385" cy="3945019"/>
          </a:xfrm>
          <a:prstGeom prst="rect">
            <a:avLst/>
          </a:prstGeom>
        </p:spPr>
        <p:txBody>
          <a:bodyPr vert="horz" lIns="92791" tIns="46395" rIns="92791" bIns="46395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5775"/>
            <a:ext cx="3015192" cy="502938"/>
          </a:xfrm>
          <a:prstGeom prst="rect">
            <a:avLst/>
          </a:prstGeom>
        </p:spPr>
        <p:txBody>
          <a:bodyPr vert="horz" lIns="92791" tIns="46395" rIns="92791" bIns="4639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41195" y="9515775"/>
            <a:ext cx="3015192" cy="502938"/>
          </a:xfrm>
          <a:prstGeom prst="rect">
            <a:avLst/>
          </a:prstGeom>
        </p:spPr>
        <p:txBody>
          <a:bodyPr vert="horz" lIns="92791" tIns="46395" rIns="92791" bIns="46395" rtlCol="0" anchor="b"/>
          <a:lstStyle>
            <a:lvl1pPr algn="r">
              <a:defRPr sz="1200"/>
            </a:lvl1pPr>
          </a:lstStyle>
          <a:p>
            <a:fld id="{C53EC1AF-84F1-44B8-80F2-DF35AD2EC7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66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38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90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7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24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2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16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359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7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9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132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246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D7CC1-F9F3-4B3D-9515-BDE8437F6FEA}" type="datetimeFigureOut">
              <a:rPr lang="en-US" smtClean="0"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14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B0EC15-8872-41A7-ADC1-F7B0EBC6E874}"/>
              </a:ext>
            </a:extLst>
          </p:cNvPr>
          <p:cNvCxnSpPr>
            <a:cxnSpLocks/>
          </p:cNvCxnSpPr>
          <p:nvPr/>
        </p:nvCxnSpPr>
        <p:spPr>
          <a:xfrm>
            <a:off x="8620735" y="940795"/>
            <a:ext cx="59635" cy="3988064"/>
          </a:xfrm>
          <a:prstGeom prst="line">
            <a:avLst/>
          </a:prstGeom>
          <a:ln w="34925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953E70-6BAA-45AF-8F2A-16846AAC4679}"/>
              </a:ext>
            </a:extLst>
          </p:cNvPr>
          <p:cNvCxnSpPr>
            <a:cxnSpLocks/>
          </p:cNvCxnSpPr>
          <p:nvPr/>
        </p:nvCxnSpPr>
        <p:spPr>
          <a:xfrm>
            <a:off x="239711" y="852788"/>
            <a:ext cx="8410841" cy="72924"/>
          </a:xfrm>
          <a:prstGeom prst="line">
            <a:avLst/>
          </a:prstGeom>
          <a:ln w="34925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D0EFB0DF-7045-480C-ACF2-59EE8880A0E7}"/>
              </a:ext>
            </a:extLst>
          </p:cNvPr>
          <p:cNvSpPr/>
          <p:nvPr/>
        </p:nvSpPr>
        <p:spPr>
          <a:xfrm>
            <a:off x="2468880" y="1901777"/>
            <a:ext cx="13504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A54372-CB75-4F66-84B5-134D2757E0BA}"/>
              </a:ext>
            </a:extLst>
          </p:cNvPr>
          <p:cNvSpPr/>
          <p:nvPr/>
        </p:nvSpPr>
        <p:spPr>
          <a:xfrm>
            <a:off x="2468880" y="2438871"/>
            <a:ext cx="1350499" cy="56018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8177CA-8461-4097-B4A0-4F8B02A6BAAA}"/>
              </a:ext>
            </a:extLst>
          </p:cNvPr>
          <p:cNvSpPr/>
          <p:nvPr/>
        </p:nvSpPr>
        <p:spPr>
          <a:xfrm>
            <a:off x="2468880" y="3019163"/>
            <a:ext cx="13504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B74BDC-7C1B-4720-89FC-6404667884E9}"/>
              </a:ext>
            </a:extLst>
          </p:cNvPr>
          <p:cNvSpPr/>
          <p:nvPr/>
        </p:nvSpPr>
        <p:spPr>
          <a:xfrm>
            <a:off x="4712758" y="2979600"/>
            <a:ext cx="9019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0F9C76-467E-47ED-AA0F-F44AF1EF1F6B}"/>
              </a:ext>
            </a:extLst>
          </p:cNvPr>
          <p:cNvSpPr/>
          <p:nvPr/>
        </p:nvSpPr>
        <p:spPr>
          <a:xfrm>
            <a:off x="4239651" y="3811467"/>
            <a:ext cx="1784839" cy="40092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8946DD-28B3-40EA-B18F-1ADC37712FA9}"/>
              </a:ext>
            </a:extLst>
          </p:cNvPr>
          <p:cNvSpPr/>
          <p:nvPr/>
        </p:nvSpPr>
        <p:spPr>
          <a:xfrm>
            <a:off x="6024490" y="2958497"/>
            <a:ext cx="1181687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D53143A-F7BF-4B7A-AE52-F23DE09D2AAD}"/>
              </a:ext>
            </a:extLst>
          </p:cNvPr>
          <p:cNvSpPr/>
          <p:nvPr/>
        </p:nvSpPr>
        <p:spPr>
          <a:xfrm>
            <a:off x="7206176" y="2958497"/>
            <a:ext cx="67524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D701F92-ECB3-4C48-85F3-1BADA9CCEA25}"/>
              </a:ext>
            </a:extLst>
          </p:cNvPr>
          <p:cNvSpPr/>
          <p:nvPr/>
        </p:nvSpPr>
        <p:spPr>
          <a:xfrm>
            <a:off x="4239651" y="1913973"/>
            <a:ext cx="1004082" cy="40122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2D5342A-FB33-44B3-978F-13FEE580C6E5}"/>
              </a:ext>
            </a:extLst>
          </p:cNvPr>
          <p:cNvSpPr/>
          <p:nvPr/>
        </p:nvSpPr>
        <p:spPr>
          <a:xfrm>
            <a:off x="4239651" y="4212394"/>
            <a:ext cx="877473" cy="65414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042C3D-D38C-41F2-A899-3CADA21F0342}"/>
              </a:ext>
            </a:extLst>
          </p:cNvPr>
          <p:cNvSpPr/>
          <p:nvPr/>
        </p:nvSpPr>
        <p:spPr>
          <a:xfrm>
            <a:off x="5126794" y="4212393"/>
            <a:ext cx="888025" cy="65414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EF789FD-1C5B-4949-A505-2F1E8968EDE2}"/>
              </a:ext>
            </a:extLst>
          </p:cNvPr>
          <p:cNvSpPr/>
          <p:nvPr/>
        </p:nvSpPr>
        <p:spPr>
          <a:xfrm>
            <a:off x="6615333" y="3752942"/>
            <a:ext cx="1100378" cy="448405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3F5998C-9D8F-4733-AB47-88BDC7FB8BC2}"/>
              </a:ext>
            </a:extLst>
          </p:cNvPr>
          <p:cNvSpPr/>
          <p:nvPr/>
        </p:nvSpPr>
        <p:spPr>
          <a:xfrm>
            <a:off x="6604106" y="4480454"/>
            <a:ext cx="1100378" cy="448405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026D3DD-FC26-45BB-9D9B-F67570E09DE5}"/>
              </a:ext>
            </a:extLst>
          </p:cNvPr>
          <p:cNvSpPr/>
          <p:nvPr/>
        </p:nvSpPr>
        <p:spPr>
          <a:xfrm>
            <a:off x="6378895" y="5605670"/>
            <a:ext cx="610567" cy="18291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7A0023A-F80C-450E-BD16-7828ED108324}"/>
              </a:ext>
            </a:extLst>
          </p:cNvPr>
          <p:cNvSpPr/>
          <p:nvPr/>
        </p:nvSpPr>
        <p:spPr>
          <a:xfrm>
            <a:off x="8362122" y="5605670"/>
            <a:ext cx="204687" cy="234679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F77CE5C-685F-4A75-9FBB-9ECAFFEAA17D}"/>
              </a:ext>
            </a:extLst>
          </p:cNvPr>
          <p:cNvSpPr/>
          <p:nvPr/>
        </p:nvSpPr>
        <p:spPr>
          <a:xfrm rot="5400000">
            <a:off x="749328" y="3121810"/>
            <a:ext cx="394682" cy="178938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33941E2-CF3F-4B1D-AE4D-0B929F1173E4}"/>
              </a:ext>
            </a:extLst>
          </p:cNvPr>
          <p:cNvSpPr/>
          <p:nvPr/>
        </p:nvSpPr>
        <p:spPr>
          <a:xfrm>
            <a:off x="771353" y="1922861"/>
            <a:ext cx="1089378" cy="2591453"/>
          </a:xfrm>
          <a:custGeom>
            <a:avLst/>
            <a:gdLst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941342 w 1941342"/>
              <a:gd name="connsiteY2" fmla="*/ 220862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393586 w 1941342"/>
              <a:gd name="connsiteY2" fmla="*/ 219095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393586"/>
              <a:gd name="connsiteY0" fmla="*/ 0 h 3235570"/>
              <a:gd name="connsiteX1" fmla="*/ 1393585 w 1393586"/>
              <a:gd name="connsiteY1" fmla="*/ 0 h 3235570"/>
              <a:gd name="connsiteX2" fmla="*/ 1393586 w 1393586"/>
              <a:gd name="connsiteY2" fmla="*/ 2190958 h 3235570"/>
              <a:gd name="connsiteX3" fmla="*/ 1350499 w 1393586"/>
              <a:gd name="connsiteY3" fmla="*/ 2222696 h 3235570"/>
              <a:gd name="connsiteX4" fmla="*/ 1350499 w 1393586"/>
              <a:gd name="connsiteY4" fmla="*/ 3221502 h 3235570"/>
              <a:gd name="connsiteX5" fmla="*/ 0 w 1393586"/>
              <a:gd name="connsiteY5" fmla="*/ 3235570 h 3235570"/>
              <a:gd name="connsiteX6" fmla="*/ 0 w 1393586"/>
              <a:gd name="connsiteY6" fmla="*/ 0 h 3235570"/>
              <a:gd name="connsiteX0" fmla="*/ 0 w 1411254"/>
              <a:gd name="connsiteY0" fmla="*/ 0 h 3235570"/>
              <a:gd name="connsiteX1" fmla="*/ 1411254 w 1411254"/>
              <a:gd name="connsiteY1" fmla="*/ 53008 h 3235570"/>
              <a:gd name="connsiteX2" fmla="*/ 1393586 w 1411254"/>
              <a:gd name="connsiteY2" fmla="*/ 2190958 h 3235570"/>
              <a:gd name="connsiteX3" fmla="*/ 1350499 w 1411254"/>
              <a:gd name="connsiteY3" fmla="*/ 2222696 h 3235570"/>
              <a:gd name="connsiteX4" fmla="*/ 1350499 w 1411254"/>
              <a:gd name="connsiteY4" fmla="*/ 3221502 h 3235570"/>
              <a:gd name="connsiteX5" fmla="*/ 0 w 1411254"/>
              <a:gd name="connsiteY5" fmla="*/ 3235570 h 3235570"/>
              <a:gd name="connsiteX6" fmla="*/ 0 w 1411254"/>
              <a:gd name="connsiteY6" fmla="*/ 0 h 3235570"/>
              <a:gd name="connsiteX0" fmla="*/ 0 w 1411254"/>
              <a:gd name="connsiteY0" fmla="*/ 17671 h 3182562"/>
              <a:gd name="connsiteX1" fmla="*/ 1411254 w 1411254"/>
              <a:gd name="connsiteY1" fmla="*/ 0 h 3182562"/>
              <a:gd name="connsiteX2" fmla="*/ 1393586 w 1411254"/>
              <a:gd name="connsiteY2" fmla="*/ 2137950 h 3182562"/>
              <a:gd name="connsiteX3" fmla="*/ 1350499 w 1411254"/>
              <a:gd name="connsiteY3" fmla="*/ 2169688 h 3182562"/>
              <a:gd name="connsiteX4" fmla="*/ 1350499 w 1411254"/>
              <a:gd name="connsiteY4" fmla="*/ 3168494 h 3182562"/>
              <a:gd name="connsiteX5" fmla="*/ 0 w 1411254"/>
              <a:gd name="connsiteY5" fmla="*/ 3182562 h 3182562"/>
              <a:gd name="connsiteX6" fmla="*/ 0 w 1411254"/>
              <a:gd name="connsiteY6" fmla="*/ 17671 h 318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1254" h="3182562">
                <a:moveTo>
                  <a:pt x="0" y="17671"/>
                </a:moveTo>
                <a:lnTo>
                  <a:pt x="1411254" y="0"/>
                </a:lnTo>
                <a:cubicBezTo>
                  <a:pt x="1411254" y="730319"/>
                  <a:pt x="1393586" y="1407631"/>
                  <a:pt x="1393586" y="2137950"/>
                </a:cubicBezTo>
                <a:lnTo>
                  <a:pt x="1350499" y="2169688"/>
                </a:lnTo>
                <a:lnTo>
                  <a:pt x="1350499" y="3168494"/>
                </a:lnTo>
                <a:lnTo>
                  <a:pt x="0" y="3182562"/>
                </a:lnTo>
                <a:lnTo>
                  <a:pt x="0" y="17671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ED186D0-5DD3-45C1-8B84-9DAD886A735B}"/>
              </a:ext>
            </a:extLst>
          </p:cNvPr>
          <p:cNvSpPr/>
          <p:nvPr/>
        </p:nvSpPr>
        <p:spPr>
          <a:xfrm>
            <a:off x="881058" y="4173273"/>
            <a:ext cx="253219" cy="261132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58BC8AA-FDDC-4DED-B466-27D507299E0D}"/>
              </a:ext>
            </a:extLst>
          </p:cNvPr>
          <p:cNvSpPr/>
          <p:nvPr/>
        </p:nvSpPr>
        <p:spPr>
          <a:xfrm>
            <a:off x="1206295" y="4183725"/>
            <a:ext cx="253219" cy="261132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F6F1BBD-CCE4-45CB-8E60-ED6863A0F63D}"/>
              </a:ext>
            </a:extLst>
          </p:cNvPr>
          <p:cNvSpPr/>
          <p:nvPr/>
        </p:nvSpPr>
        <p:spPr>
          <a:xfrm>
            <a:off x="976849" y="3953900"/>
            <a:ext cx="157427" cy="169311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F30E1F4-CF0D-456E-8209-3C6E53C5E949}"/>
              </a:ext>
            </a:extLst>
          </p:cNvPr>
          <p:cNvGrpSpPr/>
          <p:nvPr/>
        </p:nvGrpSpPr>
        <p:grpSpPr>
          <a:xfrm>
            <a:off x="6615333" y="4512603"/>
            <a:ext cx="1060034" cy="349681"/>
            <a:chOff x="8862039" y="4655981"/>
            <a:chExt cx="1413378" cy="466241"/>
          </a:xfrm>
        </p:grpSpPr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EBB2FB0B-00EA-46C1-B947-F9A369A362FC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3076D8C0-5B2F-4E22-81F6-1B003D29E6FC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525B5437-05A4-4317-8688-219D1B29AEC6}"/>
                </a:ext>
              </a:extLst>
            </p:cNvPr>
            <p:cNvCxnSpPr>
              <a:stCxn id="49" idx="0"/>
              <a:endCxn id="50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5C77026-A3C1-4781-B8A7-AF7F0212FAB3}"/>
              </a:ext>
            </a:extLst>
          </p:cNvPr>
          <p:cNvGrpSpPr/>
          <p:nvPr/>
        </p:nvGrpSpPr>
        <p:grpSpPr>
          <a:xfrm>
            <a:off x="6633336" y="3811041"/>
            <a:ext cx="1060034" cy="349681"/>
            <a:chOff x="8862039" y="4655981"/>
            <a:chExt cx="1413378" cy="466241"/>
          </a:xfrm>
        </p:grpSpPr>
        <p:sp>
          <p:nvSpPr>
            <p:cNvPr id="55" name="Isosceles Triangle 54">
              <a:extLst>
                <a:ext uri="{FF2B5EF4-FFF2-40B4-BE49-F238E27FC236}">
                  <a16:creationId xmlns:a16="http://schemas.microsoft.com/office/drawing/2014/main" id="{47E1D89F-7B29-473D-B74E-90F1ED57E11F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id="{C3409E3F-983C-4404-BAA1-64355EFFD0D7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D44C8EB-13DA-49C3-94BB-03DEB0B06E4A}"/>
                </a:ext>
              </a:extLst>
            </p:cNvPr>
            <p:cNvCxnSpPr>
              <a:stCxn id="55" idx="0"/>
              <a:endCxn id="56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7948F356-ADEC-47C8-BA4E-F727F1D8C5F7}"/>
              </a:ext>
            </a:extLst>
          </p:cNvPr>
          <p:cNvSpPr txBox="1"/>
          <p:nvPr/>
        </p:nvSpPr>
        <p:spPr>
          <a:xfrm>
            <a:off x="2696029" y="263245"/>
            <a:ext cx="33803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u="sng" dirty="0"/>
              <a:t>Mekatek Ltd – Amex Park -West side of site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7FCA517F-23D0-40E1-9D1A-A0747753D336}"/>
              </a:ext>
            </a:extLst>
          </p:cNvPr>
          <p:cNvCxnSpPr>
            <a:cxnSpLocks/>
          </p:cNvCxnSpPr>
          <p:nvPr/>
        </p:nvCxnSpPr>
        <p:spPr>
          <a:xfrm>
            <a:off x="8650552" y="5417215"/>
            <a:ext cx="0" cy="549196"/>
          </a:xfrm>
          <a:prstGeom prst="line">
            <a:avLst/>
          </a:prstGeom>
          <a:ln w="34925" cmpd="sng">
            <a:solidFill>
              <a:schemeClr val="accent6">
                <a:lumMod val="60000"/>
                <a:lumOff val="40000"/>
              </a:schemeClr>
            </a:solidFill>
            <a:prstDash val="lg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EB13FCE-4194-49D6-A0F1-0E6219BAD7F3}"/>
              </a:ext>
            </a:extLst>
          </p:cNvPr>
          <p:cNvCxnSpPr>
            <a:cxnSpLocks/>
          </p:cNvCxnSpPr>
          <p:nvPr/>
        </p:nvCxnSpPr>
        <p:spPr>
          <a:xfrm flipH="1" flipV="1">
            <a:off x="516835" y="5605671"/>
            <a:ext cx="8163535" cy="381014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A4FF87EC-E6CD-428A-B6B4-3F64CC89F431}"/>
              </a:ext>
            </a:extLst>
          </p:cNvPr>
          <p:cNvSpPr/>
          <p:nvPr/>
        </p:nvSpPr>
        <p:spPr>
          <a:xfrm>
            <a:off x="7250848" y="5605670"/>
            <a:ext cx="559520" cy="234679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6B4446A-3166-467B-90C5-F14025084BEB}"/>
              </a:ext>
            </a:extLst>
          </p:cNvPr>
          <p:cNvSpPr/>
          <p:nvPr/>
        </p:nvSpPr>
        <p:spPr>
          <a:xfrm>
            <a:off x="4225776" y="4875576"/>
            <a:ext cx="1789043" cy="265043"/>
          </a:xfrm>
          <a:custGeom>
            <a:avLst/>
            <a:gdLst>
              <a:gd name="connsiteX0" fmla="*/ 0 w 1789043"/>
              <a:gd name="connsiteY0" fmla="*/ 0 h 265043"/>
              <a:gd name="connsiteX1" fmla="*/ 0 w 1789043"/>
              <a:gd name="connsiteY1" fmla="*/ 145774 h 265043"/>
              <a:gd name="connsiteX2" fmla="*/ 1789043 w 1789043"/>
              <a:gd name="connsiteY2" fmla="*/ 265043 h 265043"/>
              <a:gd name="connsiteX3" fmla="*/ 1789043 w 1789043"/>
              <a:gd name="connsiteY3" fmla="*/ 13252 h 26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43" h="265043">
                <a:moveTo>
                  <a:pt x="0" y="0"/>
                </a:moveTo>
                <a:lnTo>
                  <a:pt x="0" y="145774"/>
                </a:lnTo>
                <a:lnTo>
                  <a:pt x="1789043" y="265043"/>
                </a:lnTo>
                <a:lnTo>
                  <a:pt x="1789043" y="13252"/>
                </a:lnTo>
              </a:path>
            </a:pathLst>
          </a:cu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L-Shape 65">
            <a:extLst>
              <a:ext uri="{FF2B5EF4-FFF2-40B4-BE49-F238E27FC236}">
                <a16:creationId xmlns:a16="http://schemas.microsoft.com/office/drawing/2014/main" id="{658134FA-2E77-40E1-B515-EF3784288419}"/>
              </a:ext>
            </a:extLst>
          </p:cNvPr>
          <p:cNvSpPr/>
          <p:nvPr/>
        </p:nvSpPr>
        <p:spPr>
          <a:xfrm>
            <a:off x="6054575" y="1994619"/>
            <a:ext cx="1826850" cy="928731"/>
          </a:xfrm>
          <a:prstGeom prst="corner">
            <a:avLst>
              <a:gd name="adj1" fmla="val 15275"/>
              <a:gd name="adj2" fmla="val 19454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Arrow: Chevron 66">
            <a:extLst>
              <a:ext uri="{FF2B5EF4-FFF2-40B4-BE49-F238E27FC236}">
                <a16:creationId xmlns:a16="http://schemas.microsoft.com/office/drawing/2014/main" id="{4CC82D8C-20BA-4F0C-8F3E-78915FE45CC1}"/>
              </a:ext>
            </a:extLst>
          </p:cNvPr>
          <p:cNvSpPr/>
          <p:nvPr/>
        </p:nvSpPr>
        <p:spPr>
          <a:xfrm rot="5400000">
            <a:off x="6108236" y="2465359"/>
            <a:ext cx="92766" cy="17227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8" name="Arrow: Chevron 67">
            <a:extLst>
              <a:ext uri="{FF2B5EF4-FFF2-40B4-BE49-F238E27FC236}">
                <a16:creationId xmlns:a16="http://schemas.microsoft.com/office/drawing/2014/main" id="{74DEB497-4477-4CDD-889D-14F43A37669E}"/>
              </a:ext>
            </a:extLst>
          </p:cNvPr>
          <p:cNvSpPr/>
          <p:nvPr/>
        </p:nvSpPr>
        <p:spPr>
          <a:xfrm rot="5400000">
            <a:off x="6117096" y="2632193"/>
            <a:ext cx="83830" cy="208163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6BF53D2-B0C6-4C05-B18A-8C7252F65B24}"/>
              </a:ext>
            </a:extLst>
          </p:cNvPr>
          <p:cNvSpPr/>
          <p:nvPr/>
        </p:nvSpPr>
        <p:spPr>
          <a:xfrm>
            <a:off x="6254663" y="1994619"/>
            <a:ext cx="1587368" cy="753851"/>
          </a:xfrm>
          <a:prstGeom prst="rect">
            <a:avLst/>
          </a:prstGeom>
          <a:noFill/>
          <a:ln w="38100" cmpd="dbl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FF47AAAA-4DDD-4E4F-920A-C7E15C4D8814}"/>
              </a:ext>
            </a:extLst>
          </p:cNvPr>
          <p:cNvSpPr/>
          <p:nvPr/>
        </p:nvSpPr>
        <p:spPr>
          <a:xfrm>
            <a:off x="1399786" y="3987309"/>
            <a:ext cx="183494" cy="199686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3EB8C09-8265-455F-80BD-6823606AC3C0}"/>
              </a:ext>
            </a:extLst>
          </p:cNvPr>
          <p:cNvSpPr/>
          <p:nvPr/>
        </p:nvSpPr>
        <p:spPr>
          <a:xfrm>
            <a:off x="1432148" y="3782451"/>
            <a:ext cx="150278" cy="158588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66FB1179-D597-48AC-93D7-47D68997D38F}"/>
              </a:ext>
            </a:extLst>
          </p:cNvPr>
          <p:cNvSpPr/>
          <p:nvPr/>
        </p:nvSpPr>
        <p:spPr>
          <a:xfrm>
            <a:off x="897621" y="3497872"/>
            <a:ext cx="106639" cy="28626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A1E3238-17D2-4D7F-A79F-658E85286CFF}"/>
              </a:ext>
            </a:extLst>
          </p:cNvPr>
          <p:cNvSpPr/>
          <p:nvPr/>
        </p:nvSpPr>
        <p:spPr>
          <a:xfrm rot="171070">
            <a:off x="2962904" y="5510249"/>
            <a:ext cx="960044" cy="190841"/>
          </a:xfrm>
          <a:prstGeom prst="rect">
            <a:avLst/>
          </a:prstGeom>
          <a:noFill/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74C56BE-F518-4687-BE98-97560714F8E1}"/>
              </a:ext>
            </a:extLst>
          </p:cNvPr>
          <p:cNvGrpSpPr/>
          <p:nvPr/>
        </p:nvGrpSpPr>
        <p:grpSpPr>
          <a:xfrm>
            <a:off x="4253947" y="3496586"/>
            <a:ext cx="1788545" cy="313994"/>
            <a:chOff x="8862039" y="4655981"/>
            <a:chExt cx="1413378" cy="466241"/>
          </a:xfrm>
        </p:grpSpPr>
        <p:sp>
          <p:nvSpPr>
            <p:cNvPr id="94" name="Isosceles Triangle 93">
              <a:extLst>
                <a:ext uri="{FF2B5EF4-FFF2-40B4-BE49-F238E27FC236}">
                  <a16:creationId xmlns:a16="http://schemas.microsoft.com/office/drawing/2014/main" id="{0B7FDE21-363C-4E09-823B-F469E5F44B53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95" name="Isosceles Triangle 94">
              <a:extLst>
                <a:ext uri="{FF2B5EF4-FFF2-40B4-BE49-F238E27FC236}">
                  <a16:creationId xmlns:a16="http://schemas.microsoft.com/office/drawing/2014/main" id="{2BA1199A-6FDB-4F5B-AE6F-67001DFD18B4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D508EFB8-B0A7-48EC-B13E-76733D59847D}"/>
                </a:ext>
              </a:extLst>
            </p:cNvPr>
            <p:cNvCxnSpPr>
              <a:stCxn id="94" idx="0"/>
              <a:endCxn id="95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F0558BC-1A58-4025-B995-2035A1A43174}"/>
              </a:ext>
            </a:extLst>
          </p:cNvPr>
          <p:cNvGrpSpPr/>
          <p:nvPr/>
        </p:nvGrpSpPr>
        <p:grpSpPr>
          <a:xfrm>
            <a:off x="6876337" y="4214613"/>
            <a:ext cx="837032" cy="146278"/>
            <a:chOff x="8862039" y="4655981"/>
            <a:chExt cx="1413378" cy="466241"/>
          </a:xfrm>
        </p:grpSpPr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D28BF57F-854F-44C6-8D39-402A4B5D78E9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1" name="Isosceles Triangle 100">
              <a:extLst>
                <a:ext uri="{FF2B5EF4-FFF2-40B4-BE49-F238E27FC236}">
                  <a16:creationId xmlns:a16="http://schemas.microsoft.com/office/drawing/2014/main" id="{7F7C267C-DB04-4A4A-8041-7499CC401FBB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911F0367-488D-4C7A-B553-3C6A8A0A3A58}"/>
                </a:ext>
              </a:extLst>
            </p:cNvPr>
            <p:cNvCxnSpPr>
              <a:stCxn id="100" idx="0"/>
              <a:endCxn id="101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857A9827-95A4-412B-A8C6-2D29187AD3B5}"/>
              </a:ext>
            </a:extLst>
          </p:cNvPr>
          <p:cNvSpPr/>
          <p:nvPr/>
        </p:nvSpPr>
        <p:spPr>
          <a:xfrm>
            <a:off x="4267200" y="2478157"/>
            <a:ext cx="1736035" cy="1033669"/>
          </a:xfrm>
          <a:custGeom>
            <a:avLst/>
            <a:gdLst>
              <a:gd name="connsiteX0" fmla="*/ 437322 w 1736035"/>
              <a:gd name="connsiteY0" fmla="*/ 1033669 h 1033669"/>
              <a:gd name="connsiteX1" fmla="*/ 0 w 1736035"/>
              <a:gd name="connsiteY1" fmla="*/ 1020417 h 1033669"/>
              <a:gd name="connsiteX2" fmla="*/ 0 w 1736035"/>
              <a:gd name="connsiteY2" fmla="*/ 0 h 1033669"/>
              <a:gd name="connsiteX3" fmla="*/ 1736035 w 1736035"/>
              <a:gd name="connsiteY3" fmla="*/ 0 h 1033669"/>
              <a:gd name="connsiteX4" fmla="*/ 1736035 w 1736035"/>
              <a:gd name="connsiteY4" fmla="*/ 834886 h 1033669"/>
              <a:gd name="connsiteX5" fmla="*/ 1524000 w 1736035"/>
              <a:gd name="connsiteY5" fmla="*/ 834886 h 1033669"/>
              <a:gd name="connsiteX6" fmla="*/ 1524000 w 1736035"/>
              <a:gd name="connsiteY6" fmla="*/ 1007165 h 1033669"/>
              <a:gd name="connsiteX7" fmla="*/ 1364974 w 1736035"/>
              <a:gd name="connsiteY7" fmla="*/ 1007165 h 1033669"/>
              <a:gd name="connsiteX8" fmla="*/ 1364974 w 1736035"/>
              <a:gd name="connsiteY8" fmla="*/ 503582 h 1033669"/>
              <a:gd name="connsiteX9" fmla="*/ 437322 w 1736035"/>
              <a:gd name="connsiteY9" fmla="*/ 503582 h 1033669"/>
              <a:gd name="connsiteX10" fmla="*/ 437322 w 1736035"/>
              <a:gd name="connsiteY10" fmla="*/ 1033669 h 1033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36035" h="1033669">
                <a:moveTo>
                  <a:pt x="437322" y="1033669"/>
                </a:moveTo>
                <a:lnTo>
                  <a:pt x="0" y="1020417"/>
                </a:lnTo>
                <a:lnTo>
                  <a:pt x="0" y="0"/>
                </a:lnTo>
                <a:lnTo>
                  <a:pt x="1736035" y="0"/>
                </a:lnTo>
                <a:lnTo>
                  <a:pt x="1736035" y="834886"/>
                </a:lnTo>
                <a:lnTo>
                  <a:pt x="1524000" y="834886"/>
                </a:lnTo>
                <a:lnTo>
                  <a:pt x="1524000" y="1007165"/>
                </a:lnTo>
                <a:lnTo>
                  <a:pt x="1364974" y="1007165"/>
                </a:lnTo>
                <a:lnTo>
                  <a:pt x="1364974" y="503582"/>
                </a:lnTo>
                <a:lnTo>
                  <a:pt x="437322" y="503582"/>
                </a:lnTo>
                <a:lnTo>
                  <a:pt x="437322" y="1033669"/>
                </a:lnTo>
                <a:close/>
              </a:path>
            </a:pathLst>
          </a:cu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46BC3D6B-B3FA-4E08-98D8-DE1F1C246BCE}"/>
              </a:ext>
            </a:extLst>
          </p:cNvPr>
          <p:cNvSpPr/>
          <p:nvPr/>
        </p:nvSpPr>
        <p:spPr>
          <a:xfrm>
            <a:off x="5797196" y="3281070"/>
            <a:ext cx="227293" cy="19186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5290EFAF-2420-4E34-A89E-7385025209B2}"/>
              </a:ext>
            </a:extLst>
          </p:cNvPr>
          <p:cNvSpPr/>
          <p:nvPr/>
        </p:nvSpPr>
        <p:spPr>
          <a:xfrm>
            <a:off x="2387480" y="3939295"/>
            <a:ext cx="272581" cy="225478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A3E1FAC8-6F0C-476B-A6A0-22EFE83558E8}"/>
              </a:ext>
            </a:extLst>
          </p:cNvPr>
          <p:cNvSpPr/>
          <p:nvPr/>
        </p:nvSpPr>
        <p:spPr>
          <a:xfrm>
            <a:off x="2981739" y="3975652"/>
            <a:ext cx="980661" cy="556591"/>
          </a:xfrm>
          <a:custGeom>
            <a:avLst/>
            <a:gdLst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28870 w 967409"/>
              <a:gd name="connsiteY2" fmla="*/ 318052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28870 w 967409"/>
              <a:gd name="connsiteY2" fmla="*/ 291547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18052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04799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67409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04799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67409 w 967409"/>
              <a:gd name="connsiteY6" fmla="*/ 556591 h 556591"/>
              <a:gd name="connsiteX0" fmla="*/ 980661 w 980661"/>
              <a:gd name="connsiteY0" fmla="*/ 556591 h 556591"/>
              <a:gd name="connsiteX1" fmla="*/ 980661 w 980661"/>
              <a:gd name="connsiteY1" fmla="*/ 304800 h 556591"/>
              <a:gd name="connsiteX2" fmla="*/ 768626 w 980661"/>
              <a:gd name="connsiteY2" fmla="*/ 304799 h 556591"/>
              <a:gd name="connsiteX3" fmla="*/ 755374 w 980661"/>
              <a:gd name="connsiteY3" fmla="*/ 0 h 556591"/>
              <a:gd name="connsiteX4" fmla="*/ 0 w 980661"/>
              <a:gd name="connsiteY4" fmla="*/ 0 h 556591"/>
              <a:gd name="connsiteX5" fmla="*/ 13252 w 980661"/>
              <a:gd name="connsiteY5" fmla="*/ 543339 h 556591"/>
              <a:gd name="connsiteX6" fmla="*/ 980661 w 980661"/>
              <a:gd name="connsiteY6" fmla="*/ 556591 h 556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661" h="556591">
                <a:moveTo>
                  <a:pt x="980661" y="556591"/>
                </a:moveTo>
                <a:lnTo>
                  <a:pt x="980661" y="304800"/>
                </a:lnTo>
                <a:lnTo>
                  <a:pt x="768626" y="304799"/>
                </a:lnTo>
                <a:lnTo>
                  <a:pt x="755374" y="0"/>
                </a:lnTo>
                <a:lnTo>
                  <a:pt x="0" y="0"/>
                </a:lnTo>
                <a:lnTo>
                  <a:pt x="13252" y="543339"/>
                </a:lnTo>
                <a:lnTo>
                  <a:pt x="980661" y="556591"/>
                </a:lnTo>
                <a:close/>
              </a:path>
            </a:pathLst>
          </a:cu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2282E2E-5361-4868-92C9-55E75143A9B8}"/>
              </a:ext>
            </a:extLst>
          </p:cNvPr>
          <p:cNvSpPr/>
          <p:nvPr/>
        </p:nvSpPr>
        <p:spPr>
          <a:xfrm>
            <a:off x="3980402" y="3999978"/>
            <a:ext cx="222949" cy="523131"/>
          </a:xfrm>
          <a:prstGeom prst="rect">
            <a:avLst/>
          </a:prstGeom>
          <a:noFill/>
          <a:ln w="285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CE29C39F-E788-4F6E-9011-6561DEAE0AAF}"/>
              </a:ext>
            </a:extLst>
          </p:cNvPr>
          <p:cNvSpPr/>
          <p:nvPr/>
        </p:nvSpPr>
        <p:spPr>
          <a:xfrm rot="16200000">
            <a:off x="3845344" y="3891246"/>
            <a:ext cx="309901" cy="4787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0" name="L-Shape 109">
            <a:extLst>
              <a:ext uri="{FF2B5EF4-FFF2-40B4-BE49-F238E27FC236}">
                <a16:creationId xmlns:a16="http://schemas.microsoft.com/office/drawing/2014/main" id="{830D859D-6359-4BF1-81D4-57FB124BBD9F}"/>
              </a:ext>
            </a:extLst>
          </p:cNvPr>
          <p:cNvSpPr/>
          <p:nvPr/>
        </p:nvSpPr>
        <p:spPr>
          <a:xfrm rot="10800000">
            <a:off x="3423555" y="3881290"/>
            <a:ext cx="532840" cy="261282"/>
          </a:xfrm>
          <a:prstGeom prst="corner">
            <a:avLst>
              <a:gd name="adj1" fmla="val 28117"/>
              <a:gd name="adj2" fmla="val 2944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73AF869-939E-4602-8AB8-124D3CF3884B}"/>
              </a:ext>
            </a:extLst>
          </p:cNvPr>
          <p:cNvSpPr/>
          <p:nvPr/>
        </p:nvSpPr>
        <p:spPr>
          <a:xfrm>
            <a:off x="5272242" y="1913381"/>
            <a:ext cx="742577" cy="349161"/>
          </a:xfrm>
          <a:prstGeom prst="rect">
            <a:avLst/>
          </a:prstGeom>
          <a:noFill/>
          <a:ln w="38100" cmpd="dbl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0" name="Arrow: Chevron 69">
            <a:extLst>
              <a:ext uri="{FF2B5EF4-FFF2-40B4-BE49-F238E27FC236}">
                <a16:creationId xmlns:a16="http://schemas.microsoft.com/office/drawing/2014/main" id="{C1775D03-B269-4CCA-B4C7-277F71475CAD}"/>
              </a:ext>
            </a:extLst>
          </p:cNvPr>
          <p:cNvSpPr/>
          <p:nvPr/>
        </p:nvSpPr>
        <p:spPr>
          <a:xfrm rot="5400000">
            <a:off x="6120429" y="2232356"/>
            <a:ext cx="92766" cy="17227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EB47E42-2C3A-4804-B94A-ADA552CEE9F1}"/>
              </a:ext>
            </a:extLst>
          </p:cNvPr>
          <p:cNvCxnSpPr>
            <a:cxnSpLocks/>
          </p:cNvCxnSpPr>
          <p:nvPr/>
        </p:nvCxnSpPr>
        <p:spPr>
          <a:xfrm>
            <a:off x="2958751" y="1926799"/>
            <a:ext cx="0" cy="53164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Cylinder 112">
            <a:extLst>
              <a:ext uri="{FF2B5EF4-FFF2-40B4-BE49-F238E27FC236}">
                <a16:creationId xmlns:a16="http://schemas.microsoft.com/office/drawing/2014/main" id="{1C115CB0-F347-4179-A9EC-EB8F2FC81078}"/>
              </a:ext>
            </a:extLst>
          </p:cNvPr>
          <p:cNvSpPr/>
          <p:nvPr/>
        </p:nvSpPr>
        <p:spPr>
          <a:xfrm rot="16200000">
            <a:off x="472762" y="4288514"/>
            <a:ext cx="94957" cy="272716"/>
          </a:xfrm>
          <a:prstGeom prst="can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3D6FFF6D-7CE5-43A4-BCD3-501283AE89FF}"/>
              </a:ext>
            </a:extLst>
          </p:cNvPr>
          <p:cNvCxnSpPr>
            <a:cxnSpLocks/>
          </p:cNvCxnSpPr>
          <p:nvPr/>
        </p:nvCxnSpPr>
        <p:spPr>
          <a:xfrm>
            <a:off x="6263093" y="2964353"/>
            <a:ext cx="0" cy="53164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2DAD67A9-0929-4EBC-9DB2-D5B00B8A1D6E}"/>
              </a:ext>
            </a:extLst>
          </p:cNvPr>
          <p:cNvCxnSpPr>
            <a:cxnSpLocks/>
          </p:cNvCxnSpPr>
          <p:nvPr/>
        </p:nvCxnSpPr>
        <p:spPr>
          <a:xfrm>
            <a:off x="5653672" y="3844465"/>
            <a:ext cx="0" cy="36792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E6431FF-6684-4670-9543-2B39C4FD4A18}"/>
              </a:ext>
            </a:extLst>
          </p:cNvPr>
          <p:cNvSpPr txBox="1"/>
          <p:nvPr/>
        </p:nvSpPr>
        <p:spPr>
          <a:xfrm>
            <a:off x="5241034" y="4431746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ADMIN STORAGE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7010DBD-63DD-4928-86C6-A0DCA19F8E28}"/>
              </a:ext>
            </a:extLst>
          </p:cNvPr>
          <p:cNvSpPr/>
          <p:nvPr/>
        </p:nvSpPr>
        <p:spPr>
          <a:xfrm>
            <a:off x="4397337" y="4038667"/>
            <a:ext cx="213061" cy="3001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D3EAEF0B-048D-4D6D-B4E4-131C6F8CACED}"/>
              </a:ext>
            </a:extLst>
          </p:cNvPr>
          <p:cNvSpPr/>
          <p:nvPr/>
        </p:nvSpPr>
        <p:spPr>
          <a:xfrm>
            <a:off x="5463280" y="3706009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D5C7D3FB-BCB7-4979-B679-94AFEB30A986}"/>
              </a:ext>
            </a:extLst>
          </p:cNvPr>
          <p:cNvSpPr/>
          <p:nvPr/>
        </p:nvSpPr>
        <p:spPr>
          <a:xfrm rot="5400000">
            <a:off x="7153360" y="3049141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E9E285AD-A87D-4214-8CBD-BA60855707C8}"/>
              </a:ext>
            </a:extLst>
          </p:cNvPr>
          <p:cNvSpPr/>
          <p:nvPr/>
        </p:nvSpPr>
        <p:spPr>
          <a:xfrm rot="5400000">
            <a:off x="4416931" y="3333162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590FFC5F-97FB-4A6F-A6A6-6DDD72EA4A30}"/>
              </a:ext>
            </a:extLst>
          </p:cNvPr>
          <p:cNvSpPr/>
          <p:nvPr/>
        </p:nvSpPr>
        <p:spPr>
          <a:xfrm rot="5400000">
            <a:off x="5350965" y="3378815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293F8AE6-64F1-425A-9C76-2A4B4A796C8B}"/>
              </a:ext>
            </a:extLst>
          </p:cNvPr>
          <p:cNvSpPr/>
          <p:nvPr/>
        </p:nvSpPr>
        <p:spPr>
          <a:xfrm>
            <a:off x="4801256" y="2884253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889F233-3BFF-465F-A695-99E5E9F1EC42}"/>
              </a:ext>
            </a:extLst>
          </p:cNvPr>
          <p:cNvSpPr txBox="1"/>
          <p:nvPr/>
        </p:nvSpPr>
        <p:spPr>
          <a:xfrm>
            <a:off x="2831018" y="3169628"/>
            <a:ext cx="7727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D</a:t>
            </a:r>
            <a:r>
              <a:rPr lang="en-US" sz="800" b="1" dirty="0"/>
              <a:t>UST ROOM 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F413FECC-45A5-44EE-8667-127FF064E639}"/>
              </a:ext>
            </a:extLst>
          </p:cNvPr>
          <p:cNvSpPr txBox="1"/>
          <p:nvPr/>
        </p:nvSpPr>
        <p:spPr>
          <a:xfrm>
            <a:off x="4343348" y="1980239"/>
            <a:ext cx="9049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SHRED &amp; WASH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D6B35BF5-54AB-4ADF-AA3A-934DF3AF8014}"/>
              </a:ext>
            </a:extLst>
          </p:cNvPr>
          <p:cNvSpPr txBox="1"/>
          <p:nvPr/>
        </p:nvSpPr>
        <p:spPr>
          <a:xfrm>
            <a:off x="2767085" y="2612225"/>
            <a:ext cx="8695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BALER ROOM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DDD8A21-34E2-4634-AAE5-A3D435ED920D}"/>
              </a:ext>
            </a:extLst>
          </p:cNvPr>
          <p:cNvSpPr txBox="1"/>
          <p:nvPr/>
        </p:nvSpPr>
        <p:spPr>
          <a:xfrm>
            <a:off x="2653544" y="2049617"/>
            <a:ext cx="87821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MAINTENANCE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A772C5D5-4E70-4549-AD87-7809DA4D8F0E}"/>
              </a:ext>
            </a:extLst>
          </p:cNvPr>
          <p:cNvSpPr txBox="1"/>
          <p:nvPr/>
        </p:nvSpPr>
        <p:spPr>
          <a:xfrm>
            <a:off x="4767173" y="3075435"/>
            <a:ext cx="7793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 err="1"/>
              <a:t>eg</a:t>
            </a:r>
            <a:r>
              <a:rPr lang="en-US" sz="800" b="1" dirty="0"/>
              <a:t> room 2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92F57A46-89C1-40D1-A08A-1CEFD86CA203}"/>
              </a:ext>
            </a:extLst>
          </p:cNvPr>
          <p:cNvSpPr txBox="1"/>
          <p:nvPr/>
        </p:nvSpPr>
        <p:spPr>
          <a:xfrm>
            <a:off x="4669805" y="2605712"/>
            <a:ext cx="750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/>
              <a:t>EG ROOM1 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F5252862-672B-40F5-98FB-9D6F3D5F8250}"/>
              </a:ext>
            </a:extLst>
          </p:cNvPr>
          <p:cNvSpPr txBox="1"/>
          <p:nvPr/>
        </p:nvSpPr>
        <p:spPr>
          <a:xfrm>
            <a:off x="6781593" y="3809258"/>
            <a:ext cx="76220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</a:t>
            </a:r>
            <a:r>
              <a:rPr lang="en-US" sz="800" b="1" dirty="0"/>
              <a:t>BM Building 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0C82F909-A29B-44C2-A462-C190E0D9AAC2}"/>
              </a:ext>
            </a:extLst>
          </p:cNvPr>
          <p:cNvSpPr txBox="1"/>
          <p:nvPr/>
        </p:nvSpPr>
        <p:spPr>
          <a:xfrm>
            <a:off x="6852836" y="4739012"/>
            <a:ext cx="8225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Main OFFICE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5812EC2-2A08-4828-945E-D08AF1582811}"/>
              </a:ext>
            </a:extLst>
          </p:cNvPr>
          <p:cNvSpPr txBox="1"/>
          <p:nvPr/>
        </p:nvSpPr>
        <p:spPr>
          <a:xfrm>
            <a:off x="3004817" y="4023114"/>
            <a:ext cx="758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ONWARD PROCESSING STORAGE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F1169F04-0768-4AC7-8DFF-99D4B15671EC}"/>
              </a:ext>
            </a:extLst>
          </p:cNvPr>
          <p:cNvSpPr txBox="1"/>
          <p:nvPr/>
        </p:nvSpPr>
        <p:spPr>
          <a:xfrm>
            <a:off x="4442690" y="4433395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STORAGE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B2E222D0-9224-459B-80A9-1375E80BE3A0}"/>
              </a:ext>
            </a:extLst>
          </p:cNvPr>
          <p:cNvSpPr txBox="1"/>
          <p:nvPr/>
        </p:nvSpPr>
        <p:spPr>
          <a:xfrm>
            <a:off x="5957901" y="3034076"/>
            <a:ext cx="4479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W/S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032EF8CA-FAA5-453B-AC6D-D985909C08C9}"/>
              </a:ext>
            </a:extLst>
          </p:cNvPr>
          <p:cNvSpPr txBox="1"/>
          <p:nvPr/>
        </p:nvSpPr>
        <p:spPr>
          <a:xfrm>
            <a:off x="6512039" y="3113855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STORES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1E9AEC92-3A25-471B-9783-E3386FB4713A}"/>
              </a:ext>
            </a:extLst>
          </p:cNvPr>
          <p:cNvSpPr/>
          <p:nvPr/>
        </p:nvSpPr>
        <p:spPr>
          <a:xfrm rot="16200000">
            <a:off x="2197403" y="3116667"/>
            <a:ext cx="342412" cy="158033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D8643233-301F-4757-83B1-2571B2A652E6}"/>
              </a:ext>
            </a:extLst>
          </p:cNvPr>
          <p:cNvCxnSpPr>
            <a:cxnSpLocks/>
          </p:cNvCxnSpPr>
          <p:nvPr/>
        </p:nvCxnSpPr>
        <p:spPr>
          <a:xfrm>
            <a:off x="2163613" y="2478157"/>
            <a:ext cx="0" cy="1039050"/>
          </a:xfrm>
          <a:prstGeom prst="line">
            <a:avLst/>
          </a:prstGeom>
          <a:ln w="34925" cmpd="dbl"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9E37B1F9-EE81-4972-B9C4-626EC7E9A46F}"/>
              </a:ext>
            </a:extLst>
          </p:cNvPr>
          <p:cNvSpPr txBox="1"/>
          <p:nvPr/>
        </p:nvSpPr>
        <p:spPr>
          <a:xfrm>
            <a:off x="3712181" y="3588959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WORKER SERVICES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17F8253A-E967-461F-B3AD-946989CFE231}"/>
              </a:ext>
            </a:extLst>
          </p:cNvPr>
          <p:cNvCxnSpPr/>
          <p:nvPr/>
        </p:nvCxnSpPr>
        <p:spPr>
          <a:xfrm>
            <a:off x="4091876" y="3881290"/>
            <a:ext cx="0" cy="23562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Rectangle 155">
            <a:extLst>
              <a:ext uri="{FF2B5EF4-FFF2-40B4-BE49-F238E27FC236}">
                <a16:creationId xmlns:a16="http://schemas.microsoft.com/office/drawing/2014/main" id="{1FF399FC-01A8-4C52-9838-276DC6DE9FE6}"/>
              </a:ext>
            </a:extLst>
          </p:cNvPr>
          <p:cNvSpPr/>
          <p:nvPr/>
        </p:nvSpPr>
        <p:spPr>
          <a:xfrm>
            <a:off x="3994116" y="4177903"/>
            <a:ext cx="213061" cy="3001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E85ED6F7-6759-40D0-99AE-AD51574FF962}"/>
              </a:ext>
            </a:extLst>
          </p:cNvPr>
          <p:cNvSpPr txBox="1"/>
          <p:nvPr/>
        </p:nvSpPr>
        <p:spPr>
          <a:xfrm>
            <a:off x="5427460" y="1973792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PAD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C3650E10-EB69-4E08-AD7C-57D58271F03C}"/>
              </a:ext>
            </a:extLst>
          </p:cNvPr>
          <p:cNvSpPr txBox="1"/>
          <p:nvPr/>
        </p:nvSpPr>
        <p:spPr>
          <a:xfrm>
            <a:off x="6693377" y="2324781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PAD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CC52B48-AECE-4CE4-8EC4-F3429F6C2C2A}"/>
              </a:ext>
            </a:extLst>
          </p:cNvPr>
          <p:cNvSpPr txBox="1"/>
          <p:nvPr/>
        </p:nvSpPr>
        <p:spPr>
          <a:xfrm>
            <a:off x="6407477" y="5318392"/>
            <a:ext cx="439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1 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21322301-9DEF-451D-B32A-9A1B72047D6B}"/>
              </a:ext>
            </a:extLst>
          </p:cNvPr>
          <p:cNvSpPr txBox="1"/>
          <p:nvPr/>
        </p:nvSpPr>
        <p:spPr>
          <a:xfrm>
            <a:off x="5613247" y="3010573"/>
            <a:ext cx="4716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2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5DA0D764-95B7-4043-B37B-EAD9F3F35402}"/>
              </a:ext>
            </a:extLst>
          </p:cNvPr>
          <p:cNvSpPr txBox="1"/>
          <p:nvPr/>
        </p:nvSpPr>
        <p:spPr>
          <a:xfrm>
            <a:off x="7154295" y="5310256"/>
            <a:ext cx="7089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Cow &amp; Gate SUB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4EEB000F-CE13-4356-AA40-618B125E9977}"/>
              </a:ext>
            </a:extLst>
          </p:cNvPr>
          <p:cNvSpPr txBox="1"/>
          <p:nvPr/>
        </p:nvSpPr>
        <p:spPr>
          <a:xfrm>
            <a:off x="8048640" y="5290057"/>
            <a:ext cx="831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err="1"/>
              <a:t>Llanstephan</a:t>
            </a:r>
            <a:r>
              <a:rPr lang="en-US" sz="800" b="1" dirty="0"/>
              <a:t> road SUB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0A21776D-A7CD-4424-84C4-357AD21CB481}"/>
              </a:ext>
            </a:extLst>
          </p:cNvPr>
          <p:cNvSpPr txBox="1"/>
          <p:nvPr/>
        </p:nvSpPr>
        <p:spPr>
          <a:xfrm>
            <a:off x="1905903" y="3660520"/>
            <a:ext cx="830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3 &amp; Old Pump Station 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A25D39FC-8F6B-4024-BB75-98EDCE2EEA32}"/>
              </a:ext>
            </a:extLst>
          </p:cNvPr>
          <p:cNvSpPr txBox="1"/>
          <p:nvPr/>
        </p:nvSpPr>
        <p:spPr>
          <a:xfrm rot="228343">
            <a:off x="3049061" y="5488924"/>
            <a:ext cx="86184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WEIGHBRIDGE</a:t>
            </a: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BD364643-5445-4B6D-BF60-10CCE6706334}"/>
              </a:ext>
            </a:extLst>
          </p:cNvPr>
          <p:cNvSpPr/>
          <p:nvPr/>
        </p:nvSpPr>
        <p:spPr>
          <a:xfrm rot="5400000">
            <a:off x="1421837" y="3559132"/>
            <a:ext cx="281049" cy="9607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6AD5D8AC-1B75-4087-B081-E410380C365D}"/>
              </a:ext>
            </a:extLst>
          </p:cNvPr>
          <p:cNvSpPr txBox="1"/>
          <p:nvPr/>
        </p:nvSpPr>
        <p:spPr>
          <a:xfrm>
            <a:off x="1004277" y="2116836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OIL BAY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2E4482AC-519D-4C75-AC62-C5ECD724BFC6}"/>
              </a:ext>
            </a:extLst>
          </p:cNvPr>
          <p:cNvSpPr txBox="1"/>
          <p:nvPr/>
        </p:nvSpPr>
        <p:spPr>
          <a:xfrm>
            <a:off x="4705927" y="3932344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STORAGE</a:t>
            </a:r>
          </a:p>
        </p:txBody>
      </p: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EB5B273A-7EF8-4045-9B7F-2BFFCB04889F}"/>
              </a:ext>
            </a:extLst>
          </p:cNvPr>
          <p:cNvSpPr/>
          <p:nvPr/>
        </p:nvSpPr>
        <p:spPr>
          <a:xfrm flipH="1">
            <a:off x="75303" y="2075261"/>
            <a:ext cx="566573" cy="2152425"/>
          </a:xfrm>
          <a:custGeom>
            <a:avLst/>
            <a:gdLst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941342 w 1941342"/>
              <a:gd name="connsiteY2" fmla="*/ 220862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393586 w 1941342"/>
              <a:gd name="connsiteY2" fmla="*/ 219095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393586"/>
              <a:gd name="connsiteY0" fmla="*/ 0 h 3235570"/>
              <a:gd name="connsiteX1" fmla="*/ 1393585 w 1393586"/>
              <a:gd name="connsiteY1" fmla="*/ 0 h 3235570"/>
              <a:gd name="connsiteX2" fmla="*/ 1393586 w 1393586"/>
              <a:gd name="connsiteY2" fmla="*/ 2190958 h 3235570"/>
              <a:gd name="connsiteX3" fmla="*/ 1350499 w 1393586"/>
              <a:gd name="connsiteY3" fmla="*/ 2222696 h 3235570"/>
              <a:gd name="connsiteX4" fmla="*/ 1350499 w 1393586"/>
              <a:gd name="connsiteY4" fmla="*/ 3221502 h 3235570"/>
              <a:gd name="connsiteX5" fmla="*/ 0 w 1393586"/>
              <a:gd name="connsiteY5" fmla="*/ 3235570 h 3235570"/>
              <a:gd name="connsiteX6" fmla="*/ 0 w 1393586"/>
              <a:gd name="connsiteY6" fmla="*/ 0 h 3235570"/>
              <a:gd name="connsiteX0" fmla="*/ 0 w 1411254"/>
              <a:gd name="connsiteY0" fmla="*/ 0 h 3235570"/>
              <a:gd name="connsiteX1" fmla="*/ 1411254 w 1411254"/>
              <a:gd name="connsiteY1" fmla="*/ 53008 h 3235570"/>
              <a:gd name="connsiteX2" fmla="*/ 1393586 w 1411254"/>
              <a:gd name="connsiteY2" fmla="*/ 2190958 h 3235570"/>
              <a:gd name="connsiteX3" fmla="*/ 1350499 w 1411254"/>
              <a:gd name="connsiteY3" fmla="*/ 2222696 h 3235570"/>
              <a:gd name="connsiteX4" fmla="*/ 1350499 w 1411254"/>
              <a:gd name="connsiteY4" fmla="*/ 3221502 h 3235570"/>
              <a:gd name="connsiteX5" fmla="*/ 0 w 1411254"/>
              <a:gd name="connsiteY5" fmla="*/ 3235570 h 3235570"/>
              <a:gd name="connsiteX6" fmla="*/ 0 w 1411254"/>
              <a:gd name="connsiteY6" fmla="*/ 0 h 3235570"/>
              <a:gd name="connsiteX0" fmla="*/ 0 w 1411254"/>
              <a:gd name="connsiteY0" fmla="*/ 17671 h 3182562"/>
              <a:gd name="connsiteX1" fmla="*/ 1411254 w 1411254"/>
              <a:gd name="connsiteY1" fmla="*/ 0 h 3182562"/>
              <a:gd name="connsiteX2" fmla="*/ 1393586 w 1411254"/>
              <a:gd name="connsiteY2" fmla="*/ 2137950 h 3182562"/>
              <a:gd name="connsiteX3" fmla="*/ 1350499 w 1411254"/>
              <a:gd name="connsiteY3" fmla="*/ 2169688 h 3182562"/>
              <a:gd name="connsiteX4" fmla="*/ 1350499 w 1411254"/>
              <a:gd name="connsiteY4" fmla="*/ 3168494 h 3182562"/>
              <a:gd name="connsiteX5" fmla="*/ 0 w 1411254"/>
              <a:gd name="connsiteY5" fmla="*/ 3182562 h 3182562"/>
              <a:gd name="connsiteX6" fmla="*/ 0 w 1411254"/>
              <a:gd name="connsiteY6" fmla="*/ 17671 h 318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1254" h="3182562">
                <a:moveTo>
                  <a:pt x="0" y="17671"/>
                </a:moveTo>
                <a:lnTo>
                  <a:pt x="1411254" y="0"/>
                </a:lnTo>
                <a:cubicBezTo>
                  <a:pt x="1411254" y="730319"/>
                  <a:pt x="1393586" y="1407631"/>
                  <a:pt x="1393586" y="2137950"/>
                </a:cubicBezTo>
                <a:lnTo>
                  <a:pt x="1350499" y="2169688"/>
                </a:lnTo>
                <a:lnTo>
                  <a:pt x="1350499" y="3168494"/>
                </a:lnTo>
                <a:lnTo>
                  <a:pt x="0" y="3182562"/>
                </a:lnTo>
                <a:lnTo>
                  <a:pt x="0" y="17671"/>
                </a:lnTo>
                <a:close/>
              </a:path>
            </a:pathLst>
          </a:custGeom>
          <a:noFill/>
          <a:ln w="254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DBD61CF-4025-4B5D-94F1-EFADDC8B2D70}"/>
              </a:ext>
            </a:extLst>
          </p:cNvPr>
          <p:cNvSpPr txBox="1"/>
          <p:nvPr/>
        </p:nvSpPr>
        <p:spPr>
          <a:xfrm>
            <a:off x="100993" y="2859687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TRANSFER STATION</a:t>
            </a:r>
            <a:endParaRPr lang="en-US" sz="800" b="1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9DDBF7E-429A-4DC7-8712-8596D1DF81D4}"/>
              </a:ext>
            </a:extLst>
          </p:cNvPr>
          <p:cNvCxnSpPr>
            <a:cxnSpLocks/>
            <a:stCxn id="104" idx="8"/>
          </p:cNvCxnSpPr>
          <p:nvPr/>
        </p:nvCxnSpPr>
        <p:spPr>
          <a:xfrm flipV="1">
            <a:off x="5632174" y="2977499"/>
            <a:ext cx="404916" cy="4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1A92ECBE-36FB-4003-82B8-A7B06A96E79C}"/>
              </a:ext>
            </a:extLst>
          </p:cNvPr>
          <p:cNvSpPr txBox="1"/>
          <p:nvPr/>
        </p:nvSpPr>
        <p:spPr>
          <a:xfrm>
            <a:off x="5472055" y="2692511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 err="1"/>
              <a:t>eg</a:t>
            </a:r>
            <a:r>
              <a:rPr lang="en-US" sz="800" b="1" dirty="0"/>
              <a:t> room3 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0C8E199-4C21-43A5-A18E-7068D5262559}"/>
              </a:ext>
            </a:extLst>
          </p:cNvPr>
          <p:cNvCxnSpPr>
            <a:cxnSpLocks/>
          </p:cNvCxnSpPr>
          <p:nvPr/>
        </p:nvCxnSpPr>
        <p:spPr>
          <a:xfrm>
            <a:off x="5673790" y="2827319"/>
            <a:ext cx="66484" cy="210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Up Arrow 135">
            <a:extLst>
              <a:ext uri="{FF2B5EF4-FFF2-40B4-BE49-F238E27FC236}">
                <a16:creationId xmlns:a16="http://schemas.microsoft.com/office/drawing/2014/main" id="{A691E620-1E63-48E5-BB0F-8350924BA536}"/>
              </a:ext>
            </a:extLst>
          </p:cNvPr>
          <p:cNvSpPr/>
          <p:nvPr/>
        </p:nvSpPr>
        <p:spPr>
          <a:xfrm rot="16200000">
            <a:off x="6522640" y="462831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6" name="Up Arrow 135">
            <a:extLst>
              <a:ext uri="{FF2B5EF4-FFF2-40B4-BE49-F238E27FC236}">
                <a16:creationId xmlns:a16="http://schemas.microsoft.com/office/drawing/2014/main" id="{F87A1299-672B-451D-8263-154F689E08D9}"/>
              </a:ext>
            </a:extLst>
          </p:cNvPr>
          <p:cNvSpPr/>
          <p:nvPr/>
        </p:nvSpPr>
        <p:spPr>
          <a:xfrm rot="5400000">
            <a:off x="7663034" y="464867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Up Arrow 135">
            <a:extLst>
              <a:ext uri="{FF2B5EF4-FFF2-40B4-BE49-F238E27FC236}">
                <a16:creationId xmlns:a16="http://schemas.microsoft.com/office/drawing/2014/main" id="{4A9D3660-6A4D-4F72-A388-1ED96D57FDA3}"/>
              </a:ext>
            </a:extLst>
          </p:cNvPr>
          <p:cNvSpPr/>
          <p:nvPr/>
        </p:nvSpPr>
        <p:spPr>
          <a:xfrm>
            <a:off x="7040823" y="443639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0" name="Up Arrow 135">
            <a:extLst>
              <a:ext uri="{FF2B5EF4-FFF2-40B4-BE49-F238E27FC236}">
                <a16:creationId xmlns:a16="http://schemas.microsoft.com/office/drawing/2014/main" id="{28A04F85-F440-4429-BE2D-B40B11240C98}"/>
              </a:ext>
            </a:extLst>
          </p:cNvPr>
          <p:cNvSpPr/>
          <p:nvPr/>
        </p:nvSpPr>
        <p:spPr>
          <a:xfrm rot="5400000">
            <a:off x="7710051" y="408138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Up Arrow 135">
            <a:extLst>
              <a:ext uri="{FF2B5EF4-FFF2-40B4-BE49-F238E27FC236}">
                <a16:creationId xmlns:a16="http://schemas.microsoft.com/office/drawing/2014/main" id="{DE269DA4-1FF4-4A18-99C8-A1B5C9C80A44}"/>
              </a:ext>
            </a:extLst>
          </p:cNvPr>
          <p:cNvSpPr/>
          <p:nvPr/>
        </p:nvSpPr>
        <p:spPr>
          <a:xfrm rot="5400000">
            <a:off x="7710052" y="386197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2" name="Up Arrow 135">
            <a:extLst>
              <a:ext uri="{FF2B5EF4-FFF2-40B4-BE49-F238E27FC236}">
                <a16:creationId xmlns:a16="http://schemas.microsoft.com/office/drawing/2014/main" id="{8146B215-F5AC-48BE-932A-8156F5B8DA60}"/>
              </a:ext>
            </a:extLst>
          </p:cNvPr>
          <p:cNvSpPr/>
          <p:nvPr/>
        </p:nvSpPr>
        <p:spPr>
          <a:xfrm rot="10800000">
            <a:off x="6684193" y="415759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3" name="Flowchart: Collate 142">
            <a:extLst>
              <a:ext uri="{FF2B5EF4-FFF2-40B4-BE49-F238E27FC236}">
                <a16:creationId xmlns:a16="http://schemas.microsoft.com/office/drawing/2014/main" id="{D5514D19-537C-4587-ADBB-E25D6827A1E3}"/>
              </a:ext>
            </a:extLst>
          </p:cNvPr>
          <p:cNvSpPr/>
          <p:nvPr/>
        </p:nvSpPr>
        <p:spPr>
          <a:xfrm>
            <a:off x="6788609" y="459015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4" name="Flowchart: Collate 143">
            <a:extLst>
              <a:ext uri="{FF2B5EF4-FFF2-40B4-BE49-F238E27FC236}">
                <a16:creationId xmlns:a16="http://schemas.microsoft.com/office/drawing/2014/main" id="{28427674-B2CF-4D6C-A42D-F056882A1638}"/>
              </a:ext>
            </a:extLst>
          </p:cNvPr>
          <p:cNvSpPr/>
          <p:nvPr/>
        </p:nvSpPr>
        <p:spPr>
          <a:xfrm>
            <a:off x="7004450" y="469812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5" name="Flowchart: Collate 144">
            <a:extLst>
              <a:ext uri="{FF2B5EF4-FFF2-40B4-BE49-F238E27FC236}">
                <a16:creationId xmlns:a16="http://schemas.microsoft.com/office/drawing/2014/main" id="{8393C03B-AAE3-467B-BCC9-1F54828EF7CB}"/>
              </a:ext>
            </a:extLst>
          </p:cNvPr>
          <p:cNvSpPr/>
          <p:nvPr/>
        </p:nvSpPr>
        <p:spPr>
          <a:xfrm>
            <a:off x="7475607" y="47263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6" name="Flowchart: Collate 145">
            <a:extLst>
              <a:ext uri="{FF2B5EF4-FFF2-40B4-BE49-F238E27FC236}">
                <a16:creationId xmlns:a16="http://schemas.microsoft.com/office/drawing/2014/main" id="{5B7DB298-5331-4DFB-9484-256AF95157E7}"/>
              </a:ext>
            </a:extLst>
          </p:cNvPr>
          <p:cNvSpPr/>
          <p:nvPr/>
        </p:nvSpPr>
        <p:spPr>
          <a:xfrm>
            <a:off x="7250848" y="47066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Flowchart: Collate 146">
            <a:extLst>
              <a:ext uri="{FF2B5EF4-FFF2-40B4-BE49-F238E27FC236}">
                <a16:creationId xmlns:a16="http://schemas.microsoft.com/office/drawing/2014/main" id="{B3B2FB3B-9F4B-4F11-9B3D-60EECF1EAC0F}"/>
              </a:ext>
            </a:extLst>
          </p:cNvPr>
          <p:cNvSpPr/>
          <p:nvPr/>
        </p:nvSpPr>
        <p:spPr>
          <a:xfrm>
            <a:off x="7570125" y="378312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8" name="Flowchart: Collate 147">
            <a:extLst>
              <a:ext uri="{FF2B5EF4-FFF2-40B4-BE49-F238E27FC236}">
                <a16:creationId xmlns:a16="http://schemas.microsoft.com/office/drawing/2014/main" id="{D298F4A7-7DAD-4055-9C15-605DE2B21822}"/>
              </a:ext>
            </a:extLst>
          </p:cNvPr>
          <p:cNvSpPr/>
          <p:nvPr/>
        </p:nvSpPr>
        <p:spPr>
          <a:xfrm>
            <a:off x="7552066" y="408575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9" name="Up Arrow 135">
            <a:extLst>
              <a:ext uri="{FF2B5EF4-FFF2-40B4-BE49-F238E27FC236}">
                <a16:creationId xmlns:a16="http://schemas.microsoft.com/office/drawing/2014/main" id="{9463E1C7-12E4-411B-B111-1581C6C02CFE}"/>
              </a:ext>
            </a:extLst>
          </p:cNvPr>
          <p:cNvSpPr/>
          <p:nvPr/>
        </p:nvSpPr>
        <p:spPr>
          <a:xfrm rot="10800000">
            <a:off x="5656574" y="345684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" name="Up Arrow 135">
            <a:extLst>
              <a:ext uri="{FF2B5EF4-FFF2-40B4-BE49-F238E27FC236}">
                <a16:creationId xmlns:a16="http://schemas.microsoft.com/office/drawing/2014/main" id="{5D715154-9A7F-4922-9C9F-B52299866A9A}"/>
              </a:ext>
            </a:extLst>
          </p:cNvPr>
          <p:cNvSpPr/>
          <p:nvPr/>
        </p:nvSpPr>
        <p:spPr>
          <a:xfrm rot="10800000">
            <a:off x="5321127" y="344899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7" name="Up Arrow 135">
            <a:extLst>
              <a:ext uri="{FF2B5EF4-FFF2-40B4-BE49-F238E27FC236}">
                <a16:creationId xmlns:a16="http://schemas.microsoft.com/office/drawing/2014/main" id="{ACC0DF68-FE61-4BAE-BA47-4F2673A6FCF5}"/>
              </a:ext>
            </a:extLst>
          </p:cNvPr>
          <p:cNvSpPr/>
          <p:nvPr/>
        </p:nvSpPr>
        <p:spPr>
          <a:xfrm rot="10800000">
            <a:off x="4423790" y="345821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8" name="Up Arrow 135">
            <a:extLst>
              <a:ext uri="{FF2B5EF4-FFF2-40B4-BE49-F238E27FC236}">
                <a16:creationId xmlns:a16="http://schemas.microsoft.com/office/drawing/2014/main" id="{31FB4F56-9F6F-4868-910D-B12CB81C36B4}"/>
              </a:ext>
            </a:extLst>
          </p:cNvPr>
          <p:cNvSpPr/>
          <p:nvPr/>
        </p:nvSpPr>
        <p:spPr>
          <a:xfrm rot="10800000">
            <a:off x="6226151" y="344811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9" name="Up Arrow 135">
            <a:extLst>
              <a:ext uri="{FF2B5EF4-FFF2-40B4-BE49-F238E27FC236}">
                <a16:creationId xmlns:a16="http://schemas.microsoft.com/office/drawing/2014/main" id="{F635DDCC-1F9D-4B4A-AE1A-0D395B57535E}"/>
              </a:ext>
            </a:extLst>
          </p:cNvPr>
          <p:cNvSpPr/>
          <p:nvPr/>
        </p:nvSpPr>
        <p:spPr>
          <a:xfrm rot="10800000">
            <a:off x="6732340" y="344948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0" name="Up Arrow 135">
            <a:extLst>
              <a:ext uri="{FF2B5EF4-FFF2-40B4-BE49-F238E27FC236}">
                <a16:creationId xmlns:a16="http://schemas.microsoft.com/office/drawing/2014/main" id="{44346348-6F40-4C49-AD78-C1EE25C8F1C9}"/>
              </a:ext>
            </a:extLst>
          </p:cNvPr>
          <p:cNvSpPr/>
          <p:nvPr/>
        </p:nvSpPr>
        <p:spPr>
          <a:xfrm rot="5400000">
            <a:off x="7862220" y="315499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1" name="Up Arrow 135">
            <a:extLst>
              <a:ext uri="{FF2B5EF4-FFF2-40B4-BE49-F238E27FC236}">
                <a16:creationId xmlns:a16="http://schemas.microsoft.com/office/drawing/2014/main" id="{C413DBEE-E638-41ED-BBA5-609698436680}"/>
              </a:ext>
            </a:extLst>
          </p:cNvPr>
          <p:cNvSpPr/>
          <p:nvPr/>
        </p:nvSpPr>
        <p:spPr>
          <a:xfrm rot="5400000">
            <a:off x="5969974" y="256920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2" name="Up Arrow 135">
            <a:extLst>
              <a:ext uri="{FF2B5EF4-FFF2-40B4-BE49-F238E27FC236}">
                <a16:creationId xmlns:a16="http://schemas.microsoft.com/office/drawing/2014/main" id="{303B1AA8-4C46-4793-97C0-92BD84094A7B}"/>
              </a:ext>
            </a:extLst>
          </p:cNvPr>
          <p:cNvSpPr/>
          <p:nvPr/>
        </p:nvSpPr>
        <p:spPr>
          <a:xfrm>
            <a:off x="6101461" y="286750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3" name="Flowchart: Collate 172">
            <a:extLst>
              <a:ext uri="{FF2B5EF4-FFF2-40B4-BE49-F238E27FC236}">
                <a16:creationId xmlns:a16="http://schemas.microsoft.com/office/drawing/2014/main" id="{17A52294-C1C0-4627-85EB-9AF8938138DC}"/>
              </a:ext>
            </a:extLst>
          </p:cNvPr>
          <p:cNvSpPr/>
          <p:nvPr/>
        </p:nvSpPr>
        <p:spPr>
          <a:xfrm>
            <a:off x="4607124" y="335774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lowchart: Collate 173">
            <a:extLst>
              <a:ext uri="{FF2B5EF4-FFF2-40B4-BE49-F238E27FC236}">
                <a16:creationId xmlns:a16="http://schemas.microsoft.com/office/drawing/2014/main" id="{DEDAE3D7-0CB6-413E-A7E1-A0A06D31A7EE}"/>
              </a:ext>
            </a:extLst>
          </p:cNvPr>
          <p:cNvSpPr/>
          <p:nvPr/>
        </p:nvSpPr>
        <p:spPr>
          <a:xfrm>
            <a:off x="4599216" y="253337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5" name="Flowchart: Collate 174">
            <a:extLst>
              <a:ext uri="{FF2B5EF4-FFF2-40B4-BE49-F238E27FC236}">
                <a16:creationId xmlns:a16="http://schemas.microsoft.com/office/drawing/2014/main" id="{93DA7F2E-03BD-4B9A-B423-3412A17D1D89}"/>
              </a:ext>
            </a:extLst>
          </p:cNvPr>
          <p:cNvSpPr/>
          <p:nvPr/>
        </p:nvSpPr>
        <p:spPr>
          <a:xfrm>
            <a:off x="4697867" y="28564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6" name="Flowchart: Collate 175">
            <a:extLst>
              <a:ext uri="{FF2B5EF4-FFF2-40B4-BE49-F238E27FC236}">
                <a16:creationId xmlns:a16="http://schemas.microsoft.com/office/drawing/2014/main" id="{4E5273A4-6FDB-44E4-9028-992128476A1A}"/>
              </a:ext>
            </a:extLst>
          </p:cNvPr>
          <p:cNvSpPr/>
          <p:nvPr/>
        </p:nvSpPr>
        <p:spPr>
          <a:xfrm>
            <a:off x="6657356" y="335774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7" name="Flowchart: Collate 176">
            <a:extLst>
              <a:ext uri="{FF2B5EF4-FFF2-40B4-BE49-F238E27FC236}">
                <a16:creationId xmlns:a16="http://schemas.microsoft.com/office/drawing/2014/main" id="{89BDFEE1-6380-4C96-BB7C-D2C91D9D863F}"/>
              </a:ext>
            </a:extLst>
          </p:cNvPr>
          <p:cNvSpPr/>
          <p:nvPr/>
        </p:nvSpPr>
        <p:spPr>
          <a:xfrm>
            <a:off x="6171274" y="33251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8" name="Flowchart: Collate 177">
            <a:extLst>
              <a:ext uri="{FF2B5EF4-FFF2-40B4-BE49-F238E27FC236}">
                <a16:creationId xmlns:a16="http://schemas.microsoft.com/office/drawing/2014/main" id="{198A7B02-0F15-403E-8D57-A12966426949}"/>
              </a:ext>
            </a:extLst>
          </p:cNvPr>
          <p:cNvSpPr/>
          <p:nvPr/>
        </p:nvSpPr>
        <p:spPr>
          <a:xfrm>
            <a:off x="5488363" y="2488866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9" name="Flowchart: Collate 178">
            <a:extLst>
              <a:ext uri="{FF2B5EF4-FFF2-40B4-BE49-F238E27FC236}">
                <a16:creationId xmlns:a16="http://schemas.microsoft.com/office/drawing/2014/main" id="{10DD5C8F-8016-46F8-8C52-4CC63F1C846E}"/>
              </a:ext>
            </a:extLst>
          </p:cNvPr>
          <p:cNvSpPr/>
          <p:nvPr/>
        </p:nvSpPr>
        <p:spPr>
          <a:xfrm>
            <a:off x="5472055" y="284724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0" name="Up Arrow 135">
            <a:extLst>
              <a:ext uri="{FF2B5EF4-FFF2-40B4-BE49-F238E27FC236}">
                <a16:creationId xmlns:a16="http://schemas.microsoft.com/office/drawing/2014/main" id="{01076890-2DC0-4DB6-BAD9-109BE717AC4C}"/>
              </a:ext>
            </a:extLst>
          </p:cNvPr>
          <p:cNvSpPr/>
          <p:nvPr/>
        </p:nvSpPr>
        <p:spPr>
          <a:xfrm>
            <a:off x="4433483" y="376364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1" name="Up Arrow 135">
            <a:extLst>
              <a:ext uri="{FF2B5EF4-FFF2-40B4-BE49-F238E27FC236}">
                <a16:creationId xmlns:a16="http://schemas.microsoft.com/office/drawing/2014/main" id="{7E596A5D-C418-4364-B8E0-28E33FD05167}"/>
              </a:ext>
            </a:extLst>
          </p:cNvPr>
          <p:cNvSpPr/>
          <p:nvPr/>
        </p:nvSpPr>
        <p:spPr>
          <a:xfrm>
            <a:off x="5472879" y="372167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Up Arrow 135">
            <a:extLst>
              <a:ext uri="{FF2B5EF4-FFF2-40B4-BE49-F238E27FC236}">
                <a16:creationId xmlns:a16="http://schemas.microsoft.com/office/drawing/2014/main" id="{39145D78-677B-40E1-A22A-D8A8DF1811A9}"/>
              </a:ext>
            </a:extLst>
          </p:cNvPr>
          <p:cNvSpPr/>
          <p:nvPr/>
        </p:nvSpPr>
        <p:spPr>
          <a:xfrm rot="5400000">
            <a:off x="6032062" y="451569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3" name="Up Arrow 135">
            <a:extLst>
              <a:ext uri="{FF2B5EF4-FFF2-40B4-BE49-F238E27FC236}">
                <a16:creationId xmlns:a16="http://schemas.microsoft.com/office/drawing/2014/main" id="{734EB141-7523-4393-BF63-4CD319D6AC60}"/>
              </a:ext>
            </a:extLst>
          </p:cNvPr>
          <p:cNvSpPr/>
          <p:nvPr/>
        </p:nvSpPr>
        <p:spPr>
          <a:xfrm rot="10800000">
            <a:off x="4938419" y="482488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4" name="Flowchart: Collate 183">
            <a:extLst>
              <a:ext uri="{FF2B5EF4-FFF2-40B4-BE49-F238E27FC236}">
                <a16:creationId xmlns:a16="http://schemas.microsoft.com/office/drawing/2014/main" id="{95B3AE7B-DFFD-46D7-BA5B-663E4D623969}"/>
              </a:ext>
            </a:extLst>
          </p:cNvPr>
          <p:cNvSpPr/>
          <p:nvPr/>
        </p:nvSpPr>
        <p:spPr>
          <a:xfrm>
            <a:off x="5770343" y="433921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5" name="Flowchart: Collate 184">
            <a:extLst>
              <a:ext uri="{FF2B5EF4-FFF2-40B4-BE49-F238E27FC236}">
                <a16:creationId xmlns:a16="http://schemas.microsoft.com/office/drawing/2014/main" id="{7CA0FB51-B984-4550-99BC-3DF4FABF73CA}"/>
              </a:ext>
            </a:extLst>
          </p:cNvPr>
          <p:cNvSpPr/>
          <p:nvPr/>
        </p:nvSpPr>
        <p:spPr>
          <a:xfrm>
            <a:off x="5947804" y="45928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7" name="Flowchart: Collate 186">
            <a:extLst>
              <a:ext uri="{FF2B5EF4-FFF2-40B4-BE49-F238E27FC236}">
                <a16:creationId xmlns:a16="http://schemas.microsoft.com/office/drawing/2014/main" id="{B6A8D2CB-F864-4A6C-B699-A5F1E8AFC00F}"/>
              </a:ext>
            </a:extLst>
          </p:cNvPr>
          <p:cNvSpPr/>
          <p:nvPr/>
        </p:nvSpPr>
        <p:spPr>
          <a:xfrm>
            <a:off x="5385573" y="434357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8" name="Flowchart: Collate 187">
            <a:extLst>
              <a:ext uri="{FF2B5EF4-FFF2-40B4-BE49-F238E27FC236}">
                <a16:creationId xmlns:a16="http://schemas.microsoft.com/office/drawing/2014/main" id="{3A03475C-5537-4999-9902-FEB76B37624F}"/>
              </a:ext>
            </a:extLst>
          </p:cNvPr>
          <p:cNvSpPr/>
          <p:nvPr/>
        </p:nvSpPr>
        <p:spPr>
          <a:xfrm>
            <a:off x="5152444" y="454302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9" name="Flowchart: Collate 188">
            <a:extLst>
              <a:ext uri="{FF2B5EF4-FFF2-40B4-BE49-F238E27FC236}">
                <a16:creationId xmlns:a16="http://schemas.microsoft.com/office/drawing/2014/main" id="{CAEC2F35-43CD-44AB-9B29-8FD48B3854C5}"/>
              </a:ext>
            </a:extLst>
          </p:cNvPr>
          <p:cNvSpPr/>
          <p:nvPr/>
        </p:nvSpPr>
        <p:spPr>
          <a:xfrm>
            <a:off x="5022674" y="474125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0" name="Flowchart: Collate 189">
            <a:extLst>
              <a:ext uri="{FF2B5EF4-FFF2-40B4-BE49-F238E27FC236}">
                <a16:creationId xmlns:a16="http://schemas.microsoft.com/office/drawing/2014/main" id="{23142922-F430-4387-A421-E62FE636E198}"/>
              </a:ext>
            </a:extLst>
          </p:cNvPr>
          <p:cNvSpPr/>
          <p:nvPr/>
        </p:nvSpPr>
        <p:spPr>
          <a:xfrm>
            <a:off x="4385210" y="425480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1" name="Up Arrow 135">
            <a:extLst>
              <a:ext uri="{FF2B5EF4-FFF2-40B4-BE49-F238E27FC236}">
                <a16:creationId xmlns:a16="http://schemas.microsoft.com/office/drawing/2014/main" id="{B0CAEF5D-4538-4257-BFC8-592819233C16}"/>
              </a:ext>
            </a:extLst>
          </p:cNvPr>
          <p:cNvSpPr/>
          <p:nvPr/>
        </p:nvSpPr>
        <p:spPr>
          <a:xfrm rot="10800000">
            <a:off x="4043429" y="451568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Up Arrow 135">
            <a:extLst>
              <a:ext uri="{FF2B5EF4-FFF2-40B4-BE49-F238E27FC236}">
                <a16:creationId xmlns:a16="http://schemas.microsoft.com/office/drawing/2014/main" id="{D73CFA15-204F-4D00-80C1-3252B6041112}"/>
              </a:ext>
            </a:extLst>
          </p:cNvPr>
          <p:cNvSpPr/>
          <p:nvPr/>
        </p:nvSpPr>
        <p:spPr>
          <a:xfrm>
            <a:off x="3848172" y="383446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3" name="Up Arrow 135">
            <a:extLst>
              <a:ext uri="{FF2B5EF4-FFF2-40B4-BE49-F238E27FC236}">
                <a16:creationId xmlns:a16="http://schemas.microsoft.com/office/drawing/2014/main" id="{FB21A451-4D14-4952-9634-34CCB4C11193}"/>
              </a:ext>
            </a:extLst>
          </p:cNvPr>
          <p:cNvSpPr/>
          <p:nvPr/>
        </p:nvSpPr>
        <p:spPr>
          <a:xfrm rot="16200000">
            <a:off x="2893791" y="428321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4" name="Up Arrow 135">
            <a:extLst>
              <a:ext uri="{FF2B5EF4-FFF2-40B4-BE49-F238E27FC236}">
                <a16:creationId xmlns:a16="http://schemas.microsoft.com/office/drawing/2014/main" id="{3EBE6BF6-244A-42A8-9E01-9791413625D9}"/>
              </a:ext>
            </a:extLst>
          </p:cNvPr>
          <p:cNvSpPr/>
          <p:nvPr/>
        </p:nvSpPr>
        <p:spPr>
          <a:xfrm>
            <a:off x="3602665" y="385436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5" name="Flowchart: Collate 194">
            <a:extLst>
              <a:ext uri="{FF2B5EF4-FFF2-40B4-BE49-F238E27FC236}">
                <a16:creationId xmlns:a16="http://schemas.microsoft.com/office/drawing/2014/main" id="{3AEC0D10-736E-471B-BF5E-C6065DDC399C}"/>
              </a:ext>
            </a:extLst>
          </p:cNvPr>
          <p:cNvSpPr/>
          <p:nvPr/>
        </p:nvSpPr>
        <p:spPr>
          <a:xfrm>
            <a:off x="3978000" y="439761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6" name="Flowchart: Collate 195">
            <a:extLst>
              <a:ext uri="{FF2B5EF4-FFF2-40B4-BE49-F238E27FC236}">
                <a16:creationId xmlns:a16="http://schemas.microsoft.com/office/drawing/2014/main" id="{2C117140-0857-41EE-B586-3FF42622DED6}"/>
              </a:ext>
            </a:extLst>
          </p:cNvPr>
          <p:cNvSpPr/>
          <p:nvPr/>
        </p:nvSpPr>
        <p:spPr>
          <a:xfrm>
            <a:off x="3793185" y="401683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7" name="Flowchart: Collate 196">
            <a:extLst>
              <a:ext uri="{FF2B5EF4-FFF2-40B4-BE49-F238E27FC236}">
                <a16:creationId xmlns:a16="http://schemas.microsoft.com/office/drawing/2014/main" id="{B1D95E7D-E6EE-45DA-9298-7D3D2CC47D70}"/>
              </a:ext>
            </a:extLst>
          </p:cNvPr>
          <p:cNvSpPr/>
          <p:nvPr/>
        </p:nvSpPr>
        <p:spPr>
          <a:xfrm>
            <a:off x="4165681" y="423890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8" name="Up Arrow 135">
            <a:extLst>
              <a:ext uri="{FF2B5EF4-FFF2-40B4-BE49-F238E27FC236}">
                <a16:creationId xmlns:a16="http://schemas.microsoft.com/office/drawing/2014/main" id="{815BE57D-265E-471A-B272-5FD99307D28A}"/>
              </a:ext>
            </a:extLst>
          </p:cNvPr>
          <p:cNvSpPr/>
          <p:nvPr/>
        </p:nvSpPr>
        <p:spPr>
          <a:xfrm rot="16200000">
            <a:off x="2363383" y="202759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Up Arrow 135">
            <a:extLst>
              <a:ext uri="{FF2B5EF4-FFF2-40B4-BE49-F238E27FC236}">
                <a16:creationId xmlns:a16="http://schemas.microsoft.com/office/drawing/2014/main" id="{A9059EB5-878D-4F84-A581-9FD2A7B3CBC3}"/>
              </a:ext>
            </a:extLst>
          </p:cNvPr>
          <p:cNvSpPr/>
          <p:nvPr/>
        </p:nvSpPr>
        <p:spPr>
          <a:xfrm rot="16200000">
            <a:off x="2390539" y="285710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0" name="Up Arrow 135">
            <a:extLst>
              <a:ext uri="{FF2B5EF4-FFF2-40B4-BE49-F238E27FC236}">
                <a16:creationId xmlns:a16="http://schemas.microsoft.com/office/drawing/2014/main" id="{502F5040-9A52-425E-97FA-9AA2377126A0}"/>
              </a:ext>
            </a:extLst>
          </p:cNvPr>
          <p:cNvSpPr/>
          <p:nvPr/>
        </p:nvSpPr>
        <p:spPr>
          <a:xfrm rot="5400000">
            <a:off x="3816124" y="3218650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1" name="Up Arrow 135">
            <a:extLst>
              <a:ext uri="{FF2B5EF4-FFF2-40B4-BE49-F238E27FC236}">
                <a16:creationId xmlns:a16="http://schemas.microsoft.com/office/drawing/2014/main" id="{00FE90DF-0D70-4036-89A9-197AC390A8E2}"/>
              </a:ext>
            </a:extLst>
          </p:cNvPr>
          <p:cNvSpPr/>
          <p:nvPr/>
        </p:nvSpPr>
        <p:spPr>
          <a:xfrm rot="5400000">
            <a:off x="3827228" y="211063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Up Arrow 135">
            <a:extLst>
              <a:ext uri="{FF2B5EF4-FFF2-40B4-BE49-F238E27FC236}">
                <a16:creationId xmlns:a16="http://schemas.microsoft.com/office/drawing/2014/main" id="{9280B161-EB8E-45E9-AF61-4E415E3F7F49}"/>
              </a:ext>
            </a:extLst>
          </p:cNvPr>
          <p:cNvSpPr/>
          <p:nvPr/>
        </p:nvSpPr>
        <p:spPr>
          <a:xfrm rot="5400000">
            <a:off x="3824905" y="268810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3" name="Flowchart: Collate 202">
            <a:extLst>
              <a:ext uri="{FF2B5EF4-FFF2-40B4-BE49-F238E27FC236}">
                <a16:creationId xmlns:a16="http://schemas.microsoft.com/office/drawing/2014/main" id="{5191AA61-597A-40A5-BAF8-2D8E080EBD0F}"/>
              </a:ext>
            </a:extLst>
          </p:cNvPr>
          <p:cNvSpPr/>
          <p:nvPr/>
        </p:nvSpPr>
        <p:spPr>
          <a:xfrm>
            <a:off x="3766467" y="336006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4" name="Flowchart: Collate 203">
            <a:extLst>
              <a:ext uri="{FF2B5EF4-FFF2-40B4-BE49-F238E27FC236}">
                <a16:creationId xmlns:a16="http://schemas.microsoft.com/office/drawing/2014/main" id="{3B851177-635E-40E3-A256-2E4C2BD4DAF6}"/>
              </a:ext>
            </a:extLst>
          </p:cNvPr>
          <p:cNvSpPr/>
          <p:nvPr/>
        </p:nvSpPr>
        <p:spPr>
          <a:xfrm>
            <a:off x="3563166" y="218830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5" name="Flowchart: Collate 204">
            <a:extLst>
              <a:ext uri="{FF2B5EF4-FFF2-40B4-BE49-F238E27FC236}">
                <a16:creationId xmlns:a16="http://schemas.microsoft.com/office/drawing/2014/main" id="{8CC7C317-0362-418D-B9B1-1EE6D3BE4BEA}"/>
              </a:ext>
            </a:extLst>
          </p:cNvPr>
          <p:cNvSpPr/>
          <p:nvPr/>
        </p:nvSpPr>
        <p:spPr>
          <a:xfrm>
            <a:off x="3742552" y="260846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6" name="Flowchart: Collate 205">
            <a:extLst>
              <a:ext uri="{FF2B5EF4-FFF2-40B4-BE49-F238E27FC236}">
                <a16:creationId xmlns:a16="http://schemas.microsoft.com/office/drawing/2014/main" id="{11AD3B4C-95D7-4258-918A-159808EE77AA}"/>
              </a:ext>
            </a:extLst>
          </p:cNvPr>
          <p:cNvSpPr/>
          <p:nvPr/>
        </p:nvSpPr>
        <p:spPr>
          <a:xfrm>
            <a:off x="2507162" y="196783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7" name="Up Arrow 135">
            <a:extLst>
              <a:ext uri="{FF2B5EF4-FFF2-40B4-BE49-F238E27FC236}">
                <a16:creationId xmlns:a16="http://schemas.microsoft.com/office/drawing/2014/main" id="{E5D4468C-8ED6-43AA-B4DA-F475D813EF48}"/>
              </a:ext>
            </a:extLst>
          </p:cNvPr>
          <p:cNvSpPr/>
          <p:nvPr/>
        </p:nvSpPr>
        <p:spPr>
          <a:xfrm rot="5400000">
            <a:off x="5241256" y="207605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8" name="Up Arrow 135">
            <a:extLst>
              <a:ext uri="{FF2B5EF4-FFF2-40B4-BE49-F238E27FC236}">
                <a16:creationId xmlns:a16="http://schemas.microsoft.com/office/drawing/2014/main" id="{66037B92-1CB6-4BC6-A7D8-9C9EEFD3FDD5}"/>
              </a:ext>
            </a:extLst>
          </p:cNvPr>
          <p:cNvSpPr/>
          <p:nvPr/>
        </p:nvSpPr>
        <p:spPr>
          <a:xfrm rot="16200000">
            <a:off x="4113792" y="205422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9" name="Flowchart: Collate 208">
            <a:extLst>
              <a:ext uri="{FF2B5EF4-FFF2-40B4-BE49-F238E27FC236}">
                <a16:creationId xmlns:a16="http://schemas.microsoft.com/office/drawing/2014/main" id="{5D56D0AB-0436-4E8F-AA6A-2382F5AD2D87}"/>
              </a:ext>
            </a:extLst>
          </p:cNvPr>
          <p:cNvSpPr/>
          <p:nvPr/>
        </p:nvSpPr>
        <p:spPr>
          <a:xfrm>
            <a:off x="4512575" y="220746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0" name="Up Arrow 135">
            <a:extLst>
              <a:ext uri="{FF2B5EF4-FFF2-40B4-BE49-F238E27FC236}">
                <a16:creationId xmlns:a16="http://schemas.microsoft.com/office/drawing/2014/main" id="{6C325619-860F-41D4-814C-7FCFDD1E2FA6}"/>
              </a:ext>
            </a:extLst>
          </p:cNvPr>
          <p:cNvSpPr/>
          <p:nvPr/>
        </p:nvSpPr>
        <p:spPr>
          <a:xfrm rot="16200000">
            <a:off x="43515" y="348784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1" name="Up Arrow 135">
            <a:extLst>
              <a:ext uri="{FF2B5EF4-FFF2-40B4-BE49-F238E27FC236}">
                <a16:creationId xmlns:a16="http://schemas.microsoft.com/office/drawing/2014/main" id="{A289899E-7D82-446F-91E4-7E9525CB6DC1}"/>
              </a:ext>
            </a:extLst>
          </p:cNvPr>
          <p:cNvSpPr/>
          <p:nvPr/>
        </p:nvSpPr>
        <p:spPr>
          <a:xfrm>
            <a:off x="467745" y="198925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2" name="Flowchart: Collate 211">
            <a:extLst>
              <a:ext uri="{FF2B5EF4-FFF2-40B4-BE49-F238E27FC236}">
                <a16:creationId xmlns:a16="http://schemas.microsoft.com/office/drawing/2014/main" id="{0A607410-C352-4386-AA05-EC3A6B638469}"/>
              </a:ext>
            </a:extLst>
          </p:cNvPr>
          <p:cNvSpPr/>
          <p:nvPr/>
        </p:nvSpPr>
        <p:spPr>
          <a:xfrm>
            <a:off x="408913" y="212065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3" name="Flowchart: Collate 212">
            <a:extLst>
              <a:ext uri="{FF2B5EF4-FFF2-40B4-BE49-F238E27FC236}">
                <a16:creationId xmlns:a16="http://schemas.microsoft.com/office/drawing/2014/main" id="{D013B561-E56D-4AE7-9BF6-9AFD17B10831}"/>
              </a:ext>
            </a:extLst>
          </p:cNvPr>
          <p:cNvSpPr/>
          <p:nvPr/>
        </p:nvSpPr>
        <p:spPr>
          <a:xfrm>
            <a:off x="151888" y="363062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4" name="Flowchart: Collate 213">
            <a:extLst>
              <a:ext uri="{FF2B5EF4-FFF2-40B4-BE49-F238E27FC236}">
                <a16:creationId xmlns:a16="http://schemas.microsoft.com/office/drawing/2014/main" id="{8B64CFE5-4060-4A82-B9F0-2CC97BF1FD5D}"/>
              </a:ext>
            </a:extLst>
          </p:cNvPr>
          <p:cNvSpPr/>
          <p:nvPr/>
        </p:nvSpPr>
        <p:spPr>
          <a:xfrm>
            <a:off x="998985" y="3273943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6" name="Flowchart: Collate 215">
            <a:extLst>
              <a:ext uri="{FF2B5EF4-FFF2-40B4-BE49-F238E27FC236}">
                <a16:creationId xmlns:a16="http://schemas.microsoft.com/office/drawing/2014/main" id="{F4903DD3-505D-45FB-8750-015827E951CD}"/>
              </a:ext>
            </a:extLst>
          </p:cNvPr>
          <p:cNvSpPr/>
          <p:nvPr/>
        </p:nvSpPr>
        <p:spPr>
          <a:xfrm>
            <a:off x="990125" y="367703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7" name="Flowchart: Collate 216">
            <a:extLst>
              <a:ext uri="{FF2B5EF4-FFF2-40B4-BE49-F238E27FC236}">
                <a16:creationId xmlns:a16="http://schemas.microsoft.com/office/drawing/2014/main" id="{09D63037-2CFA-489D-970E-831C0A257CFC}"/>
              </a:ext>
            </a:extLst>
          </p:cNvPr>
          <p:cNvSpPr/>
          <p:nvPr/>
        </p:nvSpPr>
        <p:spPr>
          <a:xfrm>
            <a:off x="996552" y="28409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6EB3FD7-E6A8-4C58-9B10-A4E0B11C4E1B}"/>
              </a:ext>
            </a:extLst>
          </p:cNvPr>
          <p:cNvSpPr/>
          <p:nvPr/>
        </p:nvSpPr>
        <p:spPr>
          <a:xfrm>
            <a:off x="854922" y="2659599"/>
            <a:ext cx="149338" cy="132595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19" name="Up Arrow 135">
            <a:extLst>
              <a:ext uri="{FF2B5EF4-FFF2-40B4-BE49-F238E27FC236}">
                <a16:creationId xmlns:a16="http://schemas.microsoft.com/office/drawing/2014/main" id="{ADA5AB18-C535-4C01-843E-D5185E79333C}"/>
              </a:ext>
            </a:extLst>
          </p:cNvPr>
          <p:cNvSpPr/>
          <p:nvPr/>
        </p:nvSpPr>
        <p:spPr>
          <a:xfrm rot="5400000">
            <a:off x="1034916" y="329532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0" name="Up Arrow 135">
            <a:extLst>
              <a:ext uri="{FF2B5EF4-FFF2-40B4-BE49-F238E27FC236}">
                <a16:creationId xmlns:a16="http://schemas.microsoft.com/office/drawing/2014/main" id="{A99A0926-3A55-4918-9FB8-60ECB16C838C}"/>
              </a:ext>
            </a:extLst>
          </p:cNvPr>
          <p:cNvSpPr/>
          <p:nvPr/>
        </p:nvSpPr>
        <p:spPr>
          <a:xfrm>
            <a:off x="888334" y="293060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1" name="Up Arrow 135">
            <a:extLst>
              <a:ext uri="{FF2B5EF4-FFF2-40B4-BE49-F238E27FC236}">
                <a16:creationId xmlns:a16="http://schemas.microsoft.com/office/drawing/2014/main" id="{268009CD-8D68-424E-A96F-5EF777EE079C}"/>
              </a:ext>
            </a:extLst>
          </p:cNvPr>
          <p:cNvSpPr/>
          <p:nvPr/>
        </p:nvSpPr>
        <p:spPr>
          <a:xfrm rot="10800000">
            <a:off x="907685" y="375978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0C51BAE4-A388-4568-BB99-3592B1A7072B}"/>
              </a:ext>
            </a:extLst>
          </p:cNvPr>
          <p:cNvSpPr/>
          <p:nvPr/>
        </p:nvSpPr>
        <p:spPr>
          <a:xfrm>
            <a:off x="1114049" y="3677030"/>
            <a:ext cx="150278" cy="158588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6873C361-9109-4DDA-8164-9064213E99FD}"/>
              </a:ext>
            </a:extLst>
          </p:cNvPr>
          <p:cNvSpPr/>
          <p:nvPr/>
        </p:nvSpPr>
        <p:spPr>
          <a:xfrm rot="5400000">
            <a:off x="1352470" y="3611352"/>
            <a:ext cx="174919" cy="4571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81B37B4C-A001-4579-A72E-5F63B5711512}"/>
              </a:ext>
            </a:extLst>
          </p:cNvPr>
          <p:cNvSpPr/>
          <p:nvPr/>
        </p:nvSpPr>
        <p:spPr>
          <a:xfrm>
            <a:off x="1856150" y="3951976"/>
            <a:ext cx="106639" cy="28626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Up Arrow 135">
            <a:extLst>
              <a:ext uri="{FF2B5EF4-FFF2-40B4-BE49-F238E27FC236}">
                <a16:creationId xmlns:a16="http://schemas.microsoft.com/office/drawing/2014/main" id="{7C89C4C3-FCFC-4A41-BFDB-DE55ED3E13B1}"/>
              </a:ext>
            </a:extLst>
          </p:cNvPr>
          <p:cNvSpPr/>
          <p:nvPr/>
        </p:nvSpPr>
        <p:spPr>
          <a:xfrm rot="5400000">
            <a:off x="1960042" y="407772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C703F3DF-C9AC-49E9-827E-E385231A53C5}"/>
              </a:ext>
            </a:extLst>
          </p:cNvPr>
          <p:cNvSpPr/>
          <p:nvPr/>
        </p:nvSpPr>
        <p:spPr>
          <a:xfrm>
            <a:off x="3519383" y="3592161"/>
            <a:ext cx="207040" cy="94454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8" name="Flowchart: Collate 227">
            <a:extLst>
              <a:ext uri="{FF2B5EF4-FFF2-40B4-BE49-F238E27FC236}">
                <a16:creationId xmlns:a16="http://schemas.microsoft.com/office/drawing/2014/main" id="{C931ABEC-9C69-4289-911D-06766893323C}"/>
              </a:ext>
            </a:extLst>
          </p:cNvPr>
          <p:cNvSpPr/>
          <p:nvPr/>
        </p:nvSpPr>
        <p:spPr>
          <a:xfrm>
            <a:off x="3078158" y="441469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EC56FA9A-B6A3-4AED-9706-342EA6516618}"/>
              </a:ext>
            </a:extLst>
          </p:cNvPr>
          <p:cNvSpPr txBox="1"/>
          <p:nvPr/>
        </p:nvSpPr>
        <p:spPr>
          <a:xfrm>
            <a:off x="825007" y="5807872"/>
            <a:ext cx="21794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       Buildings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Boiler House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UF Filter Room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Switch Room</a:t>
            </a: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4F389BE5-C862-4D2D-8120-AC01A2619E89}"/>
              </a:ext>
            </a:extLst>
          </p:cNvPr>
          <p:cNvSpPr/>
          <p:nvPr/>
        </p:nvSpPr>
        <p:spPr>
          <a:xfrm>
            <a:off x="908639" y="5888999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95819CD0-1A3E-45B0-B456-E994DDC74250}"/>
              </a:ext>
            </a:extLst>
          </p:cNvPr>
          <p:cNvSpPr/>
          <p:nvPr/>
        </p:nvSpPr>
        <p:spPr>
          <a:xfrm>
            <a:off x="2413718" y="6504752"/>
            <a:ext cx="192788" cy="17034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E7372DF0-8925-404E-93D2-FCAF735978C5}"/>
              </a:ext>
            </a:extLst>
          </p:cNvPr>
          <p:cNvSpPr/>
          <p:nvPr/>
        </p:nvSpPr>
        <p:spPr>
          <a:xfrm>
            <a:off x="2406592" y="6094928"/>
            <a:ext cx="207040" cy="160426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28A99CCB-13ED-464E-B2B1-CE89774F81A7}"/>
              </a:ext>
            </a:extLst>
          </p:cNvPr>
          <p:cNvSpPr/>
          <p:nvPr/>
        </p:nvSpPr>
        <p:spPr>
          <a:xfrm>
            <a:off x="2401348" y="6329231"/>
            <a:ext cx="207040" cy="13404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D84B06B-E1B2-4323-8574-80E9F4C54B67}"/>
              </a:ext>
            </a:extLst>
          </p:cNvPr>
          <p:cNvSpPr txBox="1"/>
          <p:nvPr/>
        </p:nvSpPr>
        <p:spPr>
          <a:xfrm>
            <a:off x="2671197" y="6045175"/>
            <a:ext cx="217948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Skip</a:t>
            </a:r>
          </a:p>
          <a:p>
            <a:r>
              <a:rPr lang="en-US" sz="1350" dirty="0"/>
              <a:t>Sub Station</a:t>
            </a:r>
          </a:p>
          <a:p>
            <a:r>
              <a:rPr lang="en-US" sz="1350" dirty="0"/>
              <a:t>Silo, Tank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D4E7F691-59BD-4FC6-BFC5-3446B82E9036}"/>
              </a:ext>
            </a:extLst>
          </p:cNvPr>
          <p:cNvSpPr txBox="1"/>
          <p:nvPr/>
        </p:nvSpPr>
        <p:spPr>
          <a:xfrm>
            <a:off x="817019" y="3058939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1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6B94E272-01B3-434C-89DE-ADF4864D811D}"/>
              </a:ext>
            </a:extLst>
          </p:cNvPr>
          <p:cNvSpPr txBox="1"/>
          <p:nvPr/>
        </p:nvSpPr>
        <p:spPr>
          <a:xfrm>
            <a:off x="834419" y="3505360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2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F767601-77F8-40BA-9A75-C19E97C6ED8A}"/>
              </a:ext>
            </a:extLst>
          </p:cNvPr>
          <p:cNvSpPr txBox="1"/>
          <p:nvPr/>
        </p:nvSpPr>
        <p:spPr>
          <a:xfrm>
            <a:off x="1784268" y="3922339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3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55D8B89-E50E-45D0-91F3-803276BC386C}"/>
              </a:ext>
            </a:extLst>
          </p:cNvPr>
          <p:cNvSpPr txBox="1"/>
          <p:nvPr/>
        </p:nvSpPr>
        <p:spPr>
          <a:xfrm>
            <a:off x="3880961" y="6045849"/>
            <a:ext cx="34222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Building Access/Exits</a:t>
            </a:r>
          </a:p>
          <a:p>
            <a:r>
              <a:rPr lang="en-GB" sz="1400" dirty="0"/>
              <a:t> Fire Extinguishers</a:t>
            </a:r>
          </a:p>
          <a:p>
            <a:r>
              <a:rPr lang="en-GB" sz="1400" dirty="0"/>
              <a:t> Off site Emergency Information pack</a:t>
            </a:r>
            <a:endParaRPr lang="en-US" sz="1350" dirty="0"/>
          </a:p>
        </p:txBody>
      </p:sp>
      <p:sp>
        <p:nvSpPr>
          <p:cNvPr id="240" name="Up Arrow 135">
            <a:extLst>
              <a:ext uri="{FF2B5EF4-FFF2-40B4-BE49-F238E27FC236}">
                <a16:creationId xmlns:a16="http://schemas.microsoft.com/office/drawing/2014/main" id="{BAD1D23B-0EF2-4872-8A2B-2FAA5CF705C7}"/>
              </a:ext>
            </a:extLst>
          </p:cNvPr>
          <p:cNvSpPr/>
          <p:nvPr/>
        </p:nvSpPr>
        <p:spPr>
          <a:xfrm rot="5400000">
            <a:off x="3802689" y="613742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1" name="Flowchart: Collate 240">
            <a:extLst>
              <a:ext uri="{FF2B5EF4-FFF2-40B4-BE49-F238E27FC236}">
                <a16:creationId xmlns:a16="http://schemas.microsoft.com/office/drawing/2014/main" id="{EF1117F4-5086-491B-A0FF-419357F1B381}"/>
              </a:ext>
            </a:extLst>
          </p:cNvPr>
          <p:cNvSpPr/>
          <p:nvPr/>
        </p:nvSpPr>
        <p:spPr>
          <a:xfrm>
            <a:off x="3806095" y="637809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F7B7B93B-A1CB-4C78-A546-2C2983B04C51}"/>
              </a:ext>
            </a:extLst>
          </p:cNvPr>
          <p:cNvSpPr/>
          <p:nvPr/>
        </p:nvSpPr>
        <p:spPr>
          <a:xfrm>
            <a:off x="8670743" y="5432306"/>
            <a:ext cx="165245" cy="9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B7E30002-587C-4811-B83B-4C5053D273AA}"/>
              </a:ext>
            </a:extLst>
          </p:cNvPr>
          <p:cNvSpPr/>
          <p:nvPr/>
        </p:nvSpPr>
        <p:spPr>
          <a:xfrm>
            <a:off x="3754369" y="6576184"/>
            <a:ext cx="165245" cy="9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BC8AC07B-A0BE-4A01-81B1-18C75830D07D}"/>
              </a:ext>
            </a:extLst>
          </p:cNvPr>
          <p:cNvSpPr/>
          <p:nvPr/>
        </p:nvSpPr>
        <p:spPr>
          <a:xfrm>
            <a:off x="8684425" y="5542548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C1A43C0E-7AFF-463C-97A6-A9A1561CC829}"/>
              </a:ext>
            </a:extLst>
          </p:cNvPr>
          <p:cNvSpPr/>
          <p:nvPr/>
        </p:nvSpPr>
        <p:spPr>
          <a:xfrm>
            <a:off x="6824807" y="6192361"/>
            <a:ext cx="168619" cy="172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463F09B4-2870-4954-8A86-070A965E8660}"/>
              </a:ext>
            </a:extLst>
          </p:cNvPr>
          <p:cNvSpPr txBox="1"/>
          <p:nvPr/>
        </p:nvSpPr>
        <p:spPr>
          <a:xfrm>
            <a:off x="6969232" y="6121746"/>
            <a:ext cx="34222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Emergency Assembly Point</a:t>
            </a:r>
          </a:p>
          <a:p>
            <a:r>
              <a:rPr lang="en-GB" sz="1400" dirty="0"/>
              <a:t>Weighbridge</a:t>
            </a:r>
          </a:p>
          <a:p>
            <a:r>
              <a:rPr lang="en-GB" sz="1400" dirty="0"/>
              <a:t>Spillage Kits </a:t>
            </a:r>
            <a:endParaRPr lang="en-US" sz="1350" dirty="0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CD72FC09-7404-4B35-80DE-FBF8C4395869}"/>
              </a:ext>
            </a:extLst>
          </p:cNvPr>
          <p:cNvSpPr/>
          <p:nvPr/>
        </p:nvSpPr>
        <p:spPr>
          <a:xfrm>
            <a:off x="6840997" y="6409403"/>
            <a:ext cx="163454" cy="166782"/>
          </a:xfrm>
          <a:prstGeom prst="rect">
            <a:avLst/>
          </a:prstGeom>
          <a:noFill/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5990B146-50B4-4CD3-ACE7-8E886A256069}"/>
              </a:ext>
            </a:extLst>
          </p:cNvPr>
          <p:cNvSpPr/>
          <p:nvPr/>
        </p:nvSpPr>
        <p:spPr>
          <a:xfrm>
            <a:off x="6811455" y="6626004"/>
            <a:ext cx="236892" cy="1981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" name="Isosceles Triangle 214">
            <a:extLst>
              <a:ext uri="{FF2B5EF4-FFF2-40B4-BE49-F238E27FC236}">
                <a16:creationId xmlns:a16="http://schemas.microsoft.com/office/drawing/2014/main" id="{234E7C56-0D4A-4208-A323-DBEE03AF8C55}"/>
              </a:ext>
            </a:extLst>
          </p:cNvPr>
          <p:cNvSpPr/>
          <p:nvPr/>
        </p:nvSpPr>
        <p:spPr>
          <a:xfrm flipH="1">
            <a:off x="3123141" y="3812990"/>
            <a:ext cx="150402" cy="13019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Isosceles Triangle 226">
            <a:extLst>
              <a:ext uri="{FF2B5EF4-FFF2-40B4-BE49-F238E27FC236}">
                <a16:creationId xmlns:a16="http://schemas.microsoft.com/office/drawing/2014/main" id="{670434BB-872B-4AD1-A5B0-87810922B0EE}"/>
              </a:ext>
            </a:extLst>
          </p:cNvPr>
          <p:cNvSpPr/>
          <p:nvPr/>
        </p:nvSpPr>
        <p:spPr>
          <a:xfrm flipH="1">
            <a:off x="262756" y="2114584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Isosceles Triangle 234">
            <a:extLst>
              <a:ext uri="{FF2B5EF4-FFF2-40B4-BE49-F238E27FC236}">
                <a16:creationId xmlns:a16="http://schemas.microsoft.com/office/drawing/2014/main" id="{A132A399-F0E8-4D44-B389-52E0479D6443}"/>
              </a:ext>
            </a:extLst>
          </p:cNvPr>
          <p:cNvSpPr/>
          <p:nvPr/>
        </p:nvSpPr>
        <p:spPr>
          <a:xfrm flipH="1">
            <a:off x="1845413" y="3812515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Isosceles Triangle 241">
            <a:extLst>
              <a:ext uri="{FF2B5EF4-FFF2-40B4-BE49-F238E27FC236}">
                <a16:creationId xmlns:a16="http://schemas.microsoft.com/office/drawing/2014/main" id="{BEBD1090-8E82-49AA-9412-BC7EF83DC130}"/>
              </a:ext>
            </a:extLst>
          </p:cNvPr>
          <p:cNvSpPr/>
          <p:nvPr/>
        </p:nvSpPr>
        <p:spPr>
          <a:xfrm rot="5400000" flipH="1">
            <a:off x="3844255" y="3381294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Isosceles Triangle 242">
            <a:extLst>
              <a:ext uri="{FF2B5EF4-FFF2-40B4-BE49-F238E27FC236}">
                <a16:creationId xmlns:a16="http://schemas.microsoft.com/office/drawing/2014/main" id="{3920672E-E9E2-49C1-93E2-57AF66323E68}"/>
              </a:ext>
            </a:extLst>
          </p:cNvPr>
          <p:cNvSpPr/>
          <p:nvPr/>
        </p:nvSpPr>
        <p:spPr>
          <a:xfrm flipH="1">
            <a:off x="1098908" y="4358462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Rectangle: Rounded Corners 249">
            <a:extLst>
              <a:ext uri="{FF2B5EF4-FFF2-40B4-BE49-F238E27FC236}">
                <a16:creationId xmlns:a16="http://schemas.microsoft.com/office/drawing/2014/main" id="{687226CF-D8EE-4CE0-865E-28FC5AAEB6E0}"/>
              </a:ext>
            </a:extLst>
          </p:cNvPr>
          <p:cNvSpPr/>
          <p:nvPr/>
        </p:nvSpPr>
        <p:spPr>
          <a:xfrm rot="10800000">
            <a:off x="912702" y="2523480"/>
            <a:ext cx="282793" cy="858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1444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8F14D4-B0C6-409B-B044-8F9019631241}"/>
              </a:ext>
            </a:extLst>
          </p:cNvPr>
          <p:cNvSpPr txBox="1"/>
          <p:nvPr/>
        </p:nvSpPr>
        <p:spPr>
          <a:xfrm>
            <a:off x="3795552" y="83812"/>
            <a:ext cx="242236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OIL PROCESSING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12C9E1-5C60-43BB-90ED-B939B8439690}"/>
              </a:ext>
            </a:extLst>
          </p:cNvPr>
          <p:cNvSpPr/>
          <p:nvPr/>
        </p:nvSpPr>
        <p:spPr>
          <a:xfrm>
            <a:off x="260548" y="601980"/>
            <a:ext cx="8260080" cy="44577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E074BD-CB47-44F9-B179-10C851011F08}"/>
              </a:ext>
            </a:extLst>
          </p:cNvPr>
          <p:cNvSpPr/>
          <p:nvPr/>
        </p:nvSpPr>
        <p:spPr>
          <a:xfrm>
            <a:off x="4375348" y="5059680"/>
            <a:ext cx="4145280" cy="1066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5A0A96-969F-4964-A318-558B59E67294}"/>
              </a:ext>
            </a:extLst>
          </p:cNvPr>
          <p:cNvSpPr/>
          <p:nvPr/>
        </p:nvSpPr>
        <p:spPr>
          <a:xfrm>
            <a:off x="2659380" y="5059680"/>
            <a:ext cx="2674620" cy="1066800"/>
          </a:xfrm>
          <a:prstGeom prst="rect">
            <a:avLst/>
          </a:prstGeom>
          <a:pattFill prst="zigZ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ACCESS RAMP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AF0721D-52BD-4B29-8970-310165250AD2}"/>
              </a:ext>
            </a:extLst>
          </p:cNvPr>
          <p:cNvSpPr/>
          <p:nvPr/>
        </p:nvSpPr>
        <p:spPr>
          <a:xfrm>
            <a:off x="476250" y="792479"/>
            <a:ext cx="1482090" cy="143309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2FE634B-1DEC-4450-A00D-EB2280F8EC5D}"/>
              </a:ext>
            </a:extLst>
          </p:cNvPr>
          <p:cNvSpPr/>
          <p:nvPr/>
        </p:nvSpPr>
        <p:spPr>
          <a:xfrm>
            <a:off x="434340" y="2282190"/>
            <a:ext cx="1524000" cy="14668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1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9389645-C8AD-4143-9C54-1D48DAF6BFB1}"/>
              </a:ext>
            </a:extLst>
          </p:cNvPr>
          <p:cNvSpPr/>
          <p:nvPr/>
        </p:nvSpPr>
        <p:spPr>
          <a:xfrm>
            <a:off x="1508760" y="4179037"/>
            <a:ext cx="777240" cy="7706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 1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06CC6DD-C6E8-4C2B-84F3-38F52861D878}"/>
              </a:ext>
            </a:extLst>
          </p:cNvPr>
          <p:cNvSpPr/>
          <p:nvPr/>
        </p:nvSpPr>
        <p:spPr>
          <a:xfrm>
            <a:off x="2423160" y="4171417"/>
            <a:ext cx="777240" cy="7706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ED463C-198B-49E8-B51E-221B868B54E6}"/>
              </a:ext>
            </a:extLst>
          </p:cNvPr>
          <p:cNvSpPr/>
          <p:nvPr/>
        </p:nvSpPr>
        <p:spPr>
          <a:xfrm>
            <a:off x="3429000" y="4477285"/>
            <a:ext cx="1417320" cy="4463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DC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C1D76D-435F-4F49-A940-E0778301AFDB}"/>
              </a:ext>
            </a:extLst>
          </p:cNvPr>
          <p:cNvSpPr/>
          <p:nvPr/>
        </p:nvSpPr>
        <p:spPr>
          <a:xfrm>
            <a:off x="4069080" y="4034624"/>
            <a:ext cx="777240" cy="3746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DC 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A33D79-6FC3-4B6C-8FD5-004E6A3D06C4}"/>
              </a:ext>
            </a:extLst>
          </p:cNvPr>
          <p:cNvSpPr/>
          <p:nvPr/>
        </p:nvSpPr>
        <p:spPr>
          <a:xfrm>
            <a:off x="3200400" y="766077"/>
            <a:ext cx="2346960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UF 1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UF 2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6DCF86A-BB1B-4FAF-A447-EF28F66B55FF}"/>
              </a:ext>
            </a:extLst>
          </p:cNvPr>
          <p:cNvSpPr/>
          <p:nvPr/>
        </p:nvSpPr>
        <p:spPr>
          <a:xfrm>
            <a:off x="2018904" y="792479"/>
            <a:ext cx="968136" cy="35814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A6FDFFF-74CE-4846-8A94-D5A6B0A5D0FE}"/>
              </a:ext>
            </a:extLst>
          </p:cNvPr>
          <p:cNvSpPr/>
          <p:nvPr/>
        </p:nvSpPr>
        <p:spPr>
          <a:xfrm>
            <a:off x="2025166" y="1635165"/>
            <a:ext cx="685800" cy="6471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4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16DBEB-6863-4577-BC02-D8A43E7C6BD0}"/>
              </a:ext>
            </a:extLst>
          </p:cNvPr>
          <p:cNvSpPr/>
          <p:nvPr/>
        </p:nvSpPr>
        <p:spPr>
          <a:xfrm rot="5400000">
            <a:off x="6148323" y="1195511"/>
            <a:ext cx="1438671" cy="37461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8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9061B91-0C7C-4F3E-B93D-E3767F0229BD}"/>
              </a:ext>
            </a:extLst>
          </p:cNvPr>
          <p:cNvSpPr/>
          <p:nvPr/>
        </p:nvSpPr>
        <p:spPr>
          <a:xfrm>
            <a:off x="4875235" y="1823115"/>
            <a:ext cx="889461" cy="88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6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647C46-CB04-4D9A-B562-D6F2D000D2DE}"/>
              </a:ext>
            </a:extLst>
          </p:cNvPr>
          <p:cNvSpPr/>
          <p:nvPr/>
        </p:nvSpPr>
        <p:spPr>
          <a:xfrm>
            <a:off x="3537843" y="1463173"/>
            <a:ext cx="1223303" cy="44630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BOILER HOUSE 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D90CF38-1548-4C96-9769-49BC9EA22759}"/>
              </a:ext>
            </a:extLst>
          </p:cNvPr>
          <p:cNvSpPr/>
          <p:nvPr/>
        </p:nvSpPr>
        <p:spPr>
          <a:xfrm>
            <a:off x="2659380" y="1931001"/>
            <a:ext cx="968136" cy="88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091365A-4235-46D8-BE28-942878416FA9}"/>
              </a:ext>
            </a:extLst>
          </p:cNvPr>
          <p:cNvSpPr/>
          <p:nvPr/>
        </p:nvSpPr>
        <p:spPr>
          <a:xfrm>
            <a:off x="1974247" y="1159667"/>
            <a:ext cx="491290" cy="446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7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1986F0B-FE02-4B6B-A839-F219A59A2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944" y="5036019"/>
            <a:ext cx="1836963" cy="636814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D586D2D-13BE-4897-A719-749AED768ADD}"/>
              </a:ext>
            </a:extLst>
          </p:cNvPr>
          <p:cNvSpPr/>
          <p:nvPr/>
        </p:nvSpPr>
        <p:spPr>
          <a:xfrm>
            <a:off x="6008865" y="1734355"/>
            <a:ext cx="603928" cy="64885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 9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D088201-61AC-49BC-8302-188CDB274651}"/>
              </a:ext>
            </a:extLst>
          </p:cNvPr>
          <p:cNvSpPr/>
          <p:nvPr/>
        </p:nvSpPr>
        <p:spPr>
          <a:xfrm>
            <a:off x="3145874" y="1470265"/>
            <a:ext cx="373103" cy="4463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D31CF5C-F1A0-4339-AE51-F83F59B43BF0}"/>
              </a:ext>
            </a:extLst>
          </p:cNvPr>
          <p:cNvSpPr/>
          <p:nvPr/>
        </p:nvSpPr>
        <p:spPr>
          <a:xfrm>
            <a:off x="792944" y="5059680"/>
            <a:ext cx="848077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Switch Room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528F5F5-FB74-4B21-B5C5-6DB70041C2C7}"/>
              </a:ext>
            </a:extLst>
          </p:cNvPr>
          <p:cNvSpPr/>
          <p:nvPr/>
        </p:nvSpPr>
        <p:spPr>
          <a:xfrm>
            <a:off x="1641021" y="5059680"/>
            <a:ext cx="988886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LAB </a:t>
            </a:r>
          </a:p>
        </p:txBody>
      </p:sp>
    </p:spTree>
    <p:extLst>
      <p:ext uri="{BB962C8B-B14F-4D97-AF65-F5344CB8AC3E}">
        <p14:creationId xmlns:p14="http://schemas.microsoft.com/office/powerpoint/2010/main" val="1045987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D3FCC-BE83-4628-89C2-8E899D53A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079573"/>
              </p:ext>
            </p:extLst>
          </p:nvPr>
        </p:nvGraphicFramePr>
        <p:xfrm>
          <a:off x="172096" y="131294"/>
          <a:ext cx="8795735" cy="66748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6183">
                  <a:extLst>
                    <a:ext uri="{9D8B030D-6E8A-4147-A177-3AD203B41FA5}">
                      <a16:colId xmlns:a16="http://schemas.microsoft.com/office/drawing/2014/main" val="981194853"/>
                    </a:ext>
                  </a:extLst>
                </a:gridCol>
                <a:gridCol w="3507945">
                  <a:extLst>
                    <a:ext uri="{9D8B030D-6E8A-4147-A177-3AD203B41FA5}">
                      <a16:colId xmlns:a16="http://schemas.microsoft.com/office/drawing/2014/main" val="1192393356"/>
                    </a:ext>
                  </a:extLst>
                </a:gridCol>
                <a:gridCol w="4261607">
                  <a:extLst>
                    <a:ext uri="{9D8B030D-6E8A-4147-A177-3AD203B41FA5}">
                      <a16:colId xmlns:a16="http://schemas.microsoft.com/office/drawing/2014/main" val="1906893582"/>
                    </a:ext>
                  </a:extLst>
                </a:gridCol>
              </a:tblGrid>
              <a:tr h="346878">
                <a:tc gridSpan="3">
                  <a:txBody>
                    <a:bodyPr/>
                    <a:lstStyle/>
                    <a:p>
                      <a:pPr algn="ctr"/>
                      <a:r>
                        <a:rPr lang="en-GB" u="none" dirty="0">
                          <a:solidFill>
                            <a:schemeClr val="bg1"/>
                          </a:solidFill>
                        </a:rPr>
                        <a:t>OIL BAY TANK KEY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4758462"/>
                  </a:ext>
                </a:extLst>
              </a:tr>
              <a:tr h="362093">
                <a:tc>
                  <a:txBody>
                    <a:bodyPr/>
                    <a:lstStyle/>
                    <a:p>
                      <a:pPr algn="ctr"/>
                      <a:r>
                        <a:rPr lang="en-GB" u="sng" dirty="0">
                          <a:solidFill>
                            <a:schemeClr val="bg1"/>
                          </a:solidFill>
                        </a:rPr>
                        <a:t>TANK ID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u="sng" dirty="0">
                          <a:solidFill>
                            <a:schemeClr val="bg1"/>
                          </a:solidFill>
                        </a:rPr>
                        <a:t>TANK DETAIL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u="sng">
                          <a:solidFill>
                            <a:schemeClr val="bg1"/>
                          </a:solidFill>
                        </a:rPr>
                        <a:t>TANK MONITORING &amp; CONTROL MEASURES</a:t>
                      </a:r>
                      <a:endParaRPr lang="en-GB" u="sng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764138"/>
                  </a:ext>
                </a:extLst>
              </a:tr>
              <a:tr h="57388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vertical cylindrical tank. 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Fixed position.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Float level indicator on tank.</a:t>
                      </a:r>
                    </a:p>
                    <a:p>
                      <a:r>
                        <a:rPr lang="en-GB" sz="1100" dirty="0"/>
                        <a:t>Visual inspection daily and when filled/emptied.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627562"/>
                  </a:ext>
                </a:extLst>
              </a:tr>
              <a:tr h="56468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vertical cylindrical tank. 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Fixed position.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Float level indicator on tank.</a:t>
                      </a:r>
                    </a:p>
                    <a:p>
                      <a:r>
                        <a:rPr lang="en-GB" sz="1100" dirty="0"/>
                        <a:t>Site Glass to be installed (Aug 2022)</a:t>
                      </a:r>
                    </a:p>
                    <a:p>
                      <a:r>
                        <a:rPr lang="en-GB" sz="1100" dirty="0"/>
                        <a:t>Visual inspection daily and when filled/emptied.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1656285"/>
                  </a:ext>
                </a:extLst>
              </a:tr>
              <a:tr h="44546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3,300 gallon horizontal tank. </a:t>
                      </a:r>
                    </a:p>
                    <a:p>
                      <a:r>
                        <a:rPr lang="en-GB" sz="1100" dirty="0"/>
                        <a:t>Stainless steel construction nominal 4mm wall thickness.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Daily visual inspection using inspection hatch </a:t>
                      </a:r>
                      <a:r>
                        <a:rPr lang="en-GB" sz="1100"/>
                        <a:t>on top </a:t>
                      </a:r>
                      <a:r>
                        <a:rPr lang="en-GB" sz="1100" dirty="0"/>
                        <a:t>of tank.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637878"/>
                  </a:ext>
                </a:extLst>
              </a:tr>
              <a:tr h="57388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6,000 gallon vertical cylindrical tank.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Insulated with glass fibre insulation.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Electronic Float level indicator including pump level regulator and cut off switch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3353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13,000 gallon horizontal cylindrical tank. </a:t>
                      </a:r>
                    </a:p>
                    <a:p>
                      <a:r>
                        <a:rPr lang="en-GB" sz="1100" dirty="0"/>
                        <a:t>Helically wound construction nominal 12mm wall thickness.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Float level indicator on tank.</a:t>
                      </a:r>
                    </a:p>
                    <a:p>
                      <a:r>
                        <a:rPr lang="en-GB" sz="1100" dirty="0"/>
                        <a:t>Visual inspection daily and when filled/emptied.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261357"/>
                  </a:ext>
                </a:extLst>
              </a:tr>
              <a:tr h="57388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6,000 gallon vertical cylindrical tank.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Insulated with glass fibre insulation.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Visual inspection daily via hatch when filled/emptied</a:t>
                      </a:r>
                    </a:p>
                    <a:p>
                      <a:r>
                        <a:rPr lang="en-GB" sz="1100" dirty="0"/>
                        <a:t>Float level indicator to be installed August 2022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378938"/>
                  </a:ext>
                </a:extLst>
              </a:tr>
              <a:tr h="57388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1,000 gallon vertical cylindrical tank</a:t>
                      </a:r>
                    </a:p>
                    <a:p>
                      <a:r>
                        <a:rPr lang="en-GB" sz="1100" dirty="0"/>
                        <a:t>Stainless steel construction nominal 5mm wall thickness</a:t>
                      </a:r>
                    </a:p>
                    <a:p>
                      <a:r>
                        <a:rPr lang="en-GB" sz="1100" dirty="0"/>
                        <a:t>Insulated with EPS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Daily visual inspection using site glass on tank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084844"/>
                  </a:ext>
                </a:extLst>
              </a:tr>
              <a:tr h="44546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OT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8,000 gallon horizontal cylindrical tank</a:t>
                      </a:r>
                    </a:p>
                    <a:p>
                      <a:r>
                        <a:rPr lang="en-GB" sz="1100" dirty="0"/>
                        <a:t>Mild steel construction nominal wall thickness 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Daily visual inspection using site glass on tank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326618"/>
                  </a:ext>
                </a:extLst>
              </a:tr>
              <a:tr h="3531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33,000 litres above ground separator tank.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Automatic overflow of water into ST2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146267"/>
                  </a:ext>
                </a:extLst>
              </a:tr>
              <a:tr h="3531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ST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33,000 litres above ground separator tank.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Automatic overflow of water to Effluent Plant.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303976"/>
                  </a:ext>
                </a:extLst>
              </a:tr>
              <a:tr h="3531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DC 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Modified skip discharge container.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Open tank visual inspection daily and when filled/emptied.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029977"/>
                  </a:ext>
                </a:extLst>
              </a:tr>
              <a:tr h="35316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DC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Modified skip discharge container.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Open tank visual inspection daily and when filled/emptied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6726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163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D4EA423A-778D-48A7-A609-0BB74D139F70}"/>
              </a:ext>
            </a:extLst>
          </p:cNvPr>
          <p:cNvSpPr/>
          <p:nvPr/>
        </p:nvSpPr>
        <p:spPr>
          <a:xfrm>
            <a:off x="2011773" y="2583856"/>
            <a:ext cx="521183" cy="513731"/>
          </a:xfrm>
          <a:prstGeom prst="ellipse">
            <a:avLst/>
          </a:prstGeom>
          <a:pattFill prst="sphere">
            <a:fgClr>
              <a:schemeClr val="tx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0E14CAE-3A6D-4DA7-A956-78B72D9B69D8}"/>
              </a:ext>
            </a:extLst>
          </p:cNvPr>
          <p:cNvSpPr/>
          <p:nvPr/>
        </p:nvSpPr>
        <p:spPr>
          <a:xfrm>
            <a:off x="1765575" y="3275733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844A91F-7276-4F44-B7AA-3CAE05E36CDF}"/>
              </a:ext>
            </a:extLst>
          </p:cNvPr>
          <p:cNvSpPr/>
          <p:nvPr/>
        </p:nvSpPr>
        <p:spPr>
          <a:xfrm>
            <a:off x="1962249" y="3465639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F9250DC-CCC9-4635-8994-3FACD47A231A}"/>
              </a:ext>
            </a:extLst>
          </p:cNvPr>
          <p:cNvSpPr/>
          <p:nvPr/>
        </p:nvSpPr>
        <p:spPr>
          <a:xfrm>
            <a:off x="2146226" y="3664002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4A28E87-0B9C-4EF8-972D-79C278E14F60}"/>
              </a:ext>
            </a:extLst>
          </p:cNvPr>
          <p:cNvSpPr/>
          <p:nvPr/>
        </p:nvSpPr>
        <p:spPr>
          <a:xfrm>
            <a:off x="2373143" y="3864892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5C29728-2E55-4F97-9A4F-A04B846D3A8C}"/>
              </a:ext>
            </a:extLst>
          </p:cNvPr>
          <p:cNvSpPr/>
          <p:nvPr/>
        </p:nvSpPr>
        <p:spPr>
          <a:xfrm>
            <a:off x="737787" y="1796067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8FDBCA72-9E48-4584-A1AF-7C02C62EEC5D}"/>
              </a:ext>
            </a:extLst>
          </p:cNvPr>
          <p:cNvSpPr/>
          <p:nvPr/>
        </p:nvSpPr>
        <p:spPr>
          <a:xfrm>
            <a:off x="1961322" y="560603"/>
            <a:ext cx="1234235" cy="2023571"/>
          </a:xfrm>
          <a:custGeom>
            <a:avLst/>
            <a:gdLst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28869 w 1146507"/>
              <a:gd name="connsiteY20" fmla="*/ 318052 h 1590261"/>
              <a:gd name="connsiteX21" fmla="*/ 742121 w 1146507"/>
              <a:gd name="connsiteY21" fmla="*/ 384313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42121 w 1146507"/>
              <a:gd name="connsiteY21" fmla="*/ 384313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874643 w 1146507"/>
              <a:gd name="connsiteY24" fmla="*/ 530087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954156 w 1146507"/>
              <a:gd name="connsiteY28" fmla="*/ 781878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87894 w 1146507"/>
              <a:gd name="connsiteY23" fmla="*/ 410818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821634 w 1146507"/>
              <a:gd name="connsiteY22" fmla="*/ 424070 h 1590261"/>
              <a:gd name="connsiteX23" fmla="*/ 887894 w 1146507"/>
              <a:gd name="connsiteY23" fmla="*/ 410818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70632 h 1639258"/>
              <a:gd name="connsiteX1" fmla="*/ 26504 w 1146507"/>
              <a:gd name="connsiteY1" fmla="*/ 671849 h 1639258"/>
              <a:gd name="connsiteX2" fmla="*/ 13252 w 1146507"/>
              <a:gd name="connsiteY2" fmla="*/ 632093 h 1639258"/>
              <a:gd name="connsiteX3" fmla="*/ 0 w 1146507"/>
              <a:gd name="connsiteY3" fmla="*/ 579084 h 1639258"/>
              <a:gd name="connsiteX4" fmla="*/ 26504 w 1146507"/>
              <a:gd name="connsiteY4" fmla="*/ 446562 h 1639258"/>
              <a:gd name="connsiteX5" fmla="*/ 53008 w 1146507"/>
              <a:gd name="connsiteY5" fmla="*/ 406806 h 1639258"/>
              <a:gd name="connsiteX6" fmla="*/ 119269 w 1146507"/>
              <a:gd name="connsiteY6" fmla="*/ 353797 h 1639258"/>
              <a:gd name="connsiteX7" fmla="*/ 172278 w 1146507"/>
              <a:gd name="connsiteY7" fmla="*/ 300788 h 1639258"/>
              <a:gd name="connsiteX8" fmla="*/ 225287 w 1146507"/>
              <a:gd name="connsiteY8" fmla="*/ 234527 h 1639258"/>
              <a:gd name="connsiteX9" fmla="*/ 265043 w 1146507"/>
              <a:gd name="connsiteY9" fmla="*/ 208023 h 1639258"/>
              <a:gd name="connsiteX10" fmla="*/ 291548 w 1146507"/>
              <a:gd name="connsiteY10" fmla="*/ 181519 h 1639258"/>
              <a:gd name="connsiteX11" fmla="*/ 344556 w 1146507"/>
              <a:gd name="connsiteY11" fmla="*/ 168267 h 1639258"/>
              <a:gd name="connsiteX12" fmla="*/ 357808 w 1146507"/>
              <a:gd name="connsiteY12" fmla="*/ 128510 h 1639258"/>
              <a:gd name="connsiteX13" fmla="*/ 437321 w 1146507"/>
              <a:gd name="connsiteY13" fmla="*/ 102006 h 1639258"/>
              <a:gd name="connsiteX14" fmla="*/ 516835 w 1146507"/>
              <a:gd name="connsiteY14" fmla="*/ 75501 h 1639258"/>
              <a:gd name="connsiteX15" fmla="*/ 556591 w 1146507"/>
              <a:gd name="connsiteY15" fmla="*/ 62249 h 1639258"/>
              <a:gd name="connsiteX16" fmla="*/ 596348 w 1146507"/>
              <a:gd name="connsiteY16" fmla="*/ 48997 h 1639258"/>
              <a:gd name="connsiteX17" fmla="*/ 596347 w 1146507"/>
              <a:gd name="connsiteY17" fmla="*/ 9241 h 1639258"/>
              <a:gd name="connsiteX18" fmla="*/ 649356 w 1146507"/>
              <a:gd name="connsiteY18" fmla="*/ 208023 h 1639258"/>
              <a:gd name="connsiteX19" fmla="*/ 689113 w 1146507"/>
              <a:gd name="connsiteY19" fmla="*/ 287536 h 1639258"/>
              <a:gd name="connsiteX20" fmla="*/ 781877 w 1146507"/>
              <a:gd name="connsiteY20" fmla="*/ 367049 h 1639258"/>
              <a:gd name="connsiteX21" fmla="*/ 781878 w 1146507"/>
              <a:gd name="connsiteY21" fmla="*/ 420057 h 1639258"/>
              <a:gd name="connsiteX22" fmla="*/ 821634 w 1146507"/>
              <a:gd name="connsiteY22" fmla="*/ 473067 h 1639258"/>
              <a:gd name="connsiteX23" fmla="*/ 887894 w 1146507"/>
              <a:gd name="connsiteY23" fmla="*/ 459815 h 1639258"/>
              <a:gd name="connsiteX24" fmla="*/ 874643 w 1146507"/>
              <a:gd name="connsiteY24" fmla="*/ 579084 h 1639258"/>
              <a:gd name="connsiteX25" fmla="*/ 927652 w 1146507"/>
              <a:gd name="connsiteY25" fmla="*/ 592337 h 1639258"/>
              <a:gd name="connsiteX26" fmla="*/ 927652 w 1146507"/>
              <a:gd name="connsiteY26" fmla="*/ 698354 h 1639258"/>
              <a:gd name="connsiteX27" fmla="*/ 861391 w 1146507"/>
              <a:gd name="connsiteY27" fmla="*/ 844127 h 1639258"/>
              <a:gd name="connsiteX28" fmla="*/ 1020417 w 1146507"/>
              <a:gd name="connsiteY28" fmla="*/ 751362 h 1639258"/>
              <a:gd name="connsiteX29" fmla="*/ 980661 w 1146507"/>
              <a:gd name="connsiteY29" fmla="*/ 883884 h 1639258"/>
              <a:gd name="connsiteX30" fmla="*/ 1099930 w 1146507"/>
              <a:gd name="connsiteY30" fmla="*/ 1016406 h 1639258"/>
              <a:gd name="connsiteX31" fmla="*/ 980661 w 1146507"/>
              <a:gd name="connsiteY31" fmla="*/ 1056162 h 1639258"/>
              <a:gd name="connsiteX32" fmla="*/ 1007165 w 1146507"/>
              <a:gd name="connsiteY32" fmla="*/ 1082667 h 1639258"/>
              <a:gd name="connsiteX33" fmla="*/ 1033669 w 1146507"/>
              <a:gd name="connsiteY33" fmla="*/ 1162180 h 1639258"/>
              <a:gd name="connsiteX34" fmla="*/ 1046921 w 1146507"/>
              <a:gd name="connsiteY34" fmla="*/ 1201936 h 1639258"/>
              <a:gd name="connsiteX35" fmla="*/ 1113182 w 1146507"/>
              <a:gd name="connsiteY35" fmla="*/ 1281449 h 1639258"/>
              <a:gd name="connsiteX36" fmla="*/ 1126435 w 1146507"/>
              <a:gd name="connsiteY36" fmla="*/ 1639258 h 1639258"/>
              <a:gd name="connsiteX37" fmla="*/ 1060174 w 1146507"/>
              <a:gd name="connsiteY37" fmla="*/ 1599501 h 1639258"/>
              <a:gd name="connsiteX38" fmla="*/ 1033669 w 1146507"/>
              <a:gd name="connsiteY38" fmla="*/ 1572997 h 1639258"/>
              <a:gd name="connsiteX39" fmla="*/ 1020417 w 1146507"/>
              <a:gd name="connsiteY39" fmla="*/ 1533240 h 1639258"/>
              <a:gd name="connsiteX40" fmla="*/ 901148 w 1146507"/>
              <a:gd name="connsiteY40" fmla="*/ 1480232 h 1639258"/>
              <a:gd name="connsiteX41" fmla="*/ 861391 w 1146507"/>
              <a:gd name="connsiteY41" fmla="*/ 1466980 h 1639258"/>
              <a:gd name="connsiteX42" fmla="*/ 834887 w 1146507"/>
              <a:gd name="connsiteY42" fmla="*/ 1440475 h 1639258"/>
              <a:gd name="connsiteX43" fmla="*/ 795130 w 1146507"/>
              <a:gd name="connsiteY43" fmla="*/ 1427223 h 1639258"/>
              <a:gd name="connsiteX44" fmla="*/ 781878 w 1146507"/>
              <a:gd name="connsiteY44" fmla="*/ 1387467 h 1639258"/>
              <a:gd name="connsiteX45" fmla="*/ 689113 w 1146507"/>
              <a:gd name="connsiteY45" fmla="*/ 1321206 h 1639258"/>
              <a:gd name="connsiteX46" fmla="*/ 662608 w 1146507"/>
              <a:gd name="connsiteY46" fmla="*/ 1294701 h 1639258"/>
              <a:gd name="connsiteX47" fmla="*/ 556591 w 1146507"/>
              <a:gd name="connsiteY47" fmla="*/ 1268197 h 1639258"/>
              <a:gd name="connsiteX48" fmla="*/ 516835 w 1146507"/>
              <a:gd name="connsiteY48" fmla="*/ 1254945 h 1639258"/>
              <a:gd name="connsiteX49" fmla="*/ 477078 w 1146507"/>
              <a:gd name="connsiteY49" fmla="*/ 1228440 h 1639258"/>
              <a:gd name="connsiteX50" fmla="*/ 397565 w 1146507"/>
              <a:gd name="connsiteY50" fmla="*/ 1215188 h 1639258"/>
              <a:gd name="connsiteX51" fmla="*/ 198782 w 1146507"/>
              <a:gd name="connsiteY51" fmla="*/ 1188684 h 1639258"/>
              <a:gd name="connsiteX52" fmla="*/ 119269 w 1146507"/>
              <a:gd name="connsiteY52" fmla="*/ 1162180 h 1639258"/>
              <a:gd name="connsiteX53" fmla="*/ 0 w 1146507"/>
              <a:gd name="connsiteY53" fmla="*/ 1135675 h 1639258"/>
              <a:gd name="connsiteX54" fmla="*/ 26504 w 1146507"/>
              <a:gd name="connsiteY54" fmla="*/ 1042910 h 1639258"/>
              <a:gd name="connsiteX55" fmla="*/ 92765 w 1146507"/>
              <a:gd name="connsiteY55" fmla="*/ 976649 h 1639258"/>
              <a:gd name="connsiteX56" fmla="*/ 53008 w 1146507"/>
              <a:gd name="connsiteY56" fmla="*/ 870632 h 1639258"/>
              <a:gd name="connsiteX0" fmla="*/ 53008 w 1146507"/>
              <a:gd name="connsiteY0" fmla="*/ 870632 h 1639258"/>
              <a:gd name="connsiteX1" fmla="*/ 26504 w 1146507"/>
              <a:gd name="connsiteY1" fmla="*/ 671849 h 1639258"/>
              <a:gd name="connsiteX2" fmla="*/ 13252 w 1146507"/>
              <a:gd name="connsiteY2" fmla="*/ 632093 h 1639258"/>
              <a:gd name="connsiteX3" fmla="*/ 0 w 1146507"/>
              <a:gd name="connsiteY3" fmla="*/ 579084 h 1639258"/>
              <a:gd name="connsiteX4" fmla="*/ 26504 w 1146507"/>
              <a:gd name="connsiteY4" fmla="*/ 446562 h 1639258"/>
              <a:gd name="connsiteX5" fmla="*/ 53008 w 1146507"/>
              <a:gd name="connsiteY5" fmla="*/ 406806 h 1639258"/>
              <a:gd name="connsiteX6" fmla="*/ 119269 w 1146507"/>
              <a:gd name="connsiteY6" fmla="*/ 353797 h 1639258"/>
              <a:gd name="connsiteX7" fmla="*/ 172278 w 1146507"/>
              <a:gd name="connsiteY7" fmla="*/ 300788 h 1639258"/>
              <a:gd name="connsiteX8" fmla="*/ 225287 w 1146507"/>
              <a:gd name="connsiteY8" fmla="*/ 234527 h 1639258"/>
              <a:gd name="connsiteX9" fmla="*/ 265043 w 1146507"/>
              <a:gd name="connsiteY9" fmla="*/ 208023 h 1639258"/>
              <a:gd name="connsiteX10" fmla="*/ 291548 w 1146507"/>
              <a:gd name="connsiteY10" fmla="*/ 181519 h 1639258"/>
              <a:gd name="connsiteX11" fmla="*/ 344556 w 1146507"/>
              <a:gd name="connsiteY11" fmla="*/ 168267 h 1639258"/>
              <a:gd name="connsiteX12" fmla="*/ 357808 w 1146507"/>
              <a:gd name="connsiteY12" fmla="*/ 128510 h 1639258"/>
              <a:gd name="connsiteX13" fmla="*/ 437321 w 1146507"/>
              <a:gd name="connsiteY13" fmla="*/ 102006 h 1639258"/>
              <a:gd name="connsiteX14" fmla="*/ 516835 w 1146507"/>
              <a:gd name="connsiteY14" fmla="*/ 75501 h 1639258"/>
              <a:gd name="connsiteX15" fmla="*/ 556591 w 1146507"/>
              <a:gd name="connsiteY15" fmla="*/ 62249 h 1639258"/>
              <a:gd name="connsiteX16" fmla="*/ 596348 w 1146507"/>
              <a:gd name="connsiteY16" fmla="*/ 48997 h 1639258"/>
              <a:gd name="connsiteX17" fmla="*/ 596347 w 1146507"/>
              <a:gd name="connsiteY17" fmla="*/ 9241 h 1639258"/>
              <a:gd name="connsiteX18" fmla="*/ 649356 w 1146507"/>
              <a:gd name="connsiteY18" fmla="*/ 208023 h 1639258"/>
              <a:gd name="connsiteX19" fmla="*/ 689113 w 1146507"/>
              <a:gd name="connsiteY19" fmla="*/ 194771 h 1639258"/>
              <a:gd name="connsiteX20" fmla="*/ 781877 w 1146507"/>
              <a:gd name="connsiteY20" fmla="*/ 367049 h 1639258"/>
              <a:gd name="connsiteX21" fmla="*/ 781878 w 1146507"/>
              <a:gd name="connsiteY21" fmla="*/ 420057 h 1639258"/>
              <a:gd name="connsiteX22" fmla="*/ 821634 w 1146507"/>
              <a:gd name="connsiteY22" fmla="*/ 473067 h 1639258"/>
              <a:gd name="connsiteX23" fmla="*/ 887894 w 1146507"/>
              <a:gd name="connsiteY23" fmla="*/ 459815 h 1639258"/>
              <a:gd name="connsiteX24" fmla="*/ 874643 w 1146507"/>
              <a:gd name="connsiteY24" fmla="*/ 579084 h 1639258"/>
              <a:gd name="connsiteX25" fmla="*/ 927652 w 1146507"/>
              <a:gd name="connsiteY25" fmla="*/ 592337 h 1639258"/>
              <a:gd name="connsiteX26" fmla="*/ 927652 w 1146507"/>
              <a:gd name="connsiteY26" fmla="*/ 698354 h 1639258"/>
              <a:gd name="connsiteX27" fmla="*/ 861391 w 1146507"/>
              <a:gd name="connsiteY27" fmla="*/ 844127 h 1639258"/>
              <a:gd name="connsiteX28" fmla="*/ 1020417 w 1146507"/>
              <a:gd name="connsiteY28" fmla="*/ 751362 h 1639258"/>
              <a:gd name="connsiteX29" fmla="*/ 980661 w 1146507"/>
              <a:gd name="connsiteY29" fmla="*/ 883884 h 1639258"/>
              <a:gd name="connsiteX30" fmla="*/ 1099930 w 1146507"/>
              <a:gd name="connsiteY30" fmla="*/ 1016406 h 1639258"/>
              <a:gd name="connsiteX31" fmla="*/ 980661 w 1146507"/>
              <a:gd name="connsiteY31" fmla="*/ 1056162 h 1639258"/>
              <a:gd name="connsiteX32" fmla="*/ 1007165 w 1146507"/>
              <a:gd name="connsiteY32" fmla="*/ 1082667 h 1639258"/>
              <a:gd name="connsiteX33" fmla="*/ 1033669 w 1146507"/>
              <a:gd name="connsiteY33" fmla="*/ 1162180 h 1639258"/>
              <a:gd name="connsiteX34" fmla="*/ 1046921 w 1146507"/>
              <a:gd name="connsiteY34" fmla="*/ 1201936 h 1639258"/>
              <a:gd name="connsiteX35" fmla="*/ 1113182 w 1146507"/>
              <a:gd name="connsiteY35" fmla="*/ 1281449 h 1639258"/>
              <a:gd name="connsiteX36" fmla="*/ 1126435 w 1146507"/>
              <a:gd name="connsiteY36" fmla="*/ 1639258 h 1639258"/>
              <a:gd name="connsiteX37" fmla="*/ 1060174 w 1146507"/>
              <a:gd name="connsiteY37" fmla="*/ 1599501 h 1639258"/>
              <a:gd name="connsiteX38" fmla="*/ 1033669 w 1146507"/>
              <a:gd name="connsiteY38" fmla="*/ 1572997 h 1639258"/>
              <a:gd name="connsiteX39" fmla="*/ 1020417 w 1146507"/>
              <a:gd name="connsiteY39" fmla="*/ 1533240 h 1639258"/>
              <a:gd name="connsiteX40" fmla="*/ 901148 w 1146507"/>
              <a:gd name="connsiteY40" fmla="*/ 1480232 h 1639258"/>
              <a:gd name="connsiteX41" fmla="*/ 861391 w 1146507"/>
              <a:gd name="connsiteY41" fmla="*/ 1466980 h 1639258"/>
              <a:gd name="connsiteX42" fmla="*/ 834887 w 1146507"/>
              <a:gd name="connsiteY42" fmla="*/ 1440475 h 1639258"/>
              <a:gd name="connsiteX43" fmla="*/ 795130 w 1146507"/>
              <a:gd name="connsiteY43" fmla="*/ 1427223 h 1639258"/>
              <a:gd name="connsiteX44" fmla="*/ 781878 w 1146507"/>
              <a:gd name="connsiteY44" fmla="*/ 1387467 h 1639258"/>
              <a:gd name="connsiteX45" fmla="*/ 689113 w 1146507"/>
              <a:gd name="connsiteY45" fmla="*/ 1321206 h 1639258"/>
              <a:gd name="connsiteX46" fmla="*/ 662608 w 1146507"/>
              <a:gd name="connsiteY46" fmla="*/ 1294701 h 1639258"/>
              <a:gd name="connsiteX47" fmla="*/ 556591 w 1146507"/>
              <a:gd name="connsiteY47" fmla="*/ 1268197 h 1639258"/>
              <a:gd name="connsiteX48" fmla="*/ 516835 w 1146507"/>
              <a:gd name="connsiteY48" fmla="*/ 1254945 h 1639258"/>
              <a:gd name="connsiteX49" fmla="*/ 477078 w 1146507"/>
              <a:gd name="connsiteY49" fmla="*/ 1228440 h 1639258"/>
              <a:gd name="connsiteX50" fmla="*/ 397565 w 1146507"/>
              <a:gd name="connsiteY50" fmla="*/ 1215188 h 1639258"/>
              <a:gd name="connsiteX51" fmla="*/ 198782 w 1146507"/>
              <a:gd name="connsiteY51" fmla="*/ 1188684 h 1639258"/>
              <a:gd name="connsiteX52" fmla="*/ 119269 w 1146507"/>
              <a:gd name="connsiteY52" fmla="*/ 1162180 h 1639258"/>
              <a:gd name="connsiteX53" fmla="*/ 0 w 1146507"/>
              <a:gd name="connsiteY53" fmla="*/ 1135675 h 1639258"/>
              <a:gd name="connsiteX54" fmla="*/ 26504 w 1146507"/>
              <a:gd name="connsiteY54" fmla="*/ 1042910 h 1639258"/>
              <a:gd name="connsiteX55" fmla="*/ 92765 w 1146507"/>
              <a:gd name="connsiteY55" fmla="*/ 976649 h 1639258"/>
              <a:gd name="connsiteX56" fmla="*/ 53008 w 1146507"/>
              <a:gd name="connsiteY56" fmla="*/ 870632 h 1639258"/>
              <a:gd name="connsiteX0" fmla="*/ 53008 w 1234235"/>
              <a:gd name="connsiteY0" fmla="*/ 870632 h 2023571"/>
              <a:gd name="connsiteX1" fmla="*/ 26504 w 1234235"/>
              <a:gd name="connsiteY1" fmla="*/ 671849 h 2023571"/>
              <a:gd name="connsiteX2" fmla="*/ 13252 w 1234235"/>
              <a:gd name="connsiteY2" fmla="*/ 632093 h 2023571"/>
              <a:gd name="connsiteX3" fmla="*/ 0 w 1234235"/>
              <a:gd name="connsiteY3" fmla="*/ 579084 h 2023571"/>
              <a:gd name="connsiteX4" fmla="*/ 26504 w 1234235"/>
              <a:gd name="connsiteY4" fmla="*/ 446562 h 2023571"/>
              <a:gd name="connsiteX5" fmla="*/ 53008 w 1234235"/>
              <a:gd name="connsiteY5" fmla="*/ 406806 h 2023571"/>
              <a:gd name="connsiteX6" fmla="*/ 119269 w 1234235"/>
              <a:gd name="connsiteY6" fmla="*/ 353797 h 2023571"/>
              <a:gd name="connsiteX7" fmla="*/ 172278 w 1234235"/>
              <a:gd name="connsiteY7" fmla="*/ 300788 h 2023571"/>
              <a:gd name="connsiteX8" fmla="*/ 225287 w 1234235"/>
              <a:gd name="connsiteY8" fmla="*/ 234527 h 2023571"/>
              <a:gd name="connsiteX9" fmla="*/ 265043 w 1234235"/>
              <a:gd name="connsiteY9" fmla="*/ 208023 h 2023571"/>
              <a:gd name="connsiteX10" fmla="*/ 291548 w 1234235"/>
              <a:gd name="connsiteY10" fmla="*/ 181519 h 2023571"/>
              <a:gd name="connsiteX11" fmla="*/ 344556 w 1234235"/>
              <a:gd name="connsiteY11" fmla="*/ 168267 h 2023571"/>
              <a:gd name="connsiteX12" fmla="*/ 357808 w 1234235"/>
              <a:gd name="connsiteY12" fmla="*/ 128510 h 2023571"/>
              <a:gd name="connsiteX13" fmla="*/ 437321 w 1234235"/>
              <a:gd name="connsiteY13" fmla="*/ 102006 h 2023571"/>
              <a:gd name="connsiteX14" fmla="*/ 516835 w 1234235"/>
              <a:gd name="connsiteY14" fmla="*/ 75501 h 2023571"/>
              <a:gd name="connsiteX15" fmla="*/ 556591 w 1234235"/>
              <a:gd name="connsiteY15" fmla="*/ 62249 h 2023571"/>
              <a:gd name="connsiteX16" fmla="*/ 596348 w 1234235"/>
              <a:gd name="connsiteY16" fmla="*/ 48997 h 2023571"/>
              <a:gd name="connsiteX17" fmla="*/ 596347 w 1234235"/>
              <a:gd name="connsiteY17" fmla="*/ 9241 h 2023571"/>
              <a:gd name="connsiteX18" fmla="*/ 649356 w 1234235"/>
              <a:gd name="connsiteY18" fmla="*/ 208023 h 2023571"/>
              <a:gd name="connsiteX19" fmla="*/ 689113 w 1234235"/>
              <a:gd name="connsiteY19" fmla="*/ 194771 h 2023571"/>
              <a:gd name="connsiteX20" fmla="*/ 781877 w 1234235"/>
              <a:gd name="connsiteY20" fmla="*/ 367049 h 2023571"/>
              <a:gd name="connsiteX21" fmla="*/ 781878 w 1234235"/>
              <a:gd name="connsiteY21" fmla="*/ 420057 h 2023571"/>
              <a:gd name="connsiteX22" fmla="*/ 821634 w 1234235"/>
              <a:gd name="connsiteY22" fmla="*/ 473067 h 2023571"/>
              <a:gd name="connsiteX23" fmla="*/ 887894 w 1234235"/>
              <a:gd name="connsiteY23" fmla="*/ 459815 h 2023571"/>
              <a:gd name="connsiteX24" fmla="*/ 874643 w 1234235"/>
              <a:gd name="connsiteY24" fmla="*/ 579084 h 2023571"/>
              <a:gd name="connsiteX25" fmla="*/ 927652 w 1234235"/>
              <a:gd name="connsiteY25" fmla="*/ 592337 h 2023571"/>
              <a:gd name="connsiteX26" fmla="*/ 927652 w 1234235"/>
              <a:gd name="connsiteY26" fmla="*/ 698354 h 2023571"/>
              <a:gd name="connsiteX27" fmla="*/ 861391 w 1234235"/>
              <a:gd name="connsiteY27" fmla="*/ 844127 h 2023571"/>
              <a:gd name="connsiteX28" fmla="*/ 1020417 w 1234235"/>
              <a:gd name="connsiteY28" fmla="*/ 751362 h 2023571"/>
              <a:gd name="connsiteX29" fmla="*/ 980661 w 1234235"/>
              <a:gd name="connsiteY29" fmla="*/ 883884 h 2023571"/>
              <a:gd name="connsiteX30" fmla="*/ 1099930 w 1234235"/>
              <a:gd name="connsiteY30" fmla="*/ 1016406 h 2023571"/>
              <a:gd name="connsiteX31" fmla="*/ 980661 w 1234235"/>
              <a:gd name="connsiteY31" fmla="*/ 1056162 h 2023571"/>
              <a:gd name="connsiteX32" fmla="*/ 1007165 w 1234235"/>
              <a:gd name="connsiteY32" fmla="*/ 1082667 h 2023571"/>
              <a:gd name="connsiteX33" fmla="*/ 1033669 w 1234235"/>
              <a:gd name="connsiteY33" fmla="*/ 1162180 h 2023571"/>
              <a:gd name="connsiteX34" fmla="*/ 1046921 w 1234235"/>
              <a:gd name="connsiteY34" fmla="*/ 1201936 h 2023571"/>
              <a:gd name="connsiteX35" fmla="*/ 1113182 w 1234235"/>
              <a:gd name="connsiteY35" fmla="*/ 1281449 h 2023571"/>
              <a:gd name="connsiteX36" fmla="*/ 1232452 w 1234235"/>
              <a:gd name="connsiteY36" fmla="*/ 2023571 h 2023571"/>
              <a:gd name="connsiteX37" fmla="*/ 1060174 w 1234235"/>
              <a:gd name="connsiteY37" fmla="*/ 1599501 h 2023571"/>
              <a:gd name="connsiteX38" fmla="*/ 1033669 w 1234235"/>
              <a:gd name="connsiteY38" fmla="*/ 1572997 h 2023571"/>
              <a:gd name="connsiteX39" fmla="*/ 1020417 w 1234235"/>
              <a:gd name="connsiteY39" fmla="*/ 1533240 h 2023571"/>
              <a:gd name="connsiteX40" fmla="*/ 901148 w 1234235"/>
              <a:gd name="connsiteY40" fmla="*/ 1480232 h 2023571"/>
              <a:gd name="connsiteX41" fmla="*/ 861391 w 1234235"/>
              <a:gd name="connsiteY41" fmla="*/ 1466980 h 2023571"/>
              <a:gd name="connsiteX42" fmla="*/ 834887 w 1234235"/>
              <a:gd name="connsiteY42" fmla="*/ 1440475 h 2023571"/>
              <a:gd name="connsiteX43" fmla="*/ 795130 w 1234235"/>
              <a:gd name="connsiteY43" fmla="*/ 1427223 h 2023571"/>
              <a:gd name="connsiteX44" fmla="*/ 781878 w 1234235"/>
              <a:gd name="connsiteY44" fmla="*/ 1387467 h 2023571"/>
              <a:gd name="connsiteX45" fmla="*/ 689113 w 1234235"/>
              <a:gd name="connsiteY45" fmla="*/ 1321206 h 2023571"/>
              <a:gd name="connsiteX46" fmla="*/ 662608 w 1234235"/>
              <a:gd name="connsiteY46" fmla="*/ 1294701 h 2023571"/>
              <a:gd name="connsiteX47" fmla="*/ 556591 w 1234235"/>
              <a:gd name="connsiteY47" fmla="*/ 1268197 h 2023571"/>
              <a:gd name="connsiteX48" fmla="*/ 516835 w 1234235"/>
              <a:gd name="connsiteY48" fmla="*/ 1254945 h 2023571"/>
              <a:gd name="connsiteX49" fmla="*/ 477078 w 1234235"/>
              <a:gd name="connsiteY49" fmla="*/ 1228440 h 2023571"/>
              <a:gd name="connsiteX50" fmla="*/ 397565 w 1234235"/>
              <a:gd name="connsiteY50" fmla="*/ 1215188 h 2023571"/>
              <a:gd name="connsiteX51" fmla="*/ 198782 w 1234235"/>
              <a:gd name="connsiteY51" fmla="*/ 1188684 h 2023571"/>
              <a:gd name="connsiteX52" fmla="*/ 119269 w 1234235"/>
              <a:gd name="connsiteY52" fmla="*/ 1162180 h 2023571"/>
              <a:gd name="connsiteX53" fmla="*/ 0 w 1234235"/>
              <a:gd name="connsiteY53" fmla="*/ 1135675 h 2023571"/>
              <a:gd name="connsiteX54" fmla="*/ 26504 w 1234235"/>
              <a:gd name="connsiteY54" fmla="*/ 1042910 h 2023571"/>
              <a:gd name="connsiteX55" fmla="*/ 92765 w 1234235"/>
              <a:gd name="connsiteY55" fmla="*/ 976649 h 2023571"/>
              <a:gd name="connsiteX56" fmla="*/ 53008 w 1234235"/>
              <a:gd name="connsiteY56" fmla="*/ 870632 h 202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234235" h="2023571">
                <a:moveTo>
                  <a:pt x="53008" y="870632"/>
                </a:moveTo>
                <a:cubicBezTo>
                  <a:pt x="49783" y="844832"/>
                  <a:pt x="32600" y="702331"/>
                  <a:pt x="26504" y="671849"/>
                </a:cubicBezTo>
                <a:cubicBezTo>
                  <a:pt x="23765" y="658151"/>
                  <a:pt x="17089" y="645524"/>
                  <a:pt x="13252" y="632093"/>
                </a:cubicBezTo>
                <a:cubicBezTo>
                  <a:pt x="8248" y="614580"/>
                  <a:pt x="4417" y="596754"/>
                  <a:pt x="0" y="579084"/>
                </a:cubicBezTo>
                <a:cubicBezTo>
                  <a:pt x="4883" y="544899"/>
                  <a:pt x="8001" y="483569"/>
                  <a:pt x="26504" y="446562"/>
                </a:cubicBezTo>
                <a:cubicBezTo>
                  <a:pt x="33627" y="432316"/>
                  <a:pt x="43059" y="419243"/>
                  <a:pt x="53008" y="406806"/>
                </a:cubicBezTo>
                <a:cubicBezTo>
                  <a:pt x="85818" y="365794"/>
                  <a:pt x="75436" y="391368"/>
                  <a:pt x="119269" y="353797"/>
                </a:cubicBezTo>
                <a:cubicBezTo>
                  <a:pt x="138242" y="337535"/>
                  <a:pt x="158417" y="321580"/>
                  <a:pt x="172278" y="300788"/>
                </a:cubicBezTo>
                <a:cubicBezTo>
                  <a:pt x="191958" y="271268"/>
                  <a:pt x="198310" y="256108"/>
                  <a:pt x="225287" y="234527"/>
                </a:cubicBezTo>
                <a:cubicBezTo>
                  <a:pt x="237724" y="224578"/>
                  <a:pt x="252606" y="217972"/>
                  <a:pt x="265043" y="208023"/>
                </a:cubicBezTo>
                <a:cubicBezTo>
                  <a:pt x="274799" y="200218"/>
                  <a:pt x="280373" y="187107"/>
                  <a:pt x="291548" y="181519"/>
                </a:cubicBezTo>
                <a:cubicBezTo>
                  <a:pt x="307838" y="173374"/>
                  <a:pt x="326887" y="172684"/>
                  <a:pt x="344556" y="168267"/>
                </a:cubicBezTo>
                <a:cubicBezTo>
                  <a:pt x="348973" y="155015"/>
                  <a:pt x="346441" y="136629"/>
                  <a:pt x="357808" y="128510"/>
                </a:cubicBezTo>
                <a:cubicBezTo>
                  <a:pt x="380542" y="112271"/>
                  <a:pt x="410817" y="110841"/>
                  <a:pt x="437321" y="102006"/>
                </a:cubicBezTo>
                <a:lnTo>
                  <a:pt x="516835" y="75501"/>
                </a:lnTo>
                <a:lnTo>
                  <a:pt x="556591" y="62249"/>
                </a:lnTo>
                <a:cubicBezTo>
                  <a:pt x="569843" y="57832"/>
                  <a:pt x="589722" y="57832"/>
                  <a:pt x="596348" y="48997"/>
                </a:cubicBezTo>
                <a:cubicBezTo>
                  <a:pt x="602974" y="40162"/>
                  <a:pt x="580036" y="-23382"/>
                  <a:pt x="596347" y="9241"/>
                </a:cubicBezTo>
                <a:cubicBezTo>
                  <a:pt x="603470" y="23487"/>
                  <a:pt x="640521" y="194771"/>
                  <a:pt x="649356" y="208023"/>
                </a:cubicBezTo>
                <a:cubicBezTo>
                  <a:pt x="682665" y="307954"/>
                  <a:pt x="667026" y="168267"/>
                  <a:pt x="689113" y="194771"/>
                </a:cubicBezTo>
                <a:cubicBezTo>
                  <a:pt x="711200" y="221275"/>
                  <a:pt x="705915" y="253106"/>
                  <a:pt x="781877" y="367049"/>
                </a:cubicBezTo>
                <a:cubicBezTo>
                  <a:pt x="786294" y="389136"/>
                  <a:pt x="775252" y="402387"/>
                  <a:pt x="781878" y="420057"/>
                </a:cubicBezTo>
                <a:cubicBezTo>
                  <a:pt x="788504" y="437727"/>
                  <a:pt x="803965" y="466441"/>
                  <a:pt x="821634" y="473067"/>
                </a:cubicBezTo>
                <a:cubicBezTo>
                  <a:pt x="839303" y="479693"/>
                  <a:pt x="879059" y="442145"/>
                  <a:pt x="887894" y="459815"/>
                </a:cubicBezTo>
                <a:cubicBezTo>
                  <a:pt x="896729" y="477485"/>
                  <a:pt x="868017" y="556997"/>
                  <a:pt x="874643" y="579084"/>
                </a:cubicBezTo>
                <a:cubicBezTo>
                  <a:pt x="881269" y="601171"/>
                  <a:pt x="918817" y="572459"/>
                  <a:pt x="927652" y="592337"/>
                </a:cubicBezTo>
                <a:cubicBezTo>
                  <a:pt x="936487" y="612215"/>
                  <a:pt x="938696" y="656389"/>
                  <a:pt x="927652" y="698354"/>
                </a:cubicBezTo>
                <a:cubicBezTo>
                  <a:pt x="916608" y="740319"/>
                  <a:pt x="845930" y="835292"/>
                  <a:pt x="861391" y="844127"/>
                </a:cubicBezTo>
                <a:cubicBezTo>
                  <a:pt x="876852" y="852962"/>
                  <a:pt x="1000539" y="744736"/>
                  <a:pt x="1020417" y="751362"/>
                </a:cubicBezTo>
                <a:cubicBezTo>
                  <a:pt x="1040295" y="757988"/>
                  <a:pt x="971826" y="870632"/>
                  <a:pt x="980661" y="883884"/>
                </a:cubicBezTo>
                <a:cubicBezTo>
                  <a:pt x="1011116" y="975250"/>
                  <a:pt x="1053671" y="970145"/>
                  <a:pt x="1099930" y="1016406"/>
                </a:cubicBezTo>
                <a:cubicBezTo>
                  <a:pt x="1104348" y="1029658"/>
                  <a:pt x="996122" y="1045119"/>
                  <a:pt x="980661" y="1056162"/>
                </a:cubicBezTo>
                <a:cubicBezTo>
                  <a:pt x="965200" y="1067206"/>
                  <a:pt x="1001577" y="1071492"/>
                  <a:pt x="1007165" y="1082667"/>
                </a:cubicBezTo>
                <a:cubicBezTo>
                  <a:pt x="1019659" y="1107656"/>
                  <a:pt x="1024834" y="1135676"/>
                  <a:pt x="1033669" y="1162180"/>
                </a:cubicBezTo>
                <a:cubicBezTo>
                  <a:pt x="1038086" y="1175432"/>
                  <a:pt x="1039172" y="1190313"/>
                  <a:pt x="1046921" y="1201936"/>
                </a:cubicBezTo>
                <a:cubicBezTo>
                  <a:pt x="1083822" y="1257287"/>
                  <a:pt x="1062164" y="1230431"/>
                  <a:pt x="1113182" y="1281449"/>
                </a:cubicBezTo>
                <a:cubicBezTo>
                  <a:pt x="1169056" y="1449066"/>
                  <a:pt x="1247033" y="1717369"/>
                  <a:pt x="1232452" y="2023571"/>
                </a:cubicBezTo>
                <a:cubicBezTo>
                  <a:pt x="1165294" y="1956416"/>
                  <a:pt x="1093304" y="1674597"/>
                  <a:pt x="1060174" y="1599501"/>
                </a:cubicBezTo>
                <a:cubicBezTo>
                  <a:pt x="1027044" y="1524405"/>
                  <a:pt x="1042504" y="1581832"/>
                  <a:pt x="1033669" y="1572997"/>
                </a:cubicBezTo>
                <a:cubicBezTo>
                  <a:pt x="1029252" y="1559745"/>
                  <a:pt x="1029143" y="1544148"/>
                  <a:pt x="1020417" y="1533240"/>
                </a:cubicBezTo>
                <a:cubicBezTo>
                  <a:pt x="997508" y="1504603"/>
                  <a:pt x="925443" y="1488330"/>
                  <a:pt x="901148" y="1480232"/>
                </a:cubicBezTo>
                <a:lnTo>
                  <a:pt x="861391" y="1466980"/>
                </a:lnTo>
                <a:cubicBezTo>
                  <a:pt x="852556" y="1458145"/>
                  <a:pt x="845601" y="1446903"/>
                  <a:pt x="834887" y="1440475"/>
                </a:cubicBezTo>
                <a:cubicBezTo>
                  <a:pt x="822909" y="1433288"/>
                  <a:pt x="805008" y="1437101"/>
                  <a:pt x="795130" y="1427223"/>
                </a:cubicBezTo>
                <a:cubicBezTo>
                  <a:pt x="785252" y="1417346"/>
                  <a:pt x="789997" y="1398834"/>
                  <a:pt x="781878" y="1387467"/>
                </a:cubicBezTo>
                <a:cubicBezTo>
                  <a:pt x="742574" y="1332441"/>
                  <a:pt x="739393" y="1337966"/>
                  <a:pt x="689113" y="1321206"/>
                </a:cubicBezTo>
                <a:cubicBezTo>
                  <a:pt x="680278" y="1312371"/>
                  <a:pt x="674209" y="1299341"/>
                  <a:pt x="662608" y="1294701"/>
                </a:cubicBezTo>
                <a:cubicBezTo>
                  <a:pt x="628787" y="1281172"/>
                  <a:pt x="591148" y="1279716"/>
                  <a:pt x="556591" y="1268197"/>
                </a:cubicBezTo>
                <a:lnTo>
                  <a:pt x="516835" y="1254945"/>
                </a:lnTo>
                <a:cubicBezTo>
                  <a:pt x="503583" y="1246110"/>
                  <a:pt x="492188" y="1233477"/>
                  <a:pt x="477078" y="1228440"/>
                </a:cubicBezTo>
                <a:cubicBezTo>
                  <a:pt x="451587" y="1219943"/>
                  <a:pt x="424199" y="1218739"/>
                  <a:pt x="397565" y="1215188"/>
                </a:cubicBezTo>
                <a:cubicBezTo>
                  <a:pt x="154273" y="1182750"/>
                  <a:pt x="383122" y="1219407"/>
                  <a:pt x="198782" y="1188684"/>
                </a:cubicBezTo>
                <a:cubicBezTo>
                  <a:pt x="172278" y="1179849"/>
                  <a:pt x="146827" y="1166773"/>
                  <a:pt x="119269" y="1162180"/>
                </a:cubicBezTo>
                <a:cubicBezTo>
                  <a:pt x="25977" y="1146630"/>
                  <a:pt x="65247" y="1157424"/>
                  <a:pt x="0" y="1135675"/>
                </a:cubicBezTo>
                <a:cubicBezTo>
                  <a:pt x="1147" y="1131086"/>
                  <a:pt x="19375" y="1052415"/>
                  <a:pt x="26504" y="1042910"/>
                </a:cubicBezTo>
                <a:cubicBezTo>
                  <a:pt x="45245" y="1017921"/>
                  <a:pt x="92765" y="1007885"/>
                  <a:pt x="92765" y="976649"/>
                </a:cubicBezTo>
                <a:lnTo>
                  <a:pt x="53008" y="870632"/>
                </a:lnTo>
                <a:close/>
              </a:path>
            </a:pathLst>
          </a:custGeom>
          <a:pattFill prst="lgConfetti">
            <a:fgClr>
              <a:schemeClr val="accent6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4683A4B-A5B9-40C1-8475-3EE1EBF4FC0A}"/>
              </a:ext>
            </a:extLst>
          </p:cNvPr>
          <p:cNvSpPr/>
          <p:nvPr/>
        </p:nvSpPr>
        <p:spPr>
          <a:xfrm rot="5400000">
            <a:off x="2455227" y="5338035"/>
            <a:ext cx="211426" cy="251079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2FC5E0C-A25E-4643-BD4E-418D47D0AF5A}"/>
              </a:ext>
            </a:extLst>
          </p:cNvPr>
          <p:cNvSpPr/>
          <p:nvPr/>
        </p:nvSpPr>
        <p:spPr>
          <a:xfrm rot="2872803">
            <a:off x="1279090" y="2701342"/>
            <a:ext cx="332364" cy="257942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E0B091-9588-46E4-BFC9-94BDCFD839E5}"/>
              </a:ext>
            </a:extLst>
          </p:cNvPr>
          <p:cNvSpPr/>
          <p:nvPr/>
        </p:nvSpPr>
        <p:spPr>
          <a:xfrm>
            <a:off x="2782957" y="5041987"/>
            <a:ext cx="755373" cy="1040761"/>
          </a:xfrm>
          <a:custGeom>
            <a:avLst/>
            <a:gdLst>
              <a:gd name="connsiteX0" fmla="*/ 636104 w 755373"/>
              <a:gd name="connsiteY0" fmla="*/ 887896 h 887896"/>
              <a:gd name="connsiteX1" fmla="*/ 0 w 755373"/>
              <a:gd name="connsiteY1" fmla="*/ 874644 h 887896"/>
              <a:gd name="connsiteX2" fmla="*/ 238539 w 755373"/>
              <a:gd name="connsiteY2" fmla="*/ 0 h 887896"/>
              <a:gd name="connsiteX3" fmla="*/ 649356 w 755373"/>
              <a:gd name="connsiteY3" fmla="*/ 13252 h 887896"/>
              <a:gd name="connsiteX4" fmla="*/ 649356 w 755373"/>
              <a:gd name="connsiteY4" fmla="*/ 159026 h 887896"/>
              <a:gd name="connsiteX5" fmla="*/ 755373 w 755373"/>
              <a:gd name="connsiteY5" fmla="*/ 159026 h 887896"/>
              <a:gd name="connsiteX6" fmla="*/ 636104 w 755373"/>
              <a:gd name="connsiteY6" fmla="*/ 887896 h 887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5373" h="887896">
                <a:moveTo>
                  <a:pt x="636104" y="887896"/>
                </a:moveTo>
                <a:lnTo>
                  <a:pt x="0" y="874644"/>
                </a:lnTo>
                <a:lnTo>
                  <a:pt x="238539" y="0"/>
                </a:lnTo>
                <a:lnTo>
                  <a:pt x="649356" y="13252"/>
                </a:lnTo>
                <a:lnTo>
                  <a:pt x="649356" y="159026"/>
                </a:lnTo>
                <a:lnTo>
                  <a:pt x="755373" y="159026"/>
                </a:lnTo>
                <a:lnTo>
                  <a:pt x="636104" y="887896"/>
                </a:ln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3FA7A1D-A6F9-4D76-84F0-BF155056A96C}"/>
              </a:ext>
            </a:extLst>
          </p:cNvPr>
          <p:cNvSpPr txBox="1"/>
          <p:nvPr/>
        </p:nvSpPr>
        <p:spPr>
          <a:xfrm>
            <a:off x="2167760" y="1077603"/>
            <a:ext cx="65696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LORRY PARKING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BE7079D-FCA2-4792-8A3A-9CD8AA7F5567}"/>
              </a:ext>
            </a:extLst>
          </p:cNvPr>
          <p:cNvSpPr/>
          <p:nvPr/>
        </p:nvSpPr>
        <p:spPr>
          <a:xfrm rot="16200000">
            <a:off x="2944008" y="3859313"/>
            <a:ext cx="159457" cy="1279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B8CF360-371A-4263-9D89-6C5160B63006}"/>
              </a:ext>
            </a:extLst>
          </p:cNvPr>
          <p:cNvSpPr/>
          <p:nvPr/>
        </p:nvSpPr>
        <p:spPr>
          <a:xfrm rot="13482399">
            <a:off x="1210399" y="3569909"/>
            <a:ext cx="1271707" cy="213163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DDEE098-A448-4122-8F1E-D3DA14C4F87B}"/>
              </a:ext>
            </a:extLst>
          </p:cNvPr>
          <p:cNvSpPr/>
          <p:nvPr/>
        </p:nvSpPr>
        <p:spPr>
          <a:xfrm rot="14340139">
            <a:off x="854871" y="2866751"/>
            <a:ext cx="744083" cy="152105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DF4B2EF-DC24-439F-AA18-1BE74C883876}"/>
              </a:ext>
            </a:extLst>
          </p:cNvPr>
          <p:cNvSpPr/>
          <p:nvPr/>
        </p:nvSpPr>
        <p:spPr>
          <a:xfrm rot="15721819">
            <a:off x="2639717" y="3044381"/>
            <a:ext cx="1268325" cy="31042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B6C8DE-8BEE-466C-8F3C-8CC5568B052A}"/>
              </a:ext>
            </a:extLst>
          </p:cNvPr>
          <p:cNvSpPr/>
          <p:nvPr/>
        </p:nvSpPr>
        <p:spPr>
          <a:xfrm rot="18942993">
            <a:off x="780893" y="2085370"/>
            <a:ext cx="1224498" cy="19828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15E5A4B-3A07-4F2F-B578-F6F74C8164ED}"/>
              </a:ext>
            </a:extLst>
          </p:cNvPr>
          <p:cNvSpPr/>
          <p:nvPr/>
        </p:nvSpPr>
        <p:spPr>
          <a:xfrm>
            <a:off x="1071053" y="1826452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F9F91B0-CDF2-47FD-A564-17019242897C}"/>
              </a:ext>
            </a:extLst>
          </p:cNvPr>
          <p:cNvSpPr/>
          <p:nvPr/>
        </p:nvSpPr>
        <p:spPr>
          <a:xfrm rot="12354358">
            <a:off x="1761043" y="1845348"/>
            <a:ext cx="1176880" cy="131628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CC50C23-3FD7-4486-B874-C1499960DDF1}"/>
              </a:ext>
            </a:extLst>
          </p:cNvPr>
          <p:cNvSpPr/>
          <p:nvPr/>
        </p:nvSpPr>
        <p:spPr>
          <a:xfrm rot="13800157">
            <a:off x="2652801" y="2302788"/>
            <a:ext cx="660351" cy="196789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35E5343-4FB7-469F-BD7F-3469F78F9C79}"/>
              </a:ext>
            </a:extLst>
          </p:cNvPr>
          <p:cNvSpPr/>
          <p:nvPr/>
        </p:nvSpPr>
        <p:spPr>
          <a:xfrm rot="2782384">
            <a:off x="879452" y="2183523"/>
            <a:ext cx="226512" cy="18568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lowchart: Summing Junction 50">
            <a:extLst>
              <a:ext uri="{FF2B5EF4-FFF2-40B4-BE49-F238E27FC236}">
                <a16:creationId xmlns:a16="http://schemas.microsoft.com/office/drawing/2014/main" id="{540ADCA2-5CDC-40D3-83FD-D9DDDF73B25C}"/>
              </a:ext>
            </a:extLst>
          </p:cNvPr>
          <p:cNvSpPr/>
          <p:nvPr/>
        </p:nvSpPr>
        <p:spPr>
          <a:xfrm>
            <a:off x="1651881" y="1930406"/>
            <a:ext cx="477854" cy="419436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lowchart: Summing Junction 51">
            <a:extLst>
              <a:ext uri="{FF2B5EF4-FFF2-40B4-BE49-F238E27FC236}">
                <a16:creationId xmlns:a16="http://schemas.microsoft.com/office/drawing/2014/main" id="{8F078A40-B934-4870-BB69-118E9C6E0394}"/>
              </a:ext>
            </a:extLst>
          </p:cNvPr>
          <p:cNvSpPr/>
          <p:nvPr/>
        </p:nvSpPr>
        <p:spPr>
          <a:xfrm>
            <a:off x="2160250" y="2040337"/>
            <a:ext cx="477854" cy="419436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35AEE8B-A83E-40E0-94F4-F517A4B3CB9E}"/>
              </a:ext>
            </a:extLst>
          </p:cNvPr>
          <p:cNvSpPr/>
          <p:nvPr/>
        </p:nvSpPr>
        <p:spPr>
          <a:xfrm rot="15712912">
            <a:off x="3075325" y="3893119"/>
            <a:ext cx="599719" cy="349795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8E5162F-10B9-4B86-9C1C-5EA912876C1C}"/>
              </a:ext>
            </a:extLst>
          </p:cNvPr>
          <p:cNvSpPr/>
          <p:nvPr/>
        </p:nvSpPr>
        <p:spPr>
          <a:xfrm rot="14321276">
            <a:off x="3353024" y="4418578"/>
            <a:ext cx="475301" cy="197307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CBF54BF-3B58-4EED-9854-389F2337D835}"/>
              </a:ext>
            </a:extLst>
          </p:cNvPr>
          <p:cNvSpPr/>
          <p:nvPr/>
        </p:nvSpPr>
        <p:spPr>
          <a:xfrm rot="10424131">
            <a:off x="2504182" y="4244093"/>
            <a:ext cx="879002" cy="23755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BB5498E-AD2F-4592-B229-27BC690E0744}"/>
              </a:ext>
            </a:extLst>
          </p:cNvPr>
          <p:cNvSpPr/>
          <p:nvPr/>
        </p:nvSpPr>
        <p:spPr>
          <a:xfrm rot="14892372">
            <a:off x="2167665" y="4168856"/>
            <a:ext cx="399007" cy="217789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2851CA9-7090-4331-99E3-EBB2DF38A71B}"/>
              </a:ext>
            </a:extLst>
          </p:cNvPr>
          <p:cNvSpPr/>
          <p:nvPr/>
        </p:nvSpPr>
        <p:spPr>
          <a:xfrm rot="15729667">
            <a:off x="2260153" y="4472019"/>
            <a:ext cx="359520" cy="197107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3598B95-ED97-4FBA-9CAE-E4020EC40054}"/>
              </a:ext>
            </a:extLst>
          </p:cNvPr>
          <p:cNvSpPr/>
          <p:nvPr/>
        </p:nvSpPr>
        <p:spPr>
          <a:xfrm>
            <a:off x="2293255" y="4868729"/>
            <a:ext cx="226512" cy="185681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A5F4599-FF3C-47B6-918D-DB21FEEEDB7B}"/>
              </a:ext>
            </a:extLst>
          </p:cNvPr>
          <p:cNvSpPr/>
          <p:nvPr/>
        </p:nvSpPr>
        <p:spPr>
          <a:xfrm rot="10800000">
            <a:off x="2512181" y="4743579"/>
            <a:ext cx="173869" cy="1064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366316D-7837-47C3-AC22-94B57DD0D09F}"/>
              </a:ext>
            </a:extLst>
          </p:cNvPr>
          <p:cNvSpPr/>
          <p:nvPr/>
        </p:nvSpPr>
        <p:spPr>
          <a:xfrm>
            <a:off x="277877" y="184773"/>
            <a:ext cx="4229100" cy="6321670"/>
          </a:xfrm>
          <a:custGeom>
            <a:avLst/>
            <a:gdLst>
              <a:gd name="connsiteX0" fmla="*/ 4079631 w 4229100"/>
              <a:gd name="connsiteY0" fmla="*/ 4229100 h 6321670"/>
              <a:gd name="connsiteX1" fmla="*/ 3472962 w 4229100"/>
              <a:gd name="connsiteY1" fmla="*/ 4246685 h 6321670"/>
              <a:gd name="connsiteX2" fmla="*/ 3094893 w 4229100"/>
              <a:gd name="connsiteY2" fmla="*/ 1951893 h 6321670"/>
              <a:gd name="connsiteX3" fmla="*/ 2162908 w 4229100"/>
              <a:gd name="connsiteY3" fmla="*/ 0 h 6321670"/>
              <a:gd name="connsiteX4" fmla="*/ 0 w 4229100"/>
              <a:gd name="connsiteY4" fmla="*/ 1881554 h 6321670"/>
              <a:gd name="connsiteX5" fmla="*/ 1863970 w 4229100"/>
              <a:gd name="connsiteY5" fmla="*/ 4026877 h 6321670"/>
              <a:gd name="connsiteX6" fmla="*/ 1855177 w 4229100"/>
              <a:gd name="connsiteY6" fmla="*/ 5433646 h 6321670"/>
              <a:gd name="connsiteX7" fmla="*/ 2681654 w 4229100"/>
              <a:gd name="connsiteY7" fmla="*/ 6189785 h 6321670"/>
              <a:gd name="connsiteX8" fmla="*/ 4229100 w 4229100"/>
              <a:gd name="connsiteY8" fmla="*/ 6321670 h 632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29100" h="6321670">
                <a:moveTo>
                  <a:pt x="4079631" y="4229100"/>
                </a:moveTo>
                <a:lnTo>
                  <a:pt x="3472962" y="4246685"/>
                </a:lnTo>
                <a:lnTo>
                  <a:pt x="3094893" y="1951893"/>
                </a:lnTo>
                <a:lnTo>
                  <a:pt x="2162908" y="0"/>
                </a:lnTo>
                <a:lnTo>
                  <a:pt x="0" y="1881554"/>
                </a:lnTo>
                <a:lnTo>
                  <a:pt x="1863970" y="4026877"/>
                </a:lnTo>
                <a:lnTo>
                  <a:pt x="1855177" y="5433646"/>
                </a:lnTo>
                <a:lnTo>
                  <a:pt x="2681654" y="6189785"/>
                </a:lnTo>
                <a:lnTo>
                  <a:pt x="4229100" y="6321670"/>
                </a:lnTo>
              </a:path>
            </a:pathLst>
          </a:custGeom>
          <a:noFill/>
          <a:ln w="15875">
            <a:solidFill>
              <a:srgbClr val="92D050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A9B6B1CC-0F0C-4007-944E-952301D7CA08}"/>
              </a:ext>
            </a:extLst>
          </p:cNvPr>
          <p:cNvSpPr/>
          <p:nvPr/>
        </p:nvSpPr>
        <p:spPr>
          <a:xfrm rot="16480187">
            <a:off x="3408463" y="5453016"/>
            <a:ext cx="595271" cy="338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06D332C-07CE-4425-8D57-F40C0F799BE1}"/>
              </a:ext>
            </a:extLst>
          </p:cNvPr>
          <p:cNvCxnSpPr>
            <a:cxnSpLocks/>
          </p:cNvCxnSpPr>
          <p:nvPr/>
        </p:nvCxnSpPr>
        <p:spPr>
          <a:xfrm flipH="1">
            <a:off x="3444563" y="5292654"/>
            <a:ext cx="93767" cy="639868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CF500EB5-04DB-411C-9C7B-AD1EB7849FE3}"/>
              </a:ext>
            </a:extLst>
          </p:cNvPr>
          <p:cNvCxnSpPr>
            <a:cxnSpLocks/>
          </p:cNvCxnSpPr>
          <p:nvPr/>
        </p:nvCxnSpPr>
        <p:spPr>
          <a:xfrm>
            <a:off x="3558672" y="5303068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6A71282A-89B9-438F-B697-3D434E2CE845}"/>
              </a:ext>
            </a:extLst>
          </p:cNvPr>
          <p:cNvCxnSpPr>
            <a:cxnSpLocks/>
          </p:cNvCxnSpPr>
          <p:nvPr/>
        </p:nvCxnSpPr>
        <p:spPr>
          <a:xfrm>
            <a:off x="3515648" y="5456512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303EB10-AC81-44AC-A3D7-D388D9E38283}"/>
              </a:ext>
            </a:extLst>
          </p:cNvPr>
          <p:cNvCxnSpPr>
            <a:cxnSpLocks/>
          </p:cNvCxnSpPr>
          <p:nvPr/>
        </p:nvCxnSpPr>
        <p:spPr>
          <a:xfrm>
            <a:off x="3511507" y="5623899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9BC8150-9C53-499A-AD98-3AEAF5DA3235}"/>
              </a:ext>
            </a:extLst>
          </p:cNvPr>
          <p:cNvCxnSpPr>
            <a:cxnSpLocks/>
          </p:cNvCxnSpPr>
          <p:nvPr/>
        </p:nvCxnSpPr>
        <p:spPr>
          <a:xfrm>
            <a:off x="3474228" y="5778210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5B7473F4-F692-4CD5-8FC2-0574B71AD532}"/>
              </a:ext>
            </a:extLst>
          </p:cNvPr>
          <p:cNvCxnSpPr>
            <a:cxnSpLocks/>
          </p:cNvCxnSpPr>
          <p:nvPr/>
        </p:nvCxnSpPr>
        <p:spPr>
          <a:xfrm>
            <a:off x="3429370" y="5939065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A63B1B74-1B52-4F36-B988-CA50110E4593}"/>
              </a:ext>
            </a:extLst>
          </p:cNvPr>
          <p:cNvSpPr txBox="1"/>
          <p:nvPr/>
        </p:nvSpPr>
        <p:spPr>
          <a:xfrm>
            <a:off x="3437080" y="305864"/>
            <a:ext cx="2413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/>
              <a:t>Mekatek Ltd – Amex Park - </a:t>
            </a:r>
            <a:r>
              <a:rPr lang="en-US" b="1" u="sng" dirty="0"/>
              <a:t>East side of site Effluent Plant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E480ABD-D902-4E6D-A4BF-C6B9D957E7AF}"/>
              </a:ext>
            </a:extLst>
          </p:cNvPr>
          <p:cNvSpPr/>
          <p:nvPr/>
        </p:nvSpPr>
        <p:spPr>
          <a:xfrm rot="16200000">
            <a:off x="3622657" y="4410387"/>
            <a:ext cx="582667" cy="925696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366DF22A-A685-4964-B4CF-35AB3DD7E37E}"/>
              </a:ext>
            </a:extLst>
          </p:cNvPr>
          <p:cNvSpPr/>
          <p:nvPr/>
        </p:nvSpPr>
        <p:spPr>
          <a:xfrm rot="16200000">
            <a:off x="3534915" y="5576630"/>
            <a:ext cx="1247348" cy="43650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FF88F74-01E3-49F8-9570-10FAE5ED4EE3}"/>
              </a:ext>
            </a:extLst>
          </p:cNvPr>
          <p:cNvSpPr/>
          <p:nvPr/>
        </p:nvSpPr>
        <p:spPr>
          <a:xfrm rot="16200000">
            <a:off x="3033835" y="4270460"/>
            <a:ext cx="700591" cy="244301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Up Arrow 135">
            <a:extLst>
              <a:ext uri="{FF2B5EF4-FFF2-40B4-BE49-F238E27FC236}">
                <a16:creationId xmlns:a16="http://schemas.microsoft.com/office/drawing/2014/main" id="{A7467B77-0231-489D-8F49-31BD6D67BFC5}"/>
              </a:ext>
            </a:extLst>
          </p:cNvPr>
          <p:cNvSpPr/>
          <p:nvPr/>
        </p:nvSpPr>
        <p:spPr>
          <a:xfrm rot="8391253">
            <a:off x="1539628" y="292352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Up Arrow 135">
            <a:extLst>
              <a:ext uri="{FF2B5EF4-FFF2-40B4-BE49-F238E27FC236}">
                <a16:creationId xmlns:a16="http://schemas.microsoft.com/office/drawing/2014/main" id="{F44FEBD0-EFFC-41A1-8930-A38F89DFA33E}"/>
              </a:ext>
            </a:extLst>
          </p:cNvPr>
          <p:cNvSpPr/>
          <p:nvPr/>
        </p:nvSpPr>
        <p:spPr>
          <a:xfrm rot="13869610">
            <a:off x="1533721" y="318024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Up Arrow 135">
            <a:extLst>
              <a:ext uri="{FF2B5EF4-FFF2-40B4-BE49-F238E27FC236}">
                <a16:creationId xmlns:a16="http://schemas.microsoft.com/office/drawing/2014/main" id="{7D62C8D1-0215-409B-8467-5725BF4DE028}"/>
              </a:ext>
            </a:extLst>
          </p:cNvPr>
          <p:cNvSpPr/>
          <p:nvPr/>
        </p:nvSpPr>
        <p:spPr>
          <a:xfrm rot="19204155">
            <a:off x="850206" y="210460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9" name="Up Arrow 135">
            <a:extLst>
              <a:ext uri="{FF2B5EF4-FFF2-40B4-BE49-F238E27FC236}">
                <a16:creationId xmlns:a16="http://schemas.microsoft.com/office/drawing/2014/main" id="{EC58106B-3C6F-4A3A-91BC-EF676A0E7586}"/>
              </a:ext>
            </a:extLst>
          </p:cNvPr>
          <p:cNvSpPr/>
          <p:nvPr/>
        </p:nvSpPr>
        <p:spPr>
          <a:xfrm rot="5400000">
            <a:off x="3461171" y="478452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0" name="Up Arrow 135">
            <a:extLst>
              <a:ext uri="{FF2B5EF4-FFF2-40B4-BE49-F238E27FC236}">
                <a16:creationId xmlns:a16="http://schemas.microsoft.com/office/drawing/2014/main" id="{BD8BC152-D6FA-4994-A48D-F85CC58BC3A7}"/>
              </a:ext>
            </a:extLst>
          </p:cNvPr>
          <p:cNvSpPr/>
          <p:nvPr/>
        </p:nvSpPr>
        <p:spPr>
          <a:xfrm rot="16200000">
            <a:off x="3168848" y="479852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1" name="Flowchart: Collate 90">
            <a:extLst>
              <a:ext uri="{FF2B5EF4-FFF2-40B4-BE49-F238E27FC236}">
                <a16:creationId xmlns:a16="http://schemas.microsoft.com/office/drawing/2014/main" id="{BF56B977-4A61-4314-B830-F2A7E212DCAF}"/>
              </a:ext>
            </a:extLst>
          </p:cNvPr>
          <p:cNvSpPr/>
          <p:nvPr/>
        </p:nvSpPr>
        <p:spPr>
          <a:xfrm rot="3506237">
            <a:off x="1593186" y="311511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Flowchart: Collate 91">
            <a:extLst>
              <a:ext uri="{FF2B5EF4-FFF2-40B4-BE49-F238E27FC236}">
                <a16:creationId xmlns:a16="http://schemas.microsoft.com/office/drawing/2014/main" id="{262BE51E-A57D-423F-9A12-95B9B2B4FA74}"/>
              </a:ext>
            </a:extLst>
          </p:cNvPr>
          <p:cNvSpPr/>
          <p:nvPr/>
        </p:nvSpPr>
        <p:spPr>
          <a:xfrm>
            <a:off x="3364700" y="49180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Flowchart: Collate 92">
            <a:extLst>
              <a:ext uri="{FF2B5EF4-FFF2-40B4-BE49-F238E27FC236}">
                <a16:creationId xmlns:a16="http://schemas.microsoft.com/office/drawing/2014/main" id="{DD53D00C-E9FE-478A-8D6E-74D7B4BAEB43}"/>
              </a:ext>
            </a:extLst>
          </p:cNvPr>
          <p:cNvSpPr/>
          <p:nvPr/>
        </p:nvSpPr>
        <p:spPr>
          <a:xfrm rot="8500392">
            <a:off x="925150" y="2250993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Flowchart: Collate 93">
            <a:extLst>
              <a:ext uri="{FF2B5EF4-FFF2-40B4-BE49-F238E27FC236}">
                <a16:creationId xmlns:a16="http://schemas.microsoft.com/office/drawing/2014/main" id="{8EF113C9-DF8A-4C55-A140-43BF34B40D14}"/>
              </a:ext>
            </a:extLst>
          </p:cNvPr>
          <p:cNvSpPr/>
          <p:nvPr/>
        </p:nvSpPr>
        <p:spPr>
          <a:xfrm rot="3506237">
            <a:off x="1526380" y="278308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Up Arrow 135">
            <a:extLst>
              <a:ext uri="{FF2B5EF4-FFF2-40B4-BE49-F238E27FC236}">
                <a16:creationId xmlns:a16="http://schemas.microsoft.com/office/drawing/2014/main" id="{8171C5B6-2DE8-4761-8A94-56ABC9B7621D}"/>
              </a:ext>
            </a:extLst>
          </p:cNvPr>
          <p:cNvSpPr/>
          <p:nvPr/>
        </p:nvSpPr>
        <p:spPr>
          <a:xfrm rot="220847">
            <a:off x="2477965" y="529656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CC030CC1-E1BE-42FC-8300-AC8F44341FB8}"/>
              </a:ext>
            </a:extLst>
          </p:cNvPr>
          <p:cNvSpPr/>
          <p:nvPr/>
        </p:nvSpPr>
        <p:spPr>
          <a:xfrm rot="2872803">
            <a:off x="1596221" y="2987575"/>
            <a:ext cx="187499" cy="257942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Flowchart: Collate 96">
            <a:extLst>
              <a:ext uri="{FF2B5EF4-FFF2-40B4-BE49-F238E27FC236}">
                <a16:creationId xmlns:a16="http://schemas.microsoft.com/office/drawing/2014/main" id="{D0BE0C59-F79A-4A0B-B12C-B44DADCBC5FE}"/>
              </a:ext>
            </a:extLst>
          </p:cNvPr>
          <p:cNvSpPr/>
          <p:nvPr/>
        </p:nvSpPr>
        <p:spPr>
          <a:xfrm>
            <a:off x="2578257" y="5381792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6D08B6-FF08-4F1E-898B-9C99161D6EFB}"/>
              </a:ext>
            </a:extLst>
          </p:cNvPr>
          <p:cNvSpPr/>
          <p:nvPr/>
        </p:nvSpPr>
        <p:spPr>
          <a:xfrm>
            <a:off x="2695377" y="2556848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75A7DAF-3011-443B-9402-8A31E2C3B10C}"/>
              </a:ext>
            </a:extLst>
          </p:cNvPr>
          <p:cNvSpPr/>
          <p:nvPr/>
        </p:nvSpPr>
        <p:spPr>
          <a:xfrm>
            <a:off x="2679801" y="2888798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2C30868E-8F05-4152-B309-B7CFDAB665F2}"/>
              </a:ext>
            </a:extLst>
          </p:cNvPr>
          <p:cNvSpPr/>
          <p:nvPr/>
        </p:nvSpPr>
        <p:spPr>
          <a:xfrm>
            <a:off x="2504209" y="4868729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C3E21F8-AFB6-4423-BC77-D00B77B6E6D3}"/>
              </a:ext>
            </a:extLst>
          </p:cNvPr>
          <p:cNvSpPr/>
          <p:nvPr/>
        </p:nvSpPr>
        <p:spPr>
          <a:xfrm>
            <a:off x="2506088" y="5063035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969FE4F1-DD36-40AF-9A71-D479D56D8D53}"/>
              </a:ext>
            </a:extLst>
          </p:cNvPr>
          <p:cNvSpPr/>
          <p:nvPr/>
        </p:nvSpPr>
        <p:spPr>
          <a:xfrm>
            <a:off x="2291132" y="5066689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A93BE6-EE22-462A-9C43-E31C0A7F6FB9}"/>
              </a:ext>
            </a:extLst>
          </p:cNvPr>
          <p:cNvSpPr txBox="1"/>
          <p:nvPr/>
        </p:nvSpPr>
        <p:spPr>
          <a:xfrm rot="5400000">
            <a:off x="3207728" y="4805756"/>
            <a:ext cx="290240" cy="164543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600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DFE9CF4B-E928-452E-AFE3-8D899641A850}"/>
              </a:ext>
            </a:extLst>
          </p:cNvPr>
          <p:cNvSpPr txBox="1"/>
          <p:nvPr/>
        </p:nvSpPr>
        <p:spPr>
          <a:xfrm>
            <a:off x="916358" y="2161080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1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7E6D98E-2E0B-4673-8FBA-BD8E96D31F50}"/>
              </a:ext>
            </a:extLst>
          </p:cNvPr>
          <p:cNvSpPr txBox="1"/>
          <p:nvPr/>
        </p:nvSpPr>
        <p:spPr>
          <a:xfrm>
            <a:off x="1293831" y="2699551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2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41B5060-3F8E-45BD-8E57-43EDA78C9486}"/>
              </a:ext>
            </a:extLst>
          </p:cNvPr>
          <p:cNvSpPr txBox="1"/>
          <p:nvPr/>
        </p:nvSpPr>
        <p:spPr>
          <a:xfrm>
            <a:off x="1597632" y="2967895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3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8B37E9D-9547-4252-9DD4-F70464F92790}"/>
              </a:ext>
            </a:extLst>
          </p:cNvPr>
          <p:cNvSpPr txBox="1"/>
          <p:nvPr/>
        </p:nvSpPr>
        <p:spPr>
          <a:xfrm>
            <a:off x="3262986" y="4688185"/>
            <a:ext cx="137464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4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7E264E0C-8EBE-4E4E-A01F-86666187A9E9}"/>
              </a:ext>
            </a:extLst>
          </p:cNvPr>
          <p:cNvSpPr txBox="1"/>
          <p:nvPr/>
        </p:nvSpPr>
        <p:spPr>
          <a:xfrm>
            <a:off x="4890865" y="1410826"/>
            <a:ext cx="3665989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/>
          </a:p>
          <a:p>
            <a:r>
              <a:rPr lang="en-GB" sz="1100" dirty="0"/>
              <a:t>        Buildings</a:t>
            </a:r>
          </a:p>
          <a:p>
            <a:endParaRPr lang="en-GB" sz="1100" dirty="0"/>
          </a:p>
          <a:p>
            <a:pPr marL="228600" indent="-228600">
              <a:buAutoNum type="arabicPlain"/>
            </a:pPr>
            <a:r>
              <a:rPr lang="en-GB" sz="1100" dirty="0"/>
              <a:t>Small Pump House</a:t>
            </a:r>
          </a:p>
          <a:p>
            <a:pPr marL="228600" indent="-228600">
              <a:buAutoNum type="arabicPlain"/>
            </a:pPr>
            <a:r>
              <a:rPr lang="en-GB" sz="1100" dirty="0"/>
              <a:t>Screw Press Building</a:t>
            </a:r>
          </a:p>
          <a:p>
            <a:pPr marL="228600" indent="-228600">
              <a:buAutoNum type="arabicPlain"/>
            </a:pPr>
            <a:r>
              <a:rPr lang="en-GB" sz="1100" dirty="0"/>
              <a:t>Small substation – Plant Control Room</a:t>
            </a:r>
          </a:p>
          <a:p>
            <a:pPr marL="228600" indent="-228600">
              <a:buAutoNum type="arabicPlain"/>
            </a:pPr>
            <a:r>
              <a:rPr lang="en-GB" sz="1100" dirty="0"/>
              <a:t>Lab</a:t>
            </a:r>
          </a:p>
          <a:p>
            <a:pPr marL="228600" indent="-228600">
              <a:buAutoNum type="arabicPlain"/>
            </a:pPr>
            <a:r>
              <a:rPr lang="en-GB" sz="1100" dirty="0"/>
              <a:t>5 Boiler House</a:t>
            </a:r>
          </a:p>
          <a:p>
            <a:pPr marL="228600" indent="-228600">
              <a:buAutoNum type="arabicPlain"/>
            </a:pPr>
            <a:endParaRPr lang="en-GB" sz="1100" dirty="0"/>
          </a:p>
          <a:p>
            <a:r>
              <a:rPr lang="en-GB" sz="1100" dirty="0"/>
              <a:t>               Silo, Calorifier or Effluent Tank.</a:t>
            </a:r>
          </a:p>
          <a:p>
            <a:endParaRPr lang="en-GB" sz="1100" dirty="0"/>
          </a:p>
          <a:p>
            <a:r>
              <a:rPr lang="en-GB" sz="1100" dirty="0"/>
              <a:t>          Bunkers</a:t>
            </a:r>
          </a:p>
          <a:p>
            <a:endParaRPr lang="en-GB" sz="1100" dirty="0"/>
          </a:p>
          <a:p>
            <a:r>
              <a:rPr lang="en-GB" sz="1100" dirty="0"/>
              <a:t>          Building Access/Exits</a:t>
            </a:r>
          </a:p>
          <a:p>
            <a:r>
              <a:rPr lang="en-GB" sz="1100" dirty="0"/>
              <a:t>          Fire Extinguishers</a:t>
            </a:r>
          </a:p>
          <a:p>
            <a:r>
              <a:rPr lang="en-GB" sz="1100" dirty="0"/>
              <a:t>          </a:t>
            </a:r>
          </a:p>
          <a:p>
            <a:r>
              <a:rPr lang="en-GB" sz="1100" dirty="0"/>
              <a:t>          Quarantine Areas</a:t>
            </a:r>
          </a:p>
          <a:p>
            <a:endParaRPr lang="en-GB" sz="1100" dirty="0"/>
          </a:p>
          <a:p>
            <a:r>
              <a:rPr lang="en-GB" sz="1100" dirty="0"/>
              <a:t>          Emergency Assembly Point</a:t>
            </a:r>
          </a:p>
          <a:p>
            <a:endParaRPr lang="en-GB" sz="1100" dirty="0"/>
          </a:p>
          <a:p>
            <a:r>
              <a:rPr lang="en-GB" sz="1100" dirty="0"/>
              <a:t>          Spillage Kit 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CFA29D1-7A50-4E29-90ED-39563A009DBD}"/>
              </a:ext>
            </a:extLst>
          </p:cNvPr>
          <p:cNvSpPr txBox="1"/>
          <p:nvPr/>
        </p:nvSpPr>
        <p:spPr>
          <a:xfrm>
            <a:off x="2397456" y="5374128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5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6E885B83-F0FA-458E-8FAC-797AA1A2F216}"/>
              </a:ext>
            </a:extLst>
          </p:cNvPr>
          <p:cNvSpPr/>
          <p:nvPr/>
        </p:nvSpPr>
        <p:spPr>
          <a:xfrm>
            <a:off x="4942727" y="1622224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A6715EE9-929B-4D89-B248-A9B077F4D1F0}"/>
              </a:ext>
            </a:extLst>
          </p:cNvPr>
          <p:cNvSpPr/>
          <p:nvPr/>
        </p:nvSpPr>
        <p:spPr>
          <a:xfrm>
            <a:off x="4954005" y="2946679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8E1CEA61-2FAC-4053-8CAE-59EEFB92168F}"/>
              </a:ext>
            </a:extLst>
          </p:cNvPr>
          <p:cNvSpPr/>
          <p:nvPr/>
        </p:nvSpPr>
        <p:spPr>
          <a:xfrm>
            <a:off x="5208104" y="2955015"/>
            <a:ext cx="192788" cy="17034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53F96EE9-9E86-4DE5-9FD5-4C2D995D7D68}"/>
              </a:ext>
            </a:extLst>
          </p:cNvPr>
          <p:cNvCxnSpPr>
            <a:cxnSpLocks/>
          </p:cNvCxnSpPr>
          <p:nvPr/>
        </p:nvCxnSpPr>
        <p:spPr>
          <a:xfrm>
            <a:off x="4983462" y="3287447"/>
            <a:ext cx="0" cy="170126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9C513FA2-5140-45C1-B140-FD9BC8115505}"/>
              </a:ext>
            </a:extLst>
          </p:cNvPr>
          <p:cNvCxnSpPr>
            <a:cxnSpLocks/>
          </p:cNvCxnSpPr>
          <p:nvPr/>
        </p:nvCxnSpPr>
        <p:spPr>
          <a:xfrm>
            <a:off x="4974914" y="3285064"/>
            <a:ext cx="23319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911E6F77-52CB-4EB5-8F40-8FCE2472BF38}"/>
              </a:ext>
            </a:extLst>
          </p:cNvPr>
          <p:cNvCxnSpPr>
            <a:cxnSpLocks/>
          </p:cNvCxnSpPr>
          <p:nvPr/>
        </p:nvCxnSpPr>
        <p:spPr>
          <a:xfrm>
            <a:off x="4968274" y="3476103"/>
            <a:ext cx="246470" cy="6207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Up Arrow 135">
            <a:extLst>
              <a:ext uri="{FF2B5EF4-FFF2-40B4-BE49-F238E27FC236}">
                <a16:creationId xmlns:a16="http://schemas.microsoft.com/office/drawing/2014/main" id="{F1E6B869-3472-489D-A3C4-36A4A6B33B7F}"/>
              </a:ext>
            </a:extLst>
          </p:cNvPr>
          <p:cNvSpPr/>
          <p:nvPr/>
        </p:nvSpPr>
        <p:spPr>
          <a:xfrm rot="5400000">
            <a:off x="5020972" y="3648219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7" name="Flowchart: Collate 126">
            <a:extLst>
              <a:ext uri="{FF2B5EF4-FFF2-40B4-BE49-F238E27FC236}">
                <a16:creationId xmlns:a16="http://schemas.microsoft.com/office/drawing/2014/main" id="{5AE018E4-A683-4277-9169-DAA74EC88554}"/>
              </a:ext>
            </a:extLst>
          </p:cNvPr>
          <p:cNvSpPr/>
          <p:nvPr/>
        </p:nvSpPr>
        <p:spPr>
          <a:xfrm>
            <a:off x="5039121" y="385706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48726D49-DC01-4BF9-8329-B528D0E2F3BA}"/>
              </a:ext>
            </a:extLst>
          </p:cNvPr>
          <p:cNvSpPr/>
          <p:nvPr/>
        </p:nvSpPr>
        <p:spPr>
          <a:xfrm>
            <a:off x="3242267" y="4177899"/>
            <a:ext cx="19481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ABD6D991-7CD0-476C-A727-BDDA8A9A49D4}"/>
              </a:ext>
            </a:extLst>
          </p:cNvPr>
          <p:cNvSpPr/>
          <p:nvPr/>
        </p:nvSpPr>
        <p:spPr>
          <a:xfrm>
            <a:off x="2352383" y="1391608"/>
            <a:ext cx="22587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5F59F1D9-A4D9-404A-B8FA-1633068D02A3}"/>
              </a:ext>
            </a:extLst>
          </p:cNvPr>
          <p:cNvSpPr/>
          <p:nvPr/>
        </p:nvSpPr>
        <p:spPr>
          <a:xfrm>
            <a:off x="4967908" y="4099883"/>
            <a:ext cx="19481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63D32625-5F10-490C-8D65-23C7FA6F43AE}"/>
              </a:ext>
            </a:extLst>
          </p:cNvPr>
          <p:cNvSpPr/>
          <p:nvPr/>
        </p:nvSpPr>
        <p:spPr>
          <a:xfrm rot="16200000">
            <a:off x="3703968" y="5593281"/>
            <a:ext cx="316861" cy="1333684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BE50659-1EE4-4682-8789-38EAB7DC7C7B}"/>
              </a:ext>
            </a:extLst>
          </p:cNvPr>
          <p:cNvSpPr/>
          <p:nvPr/>
        </p:nvSpPr>
        <p:spPr>
          <a:xfrm>
            <a:off x="4223504" y="6194574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295C80B-6C67-4C9B-9C0C-78D41F42D382}"/>
              </a:ext>
            </a:extLst>
          </p:cNvPr>
          <p:cNvSpPr/>
          <p:nvPr/>
        </p:nvSpPr>
        <p:spPr>
          <a:xfrm>
            <a:off x="4974914" y="4463157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Isosceles Triangle 107">
            <a:extLst>
              <a:ext uri="{FF2B5EF4-FFF2-40B4-BE49-F238E27FC236}">
                <a16:creationId xmlns:a16="http://schemas.microsoft.com/office/drawing/2014/main" id="{65206F16-4CFF-43AB-8D33-35634E73E5BB}"/>
              </a:ext>
            </a:extLst>
          </p:cNvPr>
          <p:cNvSpPr/>
          <p:nvPr/>
        </p:nvSpPr>
        <p:spPr>
          <a:xfrm rot="16200000" flipH="1">
            <a:off x="2774872" y="4830722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Isosceles Triangle 115">
            <a:extLst>
              <a:ext uri="{FF2B5EF4-FFF2-40B4-BE49-F238E27FC236}">
                <a16:creationId xmlns:a16="http://schemas.microsoft.com/office/drawing/2014/main" id="{A4469CB8-00B3-4906-B68B-F8C9D8174E71}"/>
              </a:ext>
            </a:extLst>
          </p:cNvPr>
          <p:cNvSpPr/>
          <p:nvPr/>
        </p:nvSpPr>
        <p:spPr>
          <a:xfrm rot="16200000" flipH="1">
            <a:off x="2774873" y="5005730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Isosceles Triangle 116">
            <a:extLst>
              <a:ext uri="{FF2B5EF4-FFF2-40B4-BE49-F238E27FC236}">
                <a16:creationId xmlns:a16="http://schemas.microsoft.com/office/drawing/2014/main" id="{FCB202D9-C3B5-4731-8AEE-7F80840A9C4B}"/>
              </a:ext>
            </a:extLst>
          </p:cNvPr>
          <p:cNvSpPr/>
          <p:nvPr/>
        </p:nvSpPr>
        <p:spPr>
          <a:xfrm>
            <a:off x="4953874" y="4796137"/>
            <a:ext cx="236892" cy="1981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048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D3FCC-BE83-4628-89C2-8E899D53A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809414"/>
              </p:ext>
            </p:extLst>
          </p:nvPr>
        </p:nvGraphicFramePr>
        <p:xfrm>
          <a:off x="535287" y="702591"/>
          <a:ext cx="8073425" cy="5265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0493">
                  <a:extLst>
                    <a:ext uri="{9D8B030D-6E8A-4147-A177-3AD203B41FA5}">
                      <a16:colId xmlns:a16="http://schemas.microsoft.com/office/drawing/2014/main" val="981194853"/>
                    </a:ext>
                  </a:extLst>
                </a:gridCol>
                <a:gridCol w="2560200">
                  <a:extLst>
                    <a:ext uri="{9D8B030D-6E8A-4147-A177-3AD203B41FA5}">
                      <a16:colId xmlns:a16="http://schemas.microsoft.com/office/drawing/2014/main" val="1192393356"/>
                    </a:ext>
                  </a:extLst>
                </a:gridCol>
                <a:gridCol w="4412732">
                  <a:extLst>
                    <a:ext uri="{9D8B030D-6E8A-4147-A177-3AD203B41FA5}">
                      <a16:colId xmlns:a16="http://schemas.microsoft.com/office/drawing/2014/main" val="466540688"/>
                    </a:ext>
                  </a:extLst>
                </a:gridCol>
              </a:tblGrid>
              <a:tr h="480221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EFLUENT TREATMENT TANK &amp; VESSEL KEY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125476"/>
                  </a:ext>
                </a:extLst>
              </a:tr>
              <a:tr h="480221">
                <a:tc>
                  <a:txBody>
                    <a:bodyPr/>
                    <a:lstStyle/>
                    <a:p>
                      <a:pPr algn="ctr"/>
                      <a:r>
                        <a:rPr lang="en-GB" u="sng" dirty="0">
                          <a:solidFill>
                            <a:schemeClr val="bg1"/>
                          </a:solidFill>
                        </a:rPr>
                        <a:t>TANK ID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u="sng" dirty="0">
                          <a:solidFill>
                            <a:schemeClr val="bg1"/>
                          </a:solidFill>
                        </a:rPr>
                        <a:t>TANK DETAIL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u="sng" dirty="0">
                          <a:solidFill>
                            <a:schemeClr val="bg1"/>
                          </a:solidFill>
                        </a:rPr>
                        <a:t>TANK MONITORING &amp; CONTROL MEASURES</a:t>
                      </a:r>
                    </a:p>
                    <a:p>
                      <a:pPr algn="ctr"/>
                      <a:endParaRPr lang="en-GB" u="sng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8764138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concrete tanks. </a:t>
                      </a:r>
                    </a:p>
                    <a:p>
                      <a:r>
                        <a:rPr lang="en-GB" sz="1100" dirty="0"/>
                        <a:t>Storage and treatment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AM visual inspection of tank condition &amp; levels.  Levels reviewed against known inputs for the day.</a:t>
                      </a:r>
                    </a:p>
                    <a:p>
                      <a:r>
                        <a:rPr lang="en-GB" sz="1100" dirty="0"/>
                        <a:t>Visual monitoring during discharge process.</a:t>
                      </a:r>
                    </a:p>
                    <a:p>
                      <a:r>
                        <a:rPr lang="en-GB" sz="1100" dirty="0"/>
                        <a:t>Weekly management inspection of tanks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627562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conical clarifier tanks.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Weir system process plant, designed not to overflow</a:t>
                      </a:r>
                    </a:p>
                    <a:p>
                      <a:r>
                        <a:rPr lang="en-GB" sz="1100" dirty="0"/>
                        <a:t>Visual inspection of tank condition &amp; levels</a:t>
                      </a:r>
                    </a:p>
                    <a:p>
                      <a:r>
                        <a:rPr lang="en-GB" sz="1100" dirty="0"/>
                        <a:t>Weekly management inspection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1656285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45,000 gallon conical clarifier tanks. 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Weir system process plant, designed not to overflow</a:t>
                      </a:r>
                    </a:p>
                    <a:p>
                      <a:r>
                        <a:rPr lang="en-GB" sz="1100" dirty="0"/>
                        <a:t>Visual inspection of tank condition &amp; levels</a:t>
                      </a:r>
                    </a:p>
                    <a:p>
                      <a:r>
                        <a:rPr lang="en-GB" sz="1100" dirty="0"/>
                        <a:t>Weekly management inspection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637878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500,000 gallon bunded glass fused storage tank.</a:t>
                      </a:r>
                    </a:p>
                    <a:p>
                      <a:r>
                        <a:rPr lang="en-GB" sz="1100" dirty="0"/>
                        <a:t>Storage only – bunded and lidded.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Double skinned tank.</a:t>
                      </a:r>
                    </a:p>
                    <a:p>
                      <a:r>
                        <a:rPr lang="en-GB" sz="1100" dirty="0"/>
                        <a:t>Ultra Sonic Level Monitoring system, with alarm and auto cut off of intake.</a:t>
                      </a:r>
                    </a:p>
                    <a:p>
                      <a:r>
                        <a:rPr lang="en-GB" sz="1100" dirty="0"/>
                        <a:t>Daily inspection of level via monitoring system.</a:t>
                      </a:r>
                    </a:p>
                    <a:p>
                      <a:r>
                        <a:rPr lang="en-GB" sz="1100" dirty="0"/>
                        <a:t>Weekly inspection of level between skins of tank.</a:t>
                      </a:r>
                    </a:p>
                    <a:p>
                      <a:r>
                        <a:rPr lang="en-GB" sz="1100" dirty="0"/>
                        <a:t>Weekly management inspection of tanks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335371"/>
                  </a:ext>
                </a:extLst>
              </a:tr>
              <a:tr h="7696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150,000 gallon sequential batch reactors.</a:t>
                      </a:r>
                    </a:p>
                    <a:p>
                      <a:r>
                        <a:rPr lang="en-GB" sz="1100" dirty="0"/>
                        <a:t>Glass fused. 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Ultra Sonic Level Monitoring system</a:t>
                      </a:r>
                    </a:p>
                    <a:p>
                      <a:r>
                        <a:rPr lang="en-GB" sz="1100" dirty="0"/>
                        <a:t>AM inspection of level via monitoring system.</a:t>
                      </a:r>
                    </a:p>
                    <a:p>
                      <a:r>
                        <a:rPr lang="en-GB" sz="1100" dirty="0"/>
                        <a:t>PM visual inspection of top of tank.</a:t>
                      </a:r>
                    </a:p>
                    <a:p>
                      <a:r>
                        <a:rPr lang="en-GB" sz="1100" dirty="0"/>
                        <a:t>Inspection of level via monitoring system when  tank is filled or emptied.</a:t>
                      </a:r>
                    </a:p>
                    <a:p>
                      <a:r>
                        <a:rPr lang="en-GB" sz="1100" dirty="0"/>
                        <a:t>Bio reaction (Foam) auto cut off technology</a:t>
                      </a:r>
                    </a:p>
                    <a:p>
                      <a:r>
                        <a:rPr lang="en-GB" sz="1100" dirty="0"/>
                        <a:t>Weekly maintenance inspection</a:t>
                      </a:r>
                    </a:p>
                    <a:p>
                      <a:r>
                        <a:rPr lang="en-GB" sz="1100" dirty="0"/>
                        <a:t>Weekly management Inspection of tanks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261357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FA9B0B74-CE53-4A2C-9C30-3E440B3B9A1B}"/>
              </a:ext>
            </a:extLst>
          </p:cNvPr>
          <p:cNvSpPr/>
          <p:nvPr/>
        </p:nvSpPr>
        <p:spPr>
          <a:xfrm>
            <a:off x="857437" y="4090568"/>
            <a:ext cx="311988" cy="385256"/>
          </a:xfrm>
          <a:prstGeom prst="ellipse">
            <a:avLst/>
          </a:prstGeom>
          <a:pattFill prst="sphere">
            <a:fgClr>
              <a:schemeClr val="tx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255E59-B46E-4546-897B-A8BCF6C5166A}"/>
              </a:ext>
            </a:extLst>
          </p:cNvPr>
          <p:cNvSpPr/>
          <p:nvPr/>
        </p:nvSpPr>
        <p:spPr>
          <a:xfrm>
            <a:off x="886912" y="2085248"/>
            <a:ext cx="246397" cy="243735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Summing Junction 5">
            <a:extLst>
              <a:ext uri="{FF2B5EF4-FFF2-40B4-BE49-F238E27FC236}">
                <a16:creationId xmlns:a16="http://schemas.microsoft.com/office/drawing/2014/main" id="{3C4A6FB7-D0F7-47DF-923B-8FCA0E48A914}"/>
              </a:ext>
            </a:extLst>
          </p:cNvPr>
          <p:cNvSpPr/>
          <p:nvPr/>
        </p:nvSpPr>
        <p:spPr>
          <a:xfrm>
            <a:off x="828205" y="2679869"/>
            <a:ext cx="363809" cy="388562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3E19E70-376A-4B4C-A194-775E698D0306}"/>
              </a:ext>
            </a:extLst>
          </p:cNvPr>
          <p:cNvSpPr/>
          <p:nvPr/>
        </p:nvSpPr>
        <p:spPr>
          <a:xfrm>
            <a:off x="864272" y="3299268"/>
            <a:ext cx="307458" cy="284023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ACBF02-34CE-414B-AA50-91E8C3B6BBE9}"/>
              </a:ext>
            </a:extLst>
          </p:cNvPr>
          <p:cNvSpPr/>
          <p:nvPr/>
        </p:nvSpPr>
        <p:spPr>
          <a:xfrm>
            <a:off x="828205" y="5045709"/>
            <a:ext cx="319678" cy="385256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722262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FB98ACF66FFD5C408672932E801640BE" ma:contentTypeVersion="773" ma:contentTypeDescription="Permitting &amp; Compliance Word Document" ma:contentTypeScope="" ma:versionID="cee5ab9d1d37bead217778f41570fe9b">
  <xsd:schema xmlns:xsd="http://www.w3.org/2001/XMLSchema" xmlns:xs="http://www.w3.org/2001/XMLSchema" xmlns:p="http://schemas.microsoft.com/office/2006/metadata/properties" xmlns:ns2="859f7ad6-93f6-4205-b62b-a17f28acbbac" xmlns:ns4="83f546a9-c1c9-4c40-bfe0-8714c2c0a127" xmlns:ns5="005db27c-c37f-4c3b-898d-3fee1249b087" xmlns:ns6="6e121689-de5b-41b9-a751-bfeda7fa2b07" xmlns:ns7="9be56660-2c31-41ef-bc00-23e72f632f2a" xmlns:ns8="http://schemas.microsoft.com/sharepoint/v4" targetNamespace="http://schemas.microsoft.com/office/2006/metadata/properties" ma:root="true" ma:fieldsID="88f3064e730aef6a469623186641c5a3" ns2:_="" ns4:_="" ns5:_="" ns6:_="" ns7:_="" ns8:_="">
    <xsd:import namespace="859f7ad6-93f6-4205-b62b-a17f28acbbac"/>
    <xsd:import namespace="83f546a9-c1c9-4c40-bfe0-8714c2c0a127"/>
    <xsd:import namespace="005db27c-c37f-4c3b-898d-3fee1249b087"/>
    <xsd:import namespace="6e121689-de5b-41b9-a751-bfeda7fa2b07"/>
    <xsd:import namespace="9be56660-2c31-41ef-bc00-23e72f632f2a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5:LastSharedByUser" minOccurs="0"/>
                <xsd:element ref="ns4:MediaServiceAutoKeyPoints" minOccurs="0"/>
                <xsd:element ref="ns4:MediaServiceKeyPoints" minOccurs="0"/>
                <xsd:element ref="ns6:LastSharedByTime" minOccurs="0"/>
                <xsd:element ref="ns2:Process_x0020_Type"/>
                <xsd:element ref="ns7:_dlc_DocId" minOccurs="0"/>
                <xsd:element ref="ns7:_dlc_DocIdUrl" minOccurs="0"/>
                <xsd:element ref="ns7:_dlc_DocIdPersistId" minOccurs="0"/>
                <xsd:element ref="ns8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Addressee" ma:index="15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6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7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8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19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0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1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2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Process_x0020_Type" ma:index="31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f546a9-c1c9-4c40-bfe0-8714c2c0a12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6" nillable="true" ma:displayName="MediaServiceAutoTags" ma:internalName="MediaServiceAutoTags" ma:readOnly="true">
      <xsd:simpleType>
        <xsd:restriction base="dms:Text"/>
      </xsd:simpleType>
    </xsd:element>
    <xsd:element name="MediaServiceAutoKeyPoints" ma:index="2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7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2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3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4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35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Amex Park</Site_x0020_Name>
    <Internal_x002f_External xmlns="859f7ad6-93f6-4205-b62b-a17f28acbbac">Incoming document</Internal_x002f_External>
    <Post_x0020_code xmlns="859f7ad6-93f6-4205-b62b-a17f28acbbac">SA31 3NF</Post_x0020_code>
    <IconOverlay xmlns="http://schemas.microsoft.com/sharepoint/v4" xsi:nil="true"/>
    <Document_x0020_Type xmlns="859f7ad6-93f6-4205-b62b-a17f28acbbac">Report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3. EPR Regulated Industry</License_x002f_Activity_x0020_Type>
    <Surrendered_x002f_Expired xmlns="859f7ad6-93f6-4205-b62b-a17f28acbbac" xsi:nil="true"/>
    <Document_x0020_Date xmlns="859f7ad6-93f6-4205-b62b-a17f28acbbac">2022-06-29T23:00:00+00:00</Document_x0020_Date>
    <Facility_x0020_Address xmlns="859f7ad6-93f6-4205-b62b-a17f28acbbac">Llanstephan Road, Johnstown, SA31 3NF</Facility_x0020_Address>
    <Environment_x0020_Sub_x0020_Folder xmlns="859f7ad6-93f6-4205-b62b-a17f28acbbac">Licence supervision</Environment_x0020_Sub_x0020_Folder>
    <Customer_x0020_Name xmlns="859f7ad6-93f6-4205-b62b-a17f28acbbac">Mekatek Ltd</Customer_x0020_Name>
    <Surrendered_x002f_Expired_x0020_Date xmlns="859f7ad6-93f6-4205-b62b-a17f28acbbac" xsi:nil="true"/>
    <_dlc_DocId xmlns="9be56660-2c31-41ef-bc00-23e72f632f2a">REGU-409-3541544</_dlc_DocId>
    <_dlc_DocIdUrl xmlns="9be56660-2c31-41ef-bc00-23e72f632f2a">
      <Url>https://cyfoethnaturiolcymru.sharepoint.com/teams/Regulatory/Permitting/_layouts/15/DocIdRedir.aspx?ID=REGU-409-3541544</Url>
      <Description>REGU-409-3541544</Description>
    </_dlc_DocIdUrl>
  </documentManagement>
</p:properties>
</file>

<file path=customXml/itemProps1.xml><?xml version="1.0" encoding="utf-8"?>
<ds:datastoreItem xmlns:ds="http://schemas.openxmlformats.org/officeDocument/2006/customXml" ds:itemID="{51E6C86C-0989-4057-87E5-BA14C392EB9C}"/>
</file>

<file path=customXml/itemProps2.xml><?xml version="1.0" encoding="utf-8"?>
<ds:datastoreItem xmlns:ds="http://schemas.openxmlformats.org/officeDocument/2006/customXml" ds:itemID="{6A1C8B84-54BD-43C4-8CFA-035DF550E1D2}"/>
</file>

<file path=customXml/itemProps3.xml><?xml version="1.0" encoding="utf-8"?>
<ds:datastoreItem xmlns:ds="http://schemas.openxmlformats.org/officeDocument/2006/customXml" ds:itemID="{F2F64422-20ED-495B-B282-7F4BE975157A}"/>
</file>

<file path=customXml/itemProps4.xml><?xml version="1.0" encoding="utf-8"?>
<ds:datastoreItem xmlns:ds="http://schemas.openxmlformats.org/officeDocument/2006/customXml" ds:itemID="{82351746-4206-4E32-9377-0C86FBD593F5}"/>
</file>

<file path=customXml/itemProps5.xml><?xml version="1.0" encoding="utf-8"?>
<ds:datastoreItem xmlns:ds="http://schemas.openxmlformats.org/officeDocument/2006/customXml" ds:itemID="{74DBEC1A-B40E-4D5E-AAA9-BBC064EBC643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3429</TotalTime>
  <Words>776</Words>
  <Application>Microsoft Office PowerPoint</Application>
  <PresentationFormat>On-screen Show (4:3)</PresentationFormat>
  <Paragraphs>188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Peter Ryall</cp:lastModifiedBy>
  <cp:revision>87</cp:revision>
  <cp:lastPrinted>2022-06-22T10:15:49Z</cp:lastPrinted>
  <dcterms:created xsi:type="dcterms:W3CDTF">2017-07-12T09:55:33Z</dcterms:created>
  <dcterms:modified xsi:type="dcterms:W3CDTF">2022-06-30T14:32:04Z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0x01010067EB80C5FE939D4A9B3D8BA62129B7F5010200FB98ACF66FFD5C408672932E801640BE</vt:lpwstr>
  </property>
  <property fmtid="{D5CDD505-2E9C-101B-9397-08002B2CF9AE}" pid="3" name="_dlc_DocIdItemGuid">
    <vt:lpwstr>fd14aa3d-ff4e-48de-bffc-f82a1d2d5058</vt:lpwstr>
  </property>
</Properties>
</file>