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A9058E-1BBF-4BFB-947E-84E355CA4A30}" v="17" dt="2021-05-06T17:51:55.3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2" autoAdjust="0"/>
    <p:restoredTop sz="94660"/>
  </p:normalViewPr>
  <p:slideViewPr>
    <p:cSldViewPr snapToGrid="0">
      <p:cViewPr varScale="1">
        <p:scale>
          <a:sx n="114" d="100"/>
          <a:sy n="114" d="100"/>
        </p:scale>
        <p:origin x="4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customXml" Target="../customXml/item5.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openxmlformats.org/officeDocument/2006/relationships/customXml" Target="../customXml/item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9EC77-D5AD-4563-A52A-6548FBB36F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96E93A-0730-42BC-836A-3B866D82F3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7281EA-A488-40A0-A463-91E32F2F46F0}"/>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5BD80715-1FFA-4046-B3A7-95E32ED489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1EA457-4E73-4B7D-ABA3-74BDBDB7B1FA}"/>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3527162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BE153-4E81-440D-AB6D-2EE0B5B1AE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AA9250-073A-4996-8038-71A5195883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F774BD-733F-4472-819F-157BDDC6BC8B}"/>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3DA57791-373F-44EC-A6A0-4B8F6280A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E5F64-319B-4B24-8A5A-98DE17BD1943}"/>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1214881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258AA-B402-4CC6-A79C-8A34CB56BD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DECC1C8-EF0D-4B7B-BA03-28A23F0D8A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1F6B613-E620-4DD0-9BE8-C666BDD48678}"/>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CF5A8176-B0AD-42F2-8EE6-9E2BC5B19B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6FC89D-1D0D-4328-8D6F-3E108C2F2949}"/>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1018739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680E-9FE9-46D5-B39F-D0D0034D94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8EB997-3662-45B0-8BDC-60DEB2DD5B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A42FD7-64F5-4FA2-ABFD-CFD3FA656CF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1061E3-0A17-4E70-A744-D2D626F2E5FA}"/>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6" name="Footer Placeholder 5">
            <a:extLst>
              <a:ext uri="{FF2B5EF4-FFF2-40B4-BE49-F238E27FC236}">
                <a16:creationId xmlns:a16="http://schemas.microsoft.com/office/drawing/2014/main" id="{0D61A3E7-3539-41CC-B285-D3FA26091E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30A8DB-C2E0-498C-AEB3-B1E340F8422D}"/>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3197473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6B667-1AD3-4D3F-9E57-38324C06E1A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341812-7BD7-4259-B692-AC87931A1E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D4CE4-E0D7-4265-B82F-70512A7229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0E7D03D-1F72-4B68-9B90-3B9024B9DB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183708-A8CB-4A10-AA50-594CD63E467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1811F63-66D0-4357-89FF-7FFEC0BAECD0}"/>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8" name="Footer Placeholder 7">
            <a:extLst>
              <a:ext uri="{FF2B5EF4-FFF2-40B4-BE49-F238E27FC236}">
                <a16:creationId xmlns:a16="http://schemas.microsoft.com/office/drawing/2014/main" id="{7D76B55A-FCB9-4B51-B29E-54A3B278B1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6854702-313C-4648-A3C8-073BC68FB83C}"/>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1669478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726D5-AB0D-4403-8647-84C3595902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E91136-E0C8-42E8-BBF9-2049A6778A94}"/>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4" name="Footer Placeholder 3">
            <a:extLst>
              <a:ext uri="{FF2B5EF4-FFF2-40B4-BE49-F238E27FC236}">
                <a16:creationId xmlns:a16="http://schemas.microsoft.com/office/drawing/2014/main" id="{F033B724-36C4-406E-8FC4-2467637D05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6128168-EF0E-45C9-9FAD-039CD453D9F6}"/>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289638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F4C6AF-D205-42AF-AF51-44A43673D7B9}"/>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3" name="Footer Placeholder 2">
            <a:extLst>
              <a:ext uri="{FF2B5EF4-FFF2-40B4-BE49-F238E27FC236}">
                <a16:creationId xmlns:a16="http://schemas.microsoft.com/office/drawing/2014/main" id="{31D3E48E-D6C4-49D9-8119-4E13B58293A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BCB505-976D-4C33-8320-7096EA26CE6D}"/>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247224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53B8-C7C7-4E7D-8C02-BFC0B362EE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35E3075-6BAD-48B0-BCAB-56330E5E38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A19A99-8B30-418E-907F-9D504FB8F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E7AD21-3223-4E9C-B5DF-69519245C8ED}"/>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6" name="Footer Placeholder 5">
            <a:extLst>
              <a:ext uri="{FF2B5EF4-FFF2-40B4-BE49-F238E27FC236}">
                <a16:creationId xmlns:a16="http://schemas.microsoft.com/office/drawing/2014/main" id="{BE611634-0854-4113-B8B9-D5B9C9EBCE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B90B52-073F-465E-914D-49904615C0D4}"/>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464078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DD14E-38A0-4781-9D35-F57481542D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FBD4CC-0A89-4A69-88EB-33D8D794B8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0A9EDB7-F38A-4433-9CB6-98E45886D7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620629-C83B-43C5-B1CD-9269E808E097}"/>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6" name="Footer Placeholder 5">
            <a:extLst>
              <a:ext uri="{FF2B5EF4-FFF2-40B4-BE49-F238E27FC236}">
                <a16:creationId xmlns:a16="http://schemas.microsoft.com/office/drawing/2014/main" id="{6849AB5E-8124-4D5F-8758-629089E9D5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96D428-09A0-4F00-94E0-3AA78B9F7340}"/>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2616056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A11B6-FE89-4AC4-8BBD-13CB990C58C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9E1BFF-91CB-476F-A97D-A3B856192F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2F0526-DC75-4F02-8724-ED0DF2394756}"/>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5D23DB35-55DE-4C06-8B55-57DCEF8821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7E25BA-F228-41D0-BCB8-5E3B298F6567}"/>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1863203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379191-2083-4B7E-A313-B61A8F42DE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DB19C6-3BDF-456E-9148-F72E9D4384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100B91-2F18-48D2-BE68-51CF8EECD104}"/>
              </a:ext>
            </a:extLst>
          </p:cNvPr>
          <p:cNvSpPr>
            <a:spLocks noGrp="1"/>
          </p:cNvSpPr>
          <p:nvPr>
            <p:ph type="dt" sz="half" idx="10"/>
          </p:nvPr>
        </p:nvSpPr>
        <p:spPr/>
        <p:txBody>
          <a:body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43527D82-7D7C-409B-A8E2-022E637375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54B7A1-6F56-43CC-9A7F-A406861F2B94}"/>
              </a:ext>
            </a:extLst>
          </p:cNvPr>
          <p:cNvSpPr>
            <a:spLocks noGrp="1"/>
          </p:cNvSpPr>
          <p:nvPr>
            <p:ph type="sldNum" sz="quarter" idx="12"/>
          </p:nvPr>
        </p:nvSpPr>
        <p:spPr/>
        <p:txBody>
          <a:bodyPr/>
          <a:lstStyle/>
          <a:p>
            <a:fld id="{26EE073F-65FF-43F7-96D3-384BF06B2537}" type="slidenum">
              <a:rPr lang="en-GB" smtClean="0"/>
              <a:t>‹#›</a:t>
            </a:fld>
            <a:endParaRPr lang="en-GB"/>
          </a:p>
        </p:txBody>
      </p:sp>
    </p:spTree>
    <p:extLst>
      <p:ext uri="{BB962C8B-B14F-4D97-AF65-F5344CB8AC3E}">
        <p14:creationId xmlns:p14="http://schemas.microsoft.com/office/powerpoint/2010/main" val="4105917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CAFF09-F35B-4A85-AED3-128DBD6A9F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93E1BE-9DF9-44F2-AF87-82412E92E9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B365A4-FBD2-4E77-9ADE-A9A603E2C5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A4CFD-CE84-4249-839C-BDD12D4F44EB}" type="datetimeFigureOut">
              <a:rPr lang="en-GB" smtClean="0"/>
              <a:t>25/05/2021</a:t>
            </a:fld>
            <a:endParaRPr lang="en-GB"/>
          </a:p>
        </p:txBody>
      </p:sp>
      <p:sp>
        <p:nvSpPr>
          <p:cNvPr id="5" name="Footer Placeholder 4">
            <a:extLst>
              <a:ext uri="{FF2B5EF4-FFF2-40B4-BE49-F238E27FC236}">
                <a16:creationId xmlns:a16="http://schemas.microsoft.com/office/drawing/2014/main" id="{C00A6266-44C0-46A1-94EC-1C31DECC6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3B56213-4838-47CA-9B4B-CCCD9C66EF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EE073F-65FF-43F7-96D3-384BF06B2537}" type="slidenum">
              <a:rPr lang="en-GB" smtClean="0"/>
              <a:t>‹#›</a:t>
            </a:fld>
            <a:endParaRPr lang="en-GB"/>
          </a:p>
        </p:txBody>
      </p:sp>
      <p:sp>
        <p:nvSpPr>
          <p:cNvPr id="7" name="MSIPCMContentMarking" descr="{&quot;HashCode&quot;:1010195664,&quot;Placement&quot;:&quot;Footer&quot;,&quot;Top&quot;:519.343,&quot;Left&quot;:0.0,&quot;SlideWidth&quot;:960,&quot;SlideHeight&quot;:540}">
            <a:extLst>
              <a:ext uri="{FF2B5EF4-FFF2-40B4-BE49-F238E27FC236}">
                <a16:creationId xmlns:a16="http://schemas.microsoft.com/office/drawing/2014/main" id="{65D094C2-EE3C-4DC6-9427-A39DDD03CB3B}"/>
              </a:ext>
            </a:extLst>
          </p:cNvPr>
          <p:cNvSpPr txBox="1"/>
          <p:nvPr userDrawn="1"/>
        </p:nvSpPr>
        <p:spPr>
          <a:xfrm>
            <a:off x="0" y="6595656"/>
            <a:ext cx="100714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Essity Internal</a:t>
            </a:r>
          </a:p>
        </p:txBody>
      </p:sp>
    </p:spTree>
    <p:extLst>
      <p:ext uri="{BB962C8B-B14F-4D97-AF65-F5344CB8AC3E}">
        <p14:creationId xmlns:p14="http://schemas.microsoft.com/office/powerpoint/2010/main" val="2387934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33912-B717-437F-ADEB-67554A11963E}"/>
              </a:ext>
            </a:extLst>
          </p:cNvPr>
          <p:cNvSpPr>
            <a:spLocks noGrp="1"/>
          </p:cNvSpPr>
          <p:nvPr>
            <p:ph type="ctrTitle"/>
          </p:nvPr>
        </p:nvSpPr>
        <p:spPr>
          <a:xfrm>
            <a:off x="1524000" y="1885842"/>
            <a:ext cx="9144000" cy="2387600"/>
          </a:xfrm>
        </p:spPr>
        <p:txBody>
          <a:bodyPr/>
          <a:lstStyle/>
          <a:p>
            <a:r>
              <a:rPr lang="en-GB" dirty="0"/>
              <a:t>Effluent Plant DCS Modifications </a:t>
            </a:r>
          </a:p>
        </p:txBody>
      </p:sp>
      <p:sp>
        <p:nvSpPr>
          <p:cNvPr id="3" name="Subtitle 2">
            <a:extLst>
              <a:ext uri="{FF2B5EF4-FFF2-40B4-BE49-F238E27FC236}">
                <a16:creationId xmlns:a16="http://schemas.microsoft.com/office/drawing/2014/main" id="{DEBFF8DE-B394-46CD-BE81-56CC056C4A71}"/>
              </a:ext>
            </a:extLst>
          </p:cNvPr>
          <p:cNvSpPr>
            <a:spLocks noGrp="1"/>
          </p:cNvSpPr>
          <p:nvPr>
            <p:ph type="subTitle" idx="1"/>
          </p:nvPr>
        </p:nvSpPr>
        <p:spPr>
          <a:xfrm>
            <a:off x="1603899" y="4489805"/>
            <a:ext cx="9144000" cy="1655762"/>
          </a:xfrm>
        </p:spPr>
        <p:txBody>
          <a:bodyPr/>
          <a:lstStyle/>
          <a:p>
            <a:r>
              <a:rPr lang="en-GB" dirty="0"/>
              <a:t>May 2021</a:t>
            </a:r>
          </a:p>
        </p:txBody>
      </p:sp>
      <p:pic>
        <p:nvPicPr>
          <p:cNvPr id="1026" name="Picture 2">
            <a:extLst>
              <a:ext uri="{FF2B5EF4-FFF2-40B4-BE49-F238E27FC236}">
                <a16:creationId xmlns:a16="http://schemas.microsoft.com/office/drawing/2014/main" id="{A245FAC0-46AF-4D68-A85F-6C879FA644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871" y="884484"/>
            <a:ext cx="4238625"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94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D0B6FEF-7D96-4CEA-9C0F-121979F67C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377" y="431724"/>
            <a:ext cx="1864818" cy="4735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85AC58B-82A5-4431-BE8D-DBA1E88A8115}"/>
              </a:ext>
            </a:extLst>
          </p:cNvPr>
          <p:cNvSpPr txBox="1"/>
          <p:nvPr/>
        </p:nvSpPr>
        <p:spPr>
          <a:xfrm>
            <a:off x="443377" y="1264865"/>
            <a:ext cx="5218522" cy="4524315"/>
          </a:xfrm>
          <a:prstGeom prst="rect">
            <a:avLst/>
          </a:prstGeom>
          <a:noFill/>
        </p:spPr>
        <p:txBody>
          <a:bodyPr wrap="square" rtlCol="0">
            <a:spAutoFit/>
          </a:bodyPr>
          <a:lstStyle/>
          <a:p>
            <a:r>
              <a:rPr lang="en-GB" dirty="0"/>
              <a:t>After the Effluent breach whereby the total discharge limit of 2200m3 during a 24 hour period was exceeded, several modifications have been made to prevent a reoccurrence.   </a:t>
            </a:r>
          </a:p>
          <a:p>
            <a:endParaRPr lang="en-GB" dirty="0"/>
          </a:p>
          <a:p>
            <a:endParaRPr lang="en-GB" dirty="0"/>
          </a:p>
          <a:p>
            <a:endParaRPr lang="en-GB" dirty="0"/>
          </a:p>
          <a:p>
            <a:r>
              <a:rPr lang="en-GB" dirty="0"/>
              <a:t>1. The Effluent discharge flow totaliser will now reset to zero at 12:00 noon instead of 00:00 midnight.  This now matches the same 24 hour window recorded on Proficy.  </a:t>
            </a:r>
          </a:p>
          <a:p>
            <a:endParaRPr lang="en-GB" dirty="0"/>
          </a:p>
          <a:p>
            <a:r>
              <a:rPr lang="en-GB" dirty="0"/>
              <a:t>2. Once the discharge totaliser reaches 2200m3, the Effluent will automatically go into recirc and prevent any further flow to the Estuary. </a:t>
            </a:r>
          </a:p>
          <a:p>
            <a:endParaRPr lang="en-GB" dirty="0"/>
          </a:p>
        </p:txBody>
      </p:sp>
      <p:grpSp>
        <p:nvGrpSpPr>
          <p:cNvPr id="13" name="Group 12">
            <a:extLst>
              <a:ext uri="{FF2B5EF4-FFF2-40B4-BE49-F238E27FC236}">
                <a16:creationId xmlns:a16="http://schemas.microsoft.com/office/drawing/2014/main" id="{C29F48A3-AB8F-40A7-8D4C-C90CD6831E4A}"/>
              </a:ext>
            </a:extLst>
          </p:cNvPr>
          <p:cNvGrpSpPr/>
          <p:nvPr/>
        </p:nvGrpSpPr>
        <p:grpSpPr>
          <a:xfrm>
            <a:off x="5661900" y="877127"/>
            <a:ext cx="4956482" cy="4991008"/>
            <a:chOff x="5661900" y="1019175"/>
            <a:chExt cx="4956482" cy="4991008"/>
          </a:xfrm>
        </p:grpSpPr>
        <p:grpSp>
          <p:nvGrpSpPr>
            <p:cNvPr id="7" name="Group 6">
              <a:extLst>
                <a:ext uri="{FF2B5EF4-FFF2-40B4-BE49-F238E27FC236}">
                  <a16:creationId xmlns:a16="http://schemas.microsoft.com/office/drawing/2014/main" id="{637238D4-63B0-4CD6-9A82-7BC55CF56EDB}"/>
                </a:ext>
              </a:extLst>
            </p:cNvPr>
            <p:cNvGrpSpPr/>
            <p:nvPr/>
          </p:nvGrpSpPr>
          <p:grpSpPr>
            <a:xfrm>
              <a:off x="5661900" y="1019175"/>
              <a:ext cx="4956482" cy="4991008"/>
              <a:chOff x="6177123" y="1019175"/>
              <a:chExt cx="4441258" cy="4819650"/>
            </a:xfrm>
          </p:grpSpPr>
          <p:pic>
            <p:nvPicPr>
              <p:cNvPr id="3" name="Picture 2">
                <a:extLst>
                  <a:ext uri="{FF2B5EF4-FFF2-40B4-BE49-F238E27FC236}">
                    <a16:creationId xmlns:a16="http://schemas.microsoft.com/office/drawing/2014/main" id="{FFB3268B-8374-438C-8061-E1A298A1139D}"/>
                  </a:ext>
                </a:extLst>
              </p:cNvPr>
              <p:cNvPicPr>
                <a:picLocks noChangeAspect="1"/>
              </p:cNvPicPr>
              <p:nvPr/>
            </p:nvPicPr>
            <p:blipFill>
              <a:blip r:embed="rId3"/>
              <a:stretch>
                <a:fillRect/>
              </a:stretch>
            </p:blipFill>
            <p:spPr>
              <a:xfrm>
                <a:off x="6996113" y="1019175"/>
                <a:ext cx="3622268" cy="4819650"/>
              </a:xfrm>
              <a:prstGeom prst="rect">
                <a:avLst/>
              </a:prstGeom>
            </p:spPr>
          </p:pic>
          <p:cxnSp>
            <p:nvCxnSpPr>
              <p:cNvPr id="6" name="Straight Arrow Connector 5">
                <a:extLst>
                  <a:ext uri="{FF2B5EF4-FFF2-40B4-BE49-F238E27FC236}">
                    <a16:creationId xmlns:a16="http://schemas.microsoft.com/office/drawing/2014/main" id="{569A3B93-AF9F-4FB7-BF10-437552A8957B}"/>
                  </a:ext>
                </a:extLst>
              </p:cNvPr>
              <p:cNvCxnSpPr>
                <a:cxnSpLocks/>
              </p:cNvCxnSpPr>
              <p:nvPr/>
            </p:nvCxnSpPr>
            <p:spPr>
              <a:xfrm>
                <a:off x="6177123" y="3540154"/>
                <a:ext cx="2052477"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cxnSp>
          <p:nvCxnSpPr>
            <p:cNvPr id="8" name="Straight Arrow Connector 7">
              <a:extLst>
                <a:ext uri="{FF2B5EF4-FFF2-40B4-BE49-F238E27FC236}">
                  <a16:creationId xmlns:a16="http://schemas.microsoft.com/office/drawing/2014/main" id="{BB679FF8-9D80-43FF-955C-D2500AE91072}"/>
                </a:ext>
              </a:extLst>
            </p:cNvPr>
            <p:cNvCxnSpPr>
              <a:cxnSpLocks/>
            </p:cNvCxnSpPr>
            <p:nvPr/>
          </p:nvCxnSpPr>
          <p:spPr>
            <a:xfrm>
              <a:off x="5672834" y="4065413"/>
              <a:ext cx="1207360"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53513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C1A8647-0CF2-44F0-B732-C04C7C2E65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377" y="431724"/>
            <a:ext cx="1864818" cy="4735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466BB78-07D0-4CA0-AF7F-2A9FC619CA04}"/>
              </a:ext>
            </a:extLst>
          </p:cNvPr>
          <p:cNvPicPr>
            <a:picLocks noChangeAspect="1"/>
          </p:cNvPicPr>
          <p:nvPr/>
        </p:nvPicPr>
        <p:blipFill rotWithShape="1">
          <a:blip r:embed="rId3"/>
          <a:srcRect b="15813"/>
          <a:stretch/>
        </p:blipFill>
        <p:spPr>
          <a:xfrm>
            <a:off x="6530682" y="862983"/>
            <a:ext cx="4581525" cy="5132033"/>
          </a:xfrm>
          <a:prstGeom prst="rect">
            <a:avLst/>
          </a:prstGeom>
        </p:spPr>
      </p:pic>
      <p:sp>
        <p:nvSpPr>
          <p:cNvPr id="4" name="TextBox 3">
            <a:extLst>
              <a:ext uri="{FF2B5EF4-FFF2-40B4-BE49-F238E27FC236}">
                <a16:creationId xmlns:a16="http://schemas.microsoft.com/office/drawing/2014/main" id="{FDF9E113-EB9B-44CB-939A-B2F2986F1171}"/>
              </a:ext>
            </a:extLst>
          </p:cNvPr>
          <p:cNvSpPr txBox="1"/>
          <p:nvPr/>
        </p:nvSpPr>
        <p:spPr>
          <a:xfrm>
            <a:off x="656948" y="1109705"/>
            <a:ext cx="5439052" cy="5078313"/>
          </a:xfrm>
          <a:prstGeom prst="rect">
            <a:avLst/>
          </a:prstGeom>
          <a:noFill/>
        </p:spPr>
        <p:txBody>
          <a:bodyPr wrap="square" rtlCol="0">
            <a:spAutoFit/>
          </a:bodyPr>
          <a:lstStyle/>
          <a:p>
            <a:r>
              <a:rPr lang="en-GB" dirty="0"/>
              <a:t>3. An additional alarm has been added onto the alarm page to indicate when the total flow has reached 2100m3, 100m3 before the system will go into recirc. </a:t>
            </a:r>
          </a:p>
          <a:p>
            <a:endParaRPr lang="en-GB" dirty="0"/>
          </a:p>
          <a:p>
            <a:r>
              <a:rPr lang="en-GB" dirty="0"/>
              <a:t>4. The alarm page also includes expected flow totaliser warnings.   This is based on real-time discharge flow rates over 12, 18, 22 and 23 hour periods.</a:t>
            </a:r>
          </a:p>
          <a:p>
            <a:endParaRPr lang="en-GB" dirty="0"/>
          </a:p>
          <a:p>
            <a:r>
              <a:rPr lang="en-GB" dirty="0"/>
              <a:t>Example:</a:t>
            </a:r>
          </a:p>
          <a:p>
            <a:r>
              <a:rPr lang="en-GB" dirty="0"/>
              <a:t>If the discharge flow remains above 91.7m3/h for more than 12 hours, the alarm will sound as this would give an expected total discharge of 2200.8m3 for the 24 hour period.  </a:t>
            </a:r>
          </a:p>
          <a:p>
            <a:r>
              <a:rPr lang="en-GB" dirty="0"/>
              <a:t>This is the same for 18, 22 and 23 hour flow predictions. </a:t>
            </a:r>
          </a:p>
          <a:p>
            <a:endParaRPr lang="en-GB" dirty="0"/>
          </a:p>
          <a:p>
            <a:r>
              <a:rPr lang="en-GB" dirty="0"/>
              <a:t>The alarm will clear if the discharge flow rate is reduced to a level below the predicted 2200m3 limit for the 24 hour window.  </a:t>
            </a:r>
          </a:p>
        </p:txBody>
      </p:sp>
      <p:cxnSp>
        <p:nvCxnSpPr>
          <p:cNvPr id="6" name="Connector: Elbow 5">
            <a:extLst>
              <a:ext uri="{FF2B5EF4-FFF2-40B4-BE49-F238E27FC236}">
                <a16:creationId xmlns:a16="http://schemas.microsoft.com/office/drawing/2014/main" id="{F6363B98-818B-4924-A597-D03AE7A79F6C}"/>
              </a:ext>
            </a:extLst>
          </p:cNvPr>
          <p:cNvCxnSpPr>
            <a:cxnSpLocks/>
          </p:cNvCxnSpPr>
          <p:nvPr/>
        </p:nvCxnSpPr>
        <p:spPr>
          <a:xfrm>
            <a:off x="5899447" y="1373726"/>
            <a:ext cx="1738069" cy="2952000"/>
          </a:xfrm>
          <a:prstGeom prst="bentConnector3">
            <a:avLst>
              <a:gd name="adj1" fmla="val 23314"/>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DE64311-130B-4ECA-8A4E-852E4738F3BB}"/>
              </a:ext>
            </a:extLst>
          </p:cNvPr>
          <p:cNvCxnSpPr/>
          <p:nvPr/>
        </p:nvCxnSpPr>
        <p:spPr>
          <a:xfrm>
            <a:off x="6305550" y="4667250"/>
            <a:ext cx="1181100"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26795BB-0750-4501-AB74-96F24D5A7370}"/>
              </a:ext>
            </a:extLst>
          </p:cNvPr>
          <p:cNvCxnSpPr/>
          <p:nvPr/>
        </p:nvCxnSpPr>
        <p:spPr>
          <a:xfrm>
            <a:off x="6305550" y="4981575"/>
            <a:ext cx="1181100"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E9BBB0E-8C74-472E-B900-3A110A6D9256}"/>
              </a:ext>
            </a:extLst>
          </p:cNvPr>
          <p:cNvCxnSpPr/>
          <p:nvPr/>
        </p:nvCxnSpPr>
        <p:spPr>
          <a:xfrm>
            <a:off x="6305550" y="5295900"/>
            <a:ext cx="1181100"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666D1331-0EB7-4301-9354-098760083965}"/>
              </a:ext>
            </a:extLst>
          </p:cNvPr>
          <p:cNvCxnSpPr/>
          <p:nvPr/>
        </p:nvCxnSpPr>
        <p:spPr>
          <a:xfrm>
            <a:off x="6305550" y="5629275"/>
            <a:ext cx="1181100" cy="0"/>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4562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CAE8EE8-BDCC-4078-84F6-A94BB1D8A0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377" y="431724"/>
            <a:ext cx="1864818" cy="4735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95062F99-76DB-43A2-83D3-A4FC469CE5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204427" y="1370629"/>
            <a:ext cx="5488989" cy="411674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9CD4320-B37D-457D-8919-B08D9B7FA236}"/>
              </a:ext>
            </a:extLst>
          </p:cNvPr>
          <p:cNvSpPr txBox="1"/>
          <p:nvPr/>
        </p:nvSpPr>
        <p:spPr>
          <a:xfrm>
            <a:off x="719091" y="1695635"/>
            <a:ext cx="5246703" cy="3416320"/>
          </a:xfrm>
          <a:prstGeom prst="rect">
            <a:avLst/>
          </a:prstGeom>
          <a:noFill/>
        </p:spPr>
        <p:txBody>
          <a:bodyPr wrap="square" rtlCol="0">
            <a:spAutoFit/>
          </a:bodyPr>
          <a:lstStyle/>
          <a:p>
            <a:r>
              <a:rPr lang="en-GB" dirty="0"/>
              <a:t>5. The estimated discharge flow totaliser for the 24 hour period is visible on the main ‘Effluent’ page on the DCS.  The predicted value will update every minute based on the flow discharge rate.</a:t>
            </a:r>
          </a:p>
          <a:p>
            <a:endParaRPr lang="en-GB" dirty="0"/>
          </a:p>
          <a:p>
            <a:r>
              <a:rPr lang="en-GB" dirty="0"/>
              <a:t> </a:t>
            </a:r>
          </a:p>
          <a:p>
            <a:pPr marL="342900" indent="-342900">
              <a:buAutoNum type="arabicPeriod" startAt="5"/>
            </a:pPr>
            <a:endParaRPr lang="en-GB" dirty="0"/>
          </a:p>
          <a:p>
            <a:r>
              <a:rPr lang="en-GB" dirty="0"/>
              <a:t>The measures put in place allow the </a:t>
            </a:r>
            <a:r>
              <a:rPr lang="en-GB"/>
              <a:t>maximum time </a:t>
            </a:r>
            <a:r>
              <a:rPr lang="en-GB" dirty="0"/>
              <a:t>possible for the cause of excessive water discharge to be identified and resolved before the Effluent goes into recirc.  </a:t>
            </a:r>
          </a:p>
          <a:p>
            <a:endParaRPr lang="en-GB" dirty="0"/>
          </a:p>
        </p:txBody>
      </p:sp>
    </p:spTree>
    <p:extLst>
      <p:ext uri="{BB962C8B-B14F-4D97-AF65-F5344CB8AC3E}">
        <p14:creationId xmlns:p14="http://schemas.microsoft.com/office/powerpoint/2010/main" val="19242284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NRW Perm-Comp Word Document" ma:contentTypeID="0x01010067EB80C5FE939D4A9B3D8BA62129B7F50102008103382B54324B4D9E2A330338A8DF0F" ma:contentTypeVersion="756" ma:contentTypeDescription="Permitting &amp; Compliance Word Document" ma:contentTypeScope="" ma:versionID="cc5dbd9740d90cdab36fe9effe96e943">
  <xsd:schema xmlns:xsd="http://www.w3.org/2001/XMLSchema" xmlns:xs="http://www.w3.org/2001/XMLSchema" xmlns:p="http://schemas.microsoft.com/office/2006/metadata/properties" xmlns:ns2="859f7ad6-93f6-4205-b62b-a17f28acbbac" xmlns:ns4="6e121689-de5b-41b9-a751-bfeda7fa2b07" xmlns:ns5="7300053d-1c5f-4e78-b9e3-ee8c32344bce" xmlns:ns6="http://schemas.microsoft.com/sharepoint/v4" xmlns:ns7="9be56660-2c31-41ef-bc00-23e72f632f2a" targetNamespace="http://schemas.microsoft.com/office/2006/metadata/properties" ma:root="true" ma:fieldsID="404bcdc97e75d45c2e203c4edbebf4f1" ns2:_="" ns4:_="" ns5:_="" ns6:_="" ns7:_="">
    <xsd:import namespace="859f7ad6-93f6-4205-b62b-a17f28acbbac"/>
    <xsd:import namespace="6e121689-de5b-41b9-a751-bfeda7fa2b07"/>
    <xsd:import namespace="7300053d-1c5f-4e78-b9e3-ee8c32344bce"/>
    <xsd:import namespace="http://schemas.microsoft.com/sharepoint/v4"/>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LastSharedByUser" minOccurs="0"/>
                <xsd:element ref="ns4:LastSharedByTime" minOccurs="0"/>
                <xsd:element ref="ns5:MediaServiceMetadata" minOccurs="0"/>
                <xsd:element ref="ns5:MediaServiceFastMetadata" minOccurs="0"/>
                <xsd:element ref="ns6:IconOverlay" minOccurs="0"/>
                <xsd:element ref="ns5:MediaServiceAutoTags" minOccurs="0"/>
                <xsd:element ref="ns5:MediaServiceOCR" minOccurs="0"/>
                <xsd:element ref="ns5:MediaServiceAutoKeyPoints" minOccurs="0"/>
                <xsd:element ref="ns5:MediaServiceKeyPoints" minOccurs="0"/>
                <xsd:element ref="ns5:MediaServiceGenerationTime" minOccurs="0"/>
                <xsd:element ref="ns5:MediaServiceEventHashCode" minOccurs="0"/>
                <xsd:element ref="ns5:MediaServiceDateTaken" minOccurs="0"/>
                <xsd:element ref="ns7:_dlc_DocId" minOccurs="0"/>
                <xsd:element ref="ns7:_dlc_DocIdUrl" minOccurs="0"/>
                <xsd:element ref="ns7:_dlc_DocIdPersistId" minOccurs="0"/>
                <xsd:element ref="ns5: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8" ma:displayName="Disclosure Status" ma:format="Dropdown" ma:indexed="true" ma:internalName="Disclosure_x0020_Status">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9" ma:displayName="Document Date" ma:format="DateOnly" ma:indexed="true" ma:internalName="Document_x0020_Date">
      <xsd:simpleType>
        <xsd:restriction base="dms:DateTime"/>
      </xsd:simpleType>
    </xsd:element>
    <xsd:element name="Document_x0020_Type" ma:index="10" ma:displayName="Document Type" ma:format="Dropdown" ma:indexed="true" ma:internalName="Document_x0020_Typ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11"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12" ma:displayName="Environment Category" ma:format="Dropdown" ma:internalName="Environment_x0020_Sub_x0020_Folder">
      <xsd:simpleType>
        <xsd:restriction base="dms:Choice">
          <xsd:enumeration value="Appeal"/>
          <xsd:enumeration value="Enforcement action"/>
          <xsd:enumeration value="Engineering"/>
          <xsd:enumeration value="Environment monitoring"/>
          <xsd:enumeration value="Exemption application"/>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14"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ma:displayName="Facility Address" ma:indexed="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6e121689-de5b-41b9-a751-bfeda7fa2b07" elementFormDefault="qualified">
    <xsd:import namespace="http://schemas.microsoft.com/office/2006/documentManagement/types"/>
    <xsd:import namespace="http://schemas.microsoft.com/office/infopath/2007/PartnerControls"/>
    <xsd:element name="LastSharedByUser" ma:index="24" nillable="true" ma:displayName="Last Shared By User" ma:description="" ma:internalName="LastSharedByUser" ma:readOnly="true">
      <xsd:simpleType>
        <xsd:restriction base="dms:Note">
          <xsd:maxLength value="255"/>
        </xsd:restriction>
      </xsd:simpleType>
    </xsd:element>
    <xsd:element name="LastSharedByTime" ma:index="25"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300053d-1c5f-4e78-b9e3-ee8c32344bce" elementFormDefault="qualified">
    <xsd:import namespace="http://schemas.microsoft.com/office/2006/documentManagement/types"/>
    <xsd:import namespace="http://schemas.microsoft.com/office/infopath/2007/PartnerControls"/>
    <xsd:element name="MediaServiceMetadata" ma:index="26" nillable="true" ma:displayName="MediaServiceMetadata" ma:description="" ma:hidden="true" ma:internalName="MediaServiceMetadata" ma:readOnly="true">
      <xsd:simpleType>
        <xsd:restriction base="dms:Note"/>
      </xsd:simpleType>
    </xsd:element>
    <xsd:element name="MediaServiceFastMetadata" ma:index="27" nillable="true" ma:displayName="MediaServiceFastMetadata" ma:description="" ma:hidden="true" ma:internalName="MediaServiceFastMetadata" ma:readOnly="true">
      <xsd:simpleType>
        <xsd:restriction base="dms:Note"/>
      </xsd:simpleType>
    </xsd:element>
    <xsd:element name="MediaServiceAutoTags" ma:index="29" nillable="true" ma:displayName="MediaServiceAutoTags" ma:internalName="MediaServiceAutoTags" ma:readOnly="true">
      <xsd:simpleType>
        <xsd:restriction base="dms:Text"/>
      </xsd:simpleType>
    </xsd:element>
    <xsd:element name="MediaServiceOCR" ma:index="30" nillable="true" ma:displayName="MediaServiceOCR" ma:internalName="MediaServiceOCR" ma:readOnly="true">
      <xsd:simpleType>
        <xsd:restriction base="dms:Note">
          <xsd:maxLength value="255"/>
        </xsd:restriction>
      </xsd:simpleType>
    </xsd:element>
    <xsd:element name="MediaServiceAutoKeyPoints" ma:index="31" nillable="true" ma:displayName="MediaServiceAutoKeyPoints" ma:hidden="true" ma:internalName="MediaServiceAutoKeyPoints" ma:readOnly="true">
      <xsd:simpleType>
        <xsd:restriction base="dms:Note"/>
      </xsd:simpleType>
    </xsd:element>
    <xsd:element name="MediaServiceKeyPoints" ma:index="32" nillable="true" ma:displayName="KeyPoints" ma:internalName="MediaServiceKeyPoints"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DateTaken" ma:index="35" nillable="true" ma:displayName="MediaServiceDateTaken" ma:hidden="true" ma:internalName="MediaServiceDateTaken" ma:readOnly="true">
      <xsd:simpleType>
        <xsd:restriction base="dms:Text"/>
      </xsd:simpleType>
    </xsd:element>
    <xsd:element name="MediaServiceLocation" ma:index="3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28"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36" nillable="true" ma:displayName="Document ID Value" ma:description="The value of the document ID assigned to this item." ma:internalName="_dlc_DocId" ma:readOnly="true">
      <xsd:simpleType>
        <xsd:restriction base="dms:Text"/>
      </xsd:simpleType>
    </xsd:element>
    <xsd:element name="_dlc_DocIdUrl" ma:index="3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38"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13"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ite_x0020_Name xmlns="859f7ad6-93f6-4205-b62b-a17f28acbbac">Oakenholt Paper Mill</Site_x0020_Name>
    <Internal_x002f_External xmlns="859f7ad6-93f6-4205-b62b-a17f28acbbac">Incoming document</Internal_x002f_External>
    <Post_x0020_code xmlns="859f7ad6-93f6-4205-b62b-a17f28acbbac">CH6 5PU</Post_x0020_code>
    <IconOverlay xmlns="http://schemas.microsoft.com/sharepoint/v4" xsi:nil="true"/>
    <Document_x0020_Type xmlns="859f7ad6-93f6-4205-b62b-a17f28acbbac">Report</Document_x0020_Type>
    <Welsh_x0020_Local_x0020_Authority xmlns="859f7ad6-93f6-4205-b62b-a17f28acbbac">Flintshire County Council</Welsh_x0020_Local_x0020_Authority>
    <Disclosure_x0020_Status xmlns="859f7ad6-93f6-4205-b62b-a17f28acbbac">Public register</Disclosure_x0020_Status>
    <Addressee xmlns="859f7ad6-93f6-4205-b62b-a17f28acbbac">Southfields Road, Dunstable, Bedfordshire. LU6 3EJ</Addressee>
    <Process_x0020_Type xmlns="859f7ad6-93f6-4205-b62b-a17f28acbbac">Compliance</Process_x0020_Type>
    <License_x002f_Activity_x0020_Type xmlns="859f7ad6-93f6-4205-b62b-a17f28acbbac">3. EPR Regulated Industry</License_x002f_Activity_x0020_Type>
    <Surrendered_x002f_Expired xmlns="859f7ad6-93f6-4205-b62b-a17f28acbbac" xsi:nil="true"/>
    <Document_x0020_Date xmlns="859f7ad6-93f6-4205-b62b-a17f28acbbac">2021-05-06T23:00:00+00:00</Document_x0020_Date>
    <Facility_x0020_Address xmlns="859f7ad6-93f6-4205-b62b-a17f28acbbac">Chester Road, Oakenholt, Flintshire.</Facility_x0020_Address>
    <Environment_x0020_Sub_x0020_Folder xmlns="859f7ad6-93f6-4205-b62b-a17f28acbbac">Licence supervision</Environment_x0020_Sub_x0020_Folder>
    <Customer_x0020_Name xmlns="859f7ad6-93f6-4205-b62b-a17f28acbbac">SCA Hygiene Products UK Limited</Customer_x0020_Name>
    <Surrendered_x002f_Expired_x0020_Date xmlns="859f7ad6-93f6-4205-b62b-a17f28acbbac" xsi:nil="true"/>
    <_dlc_DocId xmlns="9be56660-2c31-41ef-bc00-23e72f632f2a">REGU-408-2742395</_dlc_DocId>
    <_dlc_DocIdUrl xmlns="9be56660-2c31-41ef-bc00-23e72f632f2a">
      <Url>https://cyfoethnaturiolcymru.sharepoint.com/teams/Regulatory/Permitting/_layouts/15/DocIdRedir.aspx?ID=REGU-408-2742395</Url>
      <Description>REGU-408-2742395</Description>
    </_dlc_DocIdUrl>
  </documentManagement>
</p:properties>
</file>

<file path=customXml/item4.xml><?xml version="1.0" encoding="utf-8"?>
<?mso-contentType ?>
<SharedContentType xmlns="Microsoft.SharePoint.Taxonomy.ContentTypeSync" SourceId="78499d3b-94a8-4059-8763-489d4400b14a" ContentTypeId="0x01010067EB80C5FE939D4A9B3D8BA62129B7F501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ABDDD5E-3040-41B0-952C-FFA79111DFD4}"/>
</file>

<file path=customXml/itemProps2.xml><?xml version="1.0" encoding="utf-8"?>
<ds:datastoreItem xmlns:ds="http://schemas.openxmlformats.org/officeDocument/2006/customXml" ds:itemID="{2971039D-8E32-4BB1-B261-CD60D0DF541A}">
  <ds:schemaRefs>
    <ds:schemaRef ds:uri="http://schemas.microsoft.com/sharepoint/v3/contenttype/forms"/>
  </ds:schemaRefs>
</ds:datastoreItem>
</file>

<file path=customXml/itemProps3.xml><?xml version="1.0" encoding="utf-8"?>
<ds:datastoreItem xmlns:ds="http://schemas.openxmlformats.org/officeDocument/2006/customXml" ds:itemID="{F03260DE-5588-4CE8-8609-9768EE830B6B}">
  <ds:schemaRefs>
    <ds:schemaRef ds:uri="http://schemas.microsoft.com/office/2006/metadata/properties"/>
    <ds:schemaRef ds:uri="http://schemas.microsoft.com/office/infopath/2007/PartnerControls"/>
  </ds:schemaRefs>
</ds:datastoreItem>
</file>

<file path=customXml/itemProps4.xml><?xml version="1.0" encoding="utf-8"?>
<ds:datastoreItem xmlns:ds="http://schemas.openxmlformats.org/officeDocument/2006/customXml" ds:itemID="{6A9022A4-A29E-4A23-95DB-C5F9919FD987}"/>
</file>

<file path=customXml/itemProps5.xml><?xml version="1.0" encoding="utf-8"?>
<ds:datastoreItem xmlns:ds="http://schemas.openxmlformats.org/officeDocument/2006/customXml" ds:itemID="{DAAFD95B-5899-4A5D-81C8-8CC050ACE03D}"/>
</file>

<file path=docProps/app.xml><?xml version="1.0" encoding="utf-8"?>
<Properties xmlns="http://schemas.openxmlformats.org/officeDocument/2006/extended-properties" xmlns:vt="http://schemas.openxmlformats.org/officeDocument/2006/docPropsVTypes">
  <TotalTime>1</TotalTime>
  <Words>299</Words>
  <Application>Microsoft Office PowerPoint</Application>
  <PresentationFormat>Widescreen</PresentationFormat>
  <Paragraphs>23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Effluent Plant DCS Modifications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 Turner</dc:creator>
  <cp:lastModifiedBy>Bradford, Julie</cp:lastModifiedBy>
  <cp:revision>4</cp:revision>
  <dcterms:created xsi:type="dcterms:W3CDTF">2021-05-06T14:50:15Z</dcterms:created>
  <dcterms:modified xsi:type="dcterms:W3CDTF">2021-05-25T08:38:27Z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c8d6ef0-491d-4f17-aead-12ed260929f1_Enabled">
    <vt:lpwstr>true</vt:lpwstr>
  </property>
  <property fmtid="{D5CDD505-2E9C-101B-9397-08002B2CF9AE}" pid="3" name="MSIP_Label_4c8d6ef0-491d-4f17-aead-12ed260929f1_SetDate">
    <vt:lpwstr>2021-05-06T15:05:42Z</vt:lpwstr>
  </property>
  <property fmtid="{D5CDD505-2E9C-101B-9397-08002B2CF9AE}" pid="4" name="MSIP_Label_4c8d6ef0-491d-4f17-aead-12ed260929f1_Method">
    <vt:lpwstr>Standard</vt:lpwstr>
  </property>
  <property fmtid="{D5CDD505-2E9C-101B-9397-08002B2CF9AE}" pid="5" name="MSIP_Label_4c8d6ef0-491d-4f17-aead-12ed260929f1_Name">
    <vt:lpwstr>Internal</vt:lpwstr>
  </property>
  <property fmtid="{D5CDD505-2E9C-101B-9397-08002B2CF9AE}" pid="6" name="MSIP_Label_4c8d6ef0-491d-4f17-aead-12ed260929f1_SiteId">
    <vt:lpwstr>f101208c-39d3-4c8a-8cc7-ad896b25954f</vt:lpwstr>
  </property>
  <property fmtid="{D5CDD505-2E9C-101B-9397-08002B2CF9AE}" pid="7" name="MSIP_Label_4c8d6ef0-491d-4f17-aead-12ed260929f1_ActionId">
    <vt:lpwstr>478b0c73-971f-4513-802b-779fc02c29f2</vt:lpwstr>
  </property>
  <property fmtid="{D5CDD505-2E9C-101B-9397-08002B2CF9AE}" pid="8" name="MSIP_Label_4c8d6ef0-491d-4f17-aead-12ed260929f1_ContentBits">
    <vt:lpwstr>2</vt:lpwstr>
  </property>
  <property fmtid="{D5CDD505-2E9C-101B-9397-08002B2CF9AE}" pid="9" name="ContentTypeId">
    <vt:lpwstr>0x01010067EB80C5FE939D4A9B3D8BA62129B7F50102008103382B54324B4D9E2A330338A8DF0F</vt:lpwstr>
  </property>
  <property fmtid="{D5CDD505-2E9C-101B-9397-08002B2CF9AE}" pid="10" name="_dlc_DocIdItemGuid">
    <vt:lpwstr>9d197618-b9e5-4d45-9cad-f50e46b0e80b</vt:lpwstr>
  </property>
</Properties>
</file>