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7" r:id="rId1"/>
  </p:sldMasterIdLst>
  <p:notesMasterIdLst>
    <p:notesMasterId r:id="rId4"/>
  </p:notesMasterIdLst>
  <p:sldIdLst>
    <p:sldId id="259" r:id="rId2"/>
    <p:sldId id="260" r:id="rId3"/>
  </p:sldIdLst>
  <p:sldSz cx="24382413" cy="13716000"/>
  <p:notesSz cx="6858000" cy="9144000"/>
  <p:defaultTextStyle>
    <a:defPPr>
      <a:defRPr lang="en-US"/>
    </a:defPPr>
    <a:lvl1pPr marL="0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1pPr>
    <a:lvl2pPr marL="1219124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2pPr>
    <a:lvl3pPr marL="2438248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3pPr>
    <a:lvl4pPr marL="3657371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4pPr>
    <a:lvl5pPr marL="4876495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5pPr>
    <a:lvl6pPr marL="6095619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6pPr>
    <a:lvl7pPr marL="7314743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7pPr>
    <a:lvl8pPr marL="8533867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8pPr>
    <a:lvl9pPr marL="9752990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3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785"/>
    <a:srgbClr val="7992A5"/>
    <a:srgbClr val="9183A1"/>
    <a:srgbClr val="000000"/>
    <a:srgbClr val="7C7992"/>
    <a:srgbClr val="8C9CB9"/>
    <a:srgbClr val="C2ACB8"/>
    <a:srgbClr val="DDD7CC"/>
    <a:srgbClr val="DDD4CC"/>
    <a:srgbClr val="EB59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70"/>
  </p:normalViewPr>
  <p:slideViewPr>
    <p:cSldViewPr snapToObjects="1" showGuides="1">
      <p:cViewPr varScale="1">
        <p:scale>
          <a:sx n="53" d="100"/>
          <a:sy n="53" d="100"/>
        </p:scale>
        <p:origin x="834" y="96"/>
      </p:cViewPr>
      <p:guideLst>
        <p:guide orient="horz" pos="2143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13" Type="http://schemas.openxmlformats.org/officeDocument/2006/relationships/customXml" Target="../customXml/item5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12" Type="http://schemas.openxmlformats.org/officeDocument/2006/relationships/customXml" Target="../customXml/item4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5DC92-BC3B-6C45-B2DE-47E89C2E03B8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EDDC38-46A3-1341-935A-220158FB5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007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F9EDF-D1B2-5643-256A-194CE7DC6E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802" y="2244726"/>
            <a:ext cx="18286810" cy="4775200"/>
          </a:xfrm>
        </p:spPr>
        <p:txBody>
          <a:bodyPr anchor="b"/>
          <a:lstStyle>
            <a:lvl1pPr algn="ctr">
              <a:defRPr sz="11999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03EB9D-DA36-1E6A-A92B-75DB432ED6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802" y="7204076"/>
            <a:ext cx="18286810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4ED76-3433-CE88-EF0B-37E402700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7F8367-2D69-34DD-6BC7-14D2406CE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62CC2-6AC6-97CF-6E15-3B629A32F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74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85D4C-7F41-06D8-3695-CD0645B60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A910F-BB0C-BCB5-F171-FE0B96760D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4B8AB-E744-79AA-FE85-39BD3F6CA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6B639-E8A3-4BAB-2415-D7C548D56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D94603-B3FC-6A4D-0FD4-597BAA9DD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2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D3767-C4C8-2A2C-1D6F-3E8455AF8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3592" y="3419477"/>
            <a:ext cx="21029831" cy="5705474"/>
          </a:xfrm>
        </p:spPr>
        <p:txBody>
          <a:bodyPr anchor="b"/>
          <a:lstStyle>
            <a:lvl1pPr>
              <a:defRPr sz="11999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0646A0-3036-ACBA-6FE1-A03387DECC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3592" y="9178927"/>
            <a:ext cx="21029831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82000"/>
                  </a:schemeClr>
                </a:solidFill>
              </a:defRPr>
            </a:lvl1pPr>
            <a:lvl2pPr marL="914354" indent="0">
              <a:buNone/>
              <a:defRPr sz="4000">
                <a:solidFill>
                  <a:schemeClr val="tx1">
                    <a:tint val="82000"/>
                  </a:schemeClr>
                </a:solidFill>
              </a:defRPr>
            </a:lvl2pPr>
            <a:lvl3pPr marL="1828709" indent="0">
              <a:buNone/>
              <a:defRPr sz="3600">
                <a:solidFill>
                  <a:schemeClr val="tx1">
                    <a:tint val="82000"/>
                  </a:schemeClr>
                </a:solidFill>
              </a:defRPr>
            </a:lvl3pPr>
            <a:lvl4pPr marL="2743063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4pPr>
            <a:lvl5pPr marL="3657417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5pPr>
            <a:lvl6pPr marL="4571771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6pPr>
            <a:lvl7pPr marL="5486126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7pPr>
            <a:lvl8pPr marL="6400480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8pPr>
            <a:lvl9pPr marL="7314834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18196-689E-DDF4-6215-5DE02CC35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889C32-D4AD-64D1-B92E-433BED907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8093E0-A7A4-9E8A-333F-237E4A380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488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5BB81-4545-ECE9-8D55-401D82147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9A207-64D6-1B77-5125-DC24197DA9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76291" y="3651250"/>
            <a:ext cx="10362526" cy="87026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710080-F3CE-C5BA-9FAB-3CD4F226BE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43596" y="3651250"/>
            <a:ext cx="10362526" cy="87026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8A2ACC-6583-D176-ED02-9242D1EEE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DD3039-28C7-21EE-3989-9ED73E829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45F8C1-A080-203B-2106-807117987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781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B7B46-F327-75E5-68E3-27CB50E46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467" y="730251"/>
            <a:ext cx="21029831" cy="2651126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67C38C-33FC-74F6-3147-64197E99BB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9467" y="3362326"/>
            <a:ext cx="10314903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354" indent="0">
              <a:buNone/>
              <a:defRPr sz="4000" b="1"/>
            </a:lvl2pPr>
            <a:lvl3pPr marL="1828709" indent="0">
              <a:buNone/>
              <a:defRPr sz="3600" b="1"/>
            </a:lvl3pPr>
            <a:lvl4pPr marL="2743063" indent="0">
              <a:buNone/>
              <a:defRPr sz="3200" b="1"/>
            </a:lvl4pPr>
            <a:lvl5pPr marL="3657417" indent="0">
              <a:buNone/>
              <a:defRPr sz="3200" b="1"/>
            </a:lvl5pPr>
            <a:lvl6pPr marL="4571771" indent="0">
              <a:buNone/>
              <a:defRPr sz="3200" b="1"/>
            </a:lvl6pPr>
            <a:lvl7pPr marL="5486126" indent="0">
              <a:buNone/>
              <a:defRPr sz="3200" b="1"/>
            </a:lvl7pPr>
            <a:lvl8pPr marL="6400480" indent="0">
              <a:buNone/>
              <a:defRPr sz="3200" b="1"/>
            </a:lvl8pPr>
            <a:lvl9pPr marL="7314834" indent="0">
              <a:buNone/>
              <a:defRPr sz="3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881D0F-AEEE-00DD-8A48-23FC86FDAA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79467" y="5010150"/>
            <a:ext cx="10314903" cy="73691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414C2-9788-6AE5-1062-2D3BB3CFD8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2343597" y="3362326"/>
            <a:ext cx="10365701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354" indent="0">
              <a:buNone/>
              <a:defRPr sz="4000" b="1"/>
            </a:lvl2pPr>
            <a:lvl3pPr marL="1828709" indent="0">
              <a:buNone/>
              <a:defRPr sz="3600" b="1"/>
            </a:lvl3pPr>
            <a:lvl4pPr marL="2743063" indent="0">
              <a:buNone/>
              <a:defRPr sz="3200" b="1"/>
            </a:lvl4pPr>
            <a:lvl5pPr marL="3657417" indent="0">
              <a:buNone/>
              <a:defRPr sz="3200" b="1"/>
            </a:lvl5pPr>
            <a:lvl6pPr marL="4571771" indent="0">
              <a:buNone/>
              <a:defRPr sz="3200" b="1"/>
            </a:lvl6pPr>
            <a:lvl7pPr marL="5486126" indent="0">
              <a:buNone/>
              <a:defRPr sz="3200" b="1"/>
            </a:lvl7pPr>
            <a:lvl8pPr marL="6400480" indent="0">
              <a:buNone/>
              <a:defRPr sz="3200" b="1"/>
            </a:lvl8pPr>
            <a:lvl9pPr marL="7314834" indent="0">
              <a:buNone/>
              <a:defRPr sz="3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31DB52-2C15-28F8-D30D-2FEAEB1C87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2343597" y="5010150"/>
            <a:ext cx="10365701" cy="73691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212A1E-B01E-C63D-2360-88F497B86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38D7C1-5405-1BC8-90CA-7EC55B907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24F17B-F220-ABC8-28D4-320539A09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514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9CAA7-A5A7-004D-3F1B-3DA2A0E37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FE3D6A-FF8D-16F2-4DB7-D3B4B174C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2A1CB4-9E2D-31AA-C9BD-FE999EEA1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CE496F-A29E-C68B-5A31-B6BAB0FBB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235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28756F-0CE6-8921-BFD5-4EBF61ACE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EA406F-FFF6-F875-3F12-CEBAA4EB1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D861BC-2F7A-1433-64A9-9FB8BFBA8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09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B4BED-BBE8-A6A9-6C5F-573C8A742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468" y="914400"/>
            <a:ext cx="7863962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D421C-3AFD-F76E-5DFB-9F9B4627E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65701" y="1974851"/>
            <a:ext cx="12343597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4AFB95-B7FF-108F-33EF-256C100946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79468" y="4114800"/>
            <a:ext cx="7863962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F3C93A-C17B-42A1-B932-60B20AFBE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42D2B-8512-353B-1155-1C26027A2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0F6AA0-E6AF-9C0E-1914-FC42EC5D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374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B5CFC-C2C1-4DA2-B21A-E64D47E42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468" y="914400"/>
            <a:ext cx="7863962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EB947C-54AE-AE17-AF02-408853E556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0365701" y="1974851"/>
            <a:ext cx="12343597" cy="9747250"/>
          </a:xfrm>
        </p:spPr>
        <p:txBody>
          <a:bodyPr/>
          <a:lstStyle>
            <a:lvl1pPr marL="0" indent="0">
              <a:buNone/>
              <a:defRPr sz="6400"/>
            </a:lvl1pPr>
            <a:lvl2pPr marL="914354" indent="0">
              <a:buNone/>
              <a:defRPr sz="5600"/>
            </a:lvl2pPr>
            <a:lvl3pPr marL="1828709" indent="0">
              <a:buNone/>
              <a:defRPr sz="4800"/>
            </a:lvl3pPr>
            <a:lvl4pPr marL="2743063" indent="0">
              <a:buNone/>
              <a:defRPr sz="4000"/>
            </a:lvl4pPr>
            <a:lvl5pPr marL="3657417" indent="0">
              <a:buNone/>
              <a:defRPr sz="4000"/>
            </a:lvl5pPr>
            <a:lvl6pPr marL="4571771" indent="0">
              <a:buNone/>
              <a:defRPr sz="4000"/>
            </a:lvl6pPr>
            <a:lvl7pPr marL="5486126" indent="0">
              <a:buNone/>
              <a:defRPr sz="4000"/>
            </a:lvl7pPr>
            <a:lvl8pPr marL="6400480" indent="0">
              <a:buNone/>
              <a:defRPr sz="4000"/>
            </a:lvl8pPr>
            <a:lvl9pPr marL="7314834" indent="0">
              <a:buNone/>
              <a:defRPr sz="4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D59AED-A6E7-6134-1D54-B9B82F822E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79468" y="4114800"/>
            <a:ext cx="7863962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543BFB-0BB7-757D-1A01-76EAE77B6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154B8F-9586-C528-B7EF-FB7E3E13B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EA32D6-1FA4-33E4-651E-9B32E14BC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390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9D440-02F0-2228-27C3-15C94AAB4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2F793C-F66E-BF68-3084-608231FD6B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41013-AD1A-5E0D-1403-0721F954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5B2BC3-A2C9-E36A-3AD8-8D5EDC27D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326908-C9E2-B114-AD36-987550133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677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495A69-4B05-E000-14F6-78C61CA17D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7448664" y="730250"/>
            <a:ext cx="5257458" cy="11623676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E8C6B5-39DE-7A1B-41A6-32149AD74D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676291" y="730250"/>
            <a:ext cx="15467593" cy="1162367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79DB06-517A-89A6-FB9B-F39C3FEAE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8E8F90-EC90-BD92-6E59-54A24E2E3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B0133-79A1-875B-F61D-4C2CD67F3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29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75F72E-C7B1-AF4A-8AFB-94799E900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95EE83-82BD-F9D5-BD4A-5E6492AFCA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6291" y="3651250"/>
            <a:ext cx="21029831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3CD8C5-8114-7B7E-28A9-477ECFBBE2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C521B6-26F8-47CD-8A3C-E1865B403B07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1C601-5D39-2FFC-5B3A-AB15C7C9D9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52AE9-FC6E-992D-1142-9CC2F820F2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4E8EC8-656C-4363-9645-7F320927F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453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7" indent="-457177" algn="l" defTabSz="1828709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53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5886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240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594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F28A21F-D2EF-EB2F-60F4-DFAE7BD4A2BF}"/>
              </a:ext>
            </a:extLst>
          </p:cNvPr>
          <p:cNvSpPr/>
          <p:nvPr/>
        </p:nvSpPr>
        <p:spPr>
          <a:xfrm>
            <a:off x="2803607" y="3161593"/>
            <a:ext cx="2011549" cy="124350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Mains Water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5A5B461-74E5-2017-09A3-F9A9FCFC0EFA}"/>
              </a:ext>
            </a:extLst>
          </p:cNvPr>
          <p:cNvSpPr/>
          <p:nvPr/>
        </p:nvSpPr>
        <p:spPr>
          <a:xfrm>
            <a:off x="13483482" y="2733859"/>
            <a:ext cx="2237086" cy="124350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Process Water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B822E6B-ACCB-668D-FA8C-D4092AA208F2}"/>
              </a:ext>
            </a:extLst>
          </p:cNvPr>
          <p:cNvSpPr/>
          <p:nvPr/>
        </p:nvSpPr>
        <p:spPr>
          <a:xfrm>
            <a:off x="2798280" y="9078633"/>
            <a:ext cx="2011549" cy="124350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River Water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FD97A88-CFB6-DCEE-DA59-D8B4E8F89DE8}"/>
              </a:ext>
            </a:extLst>
          </p:cNvPr>
          <p:cNvSpPr/>
          <p:nvPr/>
        </p:nvSpPr>
        <p:spPr>
          <a:xfrm>
            <a:off x="15346622" y="10802151"/>
            <a:ext cx="2237086" cy="124350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Cooling Water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028F0D-1315-4BC6-8E07-271D8D9528D9}"/>
              </a:ext>
            </a:extLst>
          </p:cNvPr>
          <p:cNvSpPr txBox="1"/>
          <p:nvPr/>
        </p:nvSpPr>
        <p:spPr>
          <a:xfrm>
            <a:off x="1636081" y="2232278"/>
            <a:ext cx="3072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Water from Mains pipework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EF965A-31BF-26A9-FD5D-EA216AFDEAEE}"/>
              </a:ext>
            </a:extLst>
          </p:cNvPr>
          <p:cNvSpPr txBox="1"/>
          <p:nvPr/>
        </p:nvSpPr>
        <p:spPr>
          <a:xfrm>
            <a:off x="1758628" y="7991181"/>
            <a:ext cx="39618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Water abstracted at River Water Pump house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984DB1-9C7C-B0B6-7024-F306616211AD}"/>
              </a:ext>
            </a:extLst>
          </p:cNvPr>
          <p:cNvSpPr/>
          <p:nvPr/>
        </p:nvSpPr>
        <p:spPr>
          <a:xfrm>
            <a:off x="6292588" y="8578798"/>
            <a:ext cx="1737247" cy="99967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200" dirty="0">
                <a:solidFill>
                  <a:prstClr val="white"/>
                </a:solidFill>
                <a:latin typeface="Aptos" panose="02110004020202020204"/>
              </a:rPr>
              <a:t>Holding Tank 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9A3D394-B123-D04F-010F-B38DEFA65C23}"/>
              </a:ext>
            </a:extLst>
          </p:cNvPr>
          <p:cNvSpPr/>
          <p:nvPr/>
        </p:nvSpPr>
        <p:spPr>
          <a:xfrm>
            <a:off x="6292588" y="9822301"/>
            <a:ext cx="1737247" cy="99967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200" dirty="0">
                <a:solidFill>
                  <a:prstClr val="white"/>
                </a:solidFill>
                <a:latin typeface="Aptos" panose="02110004020202020204"/>
              </a:rPr>
              <a:t>Holding Tank 2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6A872FC-396F-6ED4-C2B8-A9EA5F22E7C9}"/>
              </a:ext>
            </a:extLst>
          </p:cNvPr>
          <p:cNvSpPr/>
          <p:nvPr/>
        </p:nvSpPr>
        <p:spPr>
          <a:xfrm>
            <a:off x="9736984" y="7975520"/>
            <a:ext cx="2770456" cy="183480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2800" dirty="0">
                <a:solidFill>
                  <a:prstClr val="white"/>
                </a:solidFill>
                <a:latin typeface="Aptos" panose="02110004020202020204"/>
              </a:rPr>
              <a:t>Water</a:t>
            </a:r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en-GB" sz="2400" dirty="0">
                <a:solidFill>
                  <a:prstClr val="white"/>
                </a:solidFill>
                <a:latin typeface="Aptos" panose="02110004020202020204"/>
              </a:rPr>
              <a:t>Treatment Pods</a:t>
            </a:r>
            <a:endParaRPr lang="en-GB" sz="3600" dirty="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3876427-93D4-3B04-59DD-84F849C5F0DE}"/>
              </a:ext>
            </a:extLst>
          </p:cNvPr>
          <p:cNvSpPr txBox="1"/>
          <p:nvPr/>
        </p:nvSpPr>
        <p:spPr>
          <a:xfrm>
            <a:off x="13560445" y="3971335"/>
            <a:ext cx="307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(Tank Water)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F53938B-C9F8-2F15-DF9D-E1F5BE24E26D}"/>
              </a:ext>
            </a:extLst>
          </p:cNvPr>
          <p:cNvSpPr txBox="1"/>
          <p:nvPr/>
        </p:nvSpPr>
        <p:spPr>
          <a:xfrm>
            <a:off x="15346621" y="12045655"/>
            <a:ext cx="307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(River Water)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9527268-547A-98B2-1057-AF7D118C769B}"/>
              </a:ext>
            </a:extLst>
          </p:cNvPr>
          <p:cNvSpPr/>
          <p:nvPr/>
        </p:nvSpPr>
        <p:spPr>
          <a:xfrm>
            <a:off x="9982333" y="2648436"/>
            <a:ext cx="2279758" cy="141434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200" dirty="0">
                <a:solidFill>
                  <a:prstClr val="white"/>
                </a:solidFill>
                <a:latin typeface="Aptos" panose="02110004020202020204"/>
              </a:rPr>
              <a:t>Holding Tank 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7D8B16B-3658-CB8A-4199-9BC25A3EF922}"/>
              </a:ext>
            </a:extLst>
          </p:cNvPr>
          <p:cNvSpPr txBox="1"/>
          <p:nvPr/>
        </p:nvSpPr>
        <p:spPr>
          <a:xfrm>
            <a:off x="9728588" y="2055620"/>
            <a:ext cx="307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Braithwaite Tank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C22E898-FA9B-C495-B097-33CB1C43A0B6}"/>
              </a:ext>
            </a:extLst>
          </p:cNvPr>
          <p:cNvSpPr/>
          <p:nvPr/>
        </p:nvSpPr>
        <p:spPr>
          <a:xfrm>
            <a:off x="4666944" y="1862713"/>
            <a:ext cx="2669874" cy="136243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2800" dirty="0">
                <a:solidFill>
                  <a:prstClr val="white"/>
                </a:solidFill>
                <a:latin typeface="Aptos" panose="02110004020202020204"/>
              </a:rPr>
              <a:t>Domestic Supply Water</a:t>
            </a:r>
          </a:p>
        </p:txBody>
      </p:sp>
      <p:sp>
        <p:nvSpPr>
          <p:cNvPr id="37" name="Pentagon 36">
            <a:extLst>
              <a:ext uri="{FF2B5EF4-FFF2-40B4-BE49-F238E27FC236}">
                <a16:creationId xmlns:a16="http://schemas.microsoft.com/office/drawing/2014/main" id="{97B1B9EF-4523-8AC9-1055-5203495A3E71}"/>
              </a:ext>
            </a:extLst>
          </p:cNvPr>
          <p:cNvSpPr/>
          <p:nvPr/>
        </p:nvSpPr>
        <p:spPr>
          <a:xfrm>
            <a:off x="20569803" y="2929280"/>
            <a:ext cx="1458373" cy="1136542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2800" dirty="0">
                <a:solidFill>
                  <a:prstClr val="white"/>
                </a:solidFill>
                <a:latin typeface="Aptos" panose="02110004020202020204"/>
              </a:rPr>
              <a:t>S1</a:t>
            </a:r>
          </a:p>
        </p:txBody>
      </p:sp>
      <p:sp>
        <p:nvSpPr>
          <p:cNvPr id="38" name="Pentagon 37">
            <a:extLst>
              <a:ext uri="{FF2B5EF4-FFF2-40B4-BE49-F238E27FC236}">
                <a16:creationId xmlns:a16="http://schemas.microsoft.com/office/drawing/2014/main" id="{4A365632-3273-9C15-3914-208616CA67FA}"/>
              </a:ext>
            </a:extLst>
          </p:cNvPr>
          <p:cNvSpPr/>
          <p:nvPr/>
        </p:nvSpPr>
        <p:spPr>
          <a:xfrm>
            <a:off x="18442836" y="11000888"/>
            <a:ext cx="1458373" cy="1136542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2800" dirty="0">
                <a:solidFill>
                  <a:prstClr val="white"/>
                </a:solidFill>
                <a:latin typeface="Aptos" panose="02110004020202020204"/>
              </a:rPr>
              <a:t>W1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AD20CE7-D8ED-B9D5-C503-357592D42D99}"/>
              </a:ext>
            </a:extLst>
          </p:cNvPr>
          <p:cNvSpPr txBox="1"/>
          <p:nvPr/>
        </p:nvSpPr>
        <p:spPr>
          <a:xfrm>
            <a:off x="19999928" y="4109276"/>
            <a:ext cx="307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MCERT meter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4FDC264-548A-C74C-60A4-C37D15DB953C}"/>
              </a:ext>
            </a:extLst>
          </p:cNvPr>
          <p:cNvSpPr txBox="1"/>
          <p:nvPr/>
        </p:nvSpPr>
        <p:spPr>
          <a:xfrm>
            <a:off x="18342230" y="12082096"/>
            <a:ext cx="307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MCERT meter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BAB5549-7CA6-420E-3E39-29ADADF55DAE}"/>
              </a:ext>
            </a:extLst>
          </p:cNvPr>
          <p:cNvSpPr txBox="1"/>
          <p:nvPr/>
        </p:nvSpPr>
        <p:spPr>
          <a:xfrm>
            <a:off x="19738039" y="2329020"/>
            <a:ext cx="3737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Discharge to Sewer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47B0B8B-6AD9-96E9-49F4-6FD8585A7EC7}"/>
              </a:ext>
            </a:extLst>
          </p:cNvPr>
          <p:cNvSpPr txBox="1"/>
          <p:nvPr/>
        </p:nvSpPr>
        <p:spPr>
          <a:xfrm>
            <a:off x="20118711" y="10693131"/>
            <a:ext cx="3737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Discharge to River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2840E2-C71F-F45E-3696-7443170004D8}"/>
              </a:ext>
            </a:extLst>
          </p:cNvPr>
          <p:cNvSpPr/>
          <p:nvPr/>
        </p:nvSpPr>
        <p:spPr>
          <a:xfrm>
            <a:off x="14933800" y="9775610"/>
            <a:ext cx="3072184" cy="2762304"/>
          </a:xfrm>
          <a:prstGeom prst="rect">
            <a:avLst/>
          </a:prstGeom>
          <a:noFill/>
          <a:ln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endParaRPr lang="en-GB" sz="36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BD12E90A-C86C-8FBB-3A27-BDB26F70460A}"/>
              </a:ext>
            </a:extLst>
          </p:cNvPr>
          <p:cNvSpPr/>
          <p:nvPr/>
        </p:nvSpPr>
        <p:spPr>
          <a:xfrm>
            <a:off x="15096538" y="5163930"/>
            <a:ext cx="1684884" cy="4786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2400" dirty="0" err="1">
                <a:solidFill>
                  <a:prstClr val="white"/>
                </a:solidFill>
                <a:latin typeface="Aptos" panose="02110004020202020204"/>
              </a:rPr>
              <a:t>aRMour</a:t>
            </a:r>
            <a:endParaRPr lang="en-GB" sz="2400" dirty="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A8A925B-46B1-F6FF-5080-B661F361EC82}"/>
              </a:ext>
            </a:extLst>
          </p:cNvPr>
          <p:cNvSpPr/>
          <p:nvPr/>
        </p:nvSpPr>
        <p:spPr>
          <a:xfrm>
            <a:off x="15096538" y="5746372"/>
            <a:ext cx="1684884" cy="4786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2400" dirty="0">
                <a:solidFill>
                  <a:prstClr val="white"/>
                </a:solidFill>
                <a:latin typeface="Aptos" panose="02110004020202020204"/>
              </a:rPr>
              <a:t>Finishers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8EB4AB87-8D14-EF95-0B48-873CA84561D8}"/>
              </a:ext>
            </a:extLst>
          </p:cNvPr>
          <p:cNvSpPr/>
          <p:nvPr/>
        </p:nvSpPr>
        <p:spPr>
          <a:xfrm>
            <a:off x="15077793" y="6354209"/>
            <a:ext cx="1684884" cy="4786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2400" dirty="0">
                <a:solidFill>
                  <a:prstClr val="white"/>
                </a:solidFill>
                <a:latin typeface="Aptos" panose="02110004020202020204"/>
              </a:rPr>
              <a:t>PMR Wet</a:t>
            </a:r>
          </a:p>
        </p:txBody>
      </p:sp>
      <p:cxnSp>
        <p:nvCxnSpPr>
          <p:cNvPr id="47" name="Connector: Elbow 46">
            <a:extLst>
              <a:ext uri="{FF2B5EF4-FFF2-40B4-BE49-F238E27FC236}">
                <a16:creationId xmlns:a16="http://schemas.microsoft.com/office/drawing/2014/main" id="{F14ACD4D-6B00-A1D6-C145-9E934DFE5640}"/>
              </a:ext>
            </a:extLst>
          </p:cNvPr>
          <p:cNvCxnSpPr>
            <a:stCxn id="5" idx="2"/>
            <a:endCxn id="26" idx="1"/>
          </p:cNvCxnSpPr>
          <p:nvPr/>
        </p:nvCxnSpPr>
        <p:spPr>
          <a:xfrm rot="16200000" flipH="1">
            <a:off x="14136335" y="4443051"/>
            <a:ext cx="1425891" cy="494512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9" name="Connector: Elbow 48">
            <a:extLst>
              <a:ext uri="{FF2B5EF4-FFF2-40B4-BE49-F238E27FC236}">
                <a16:creationId xmlns:a16="http://schemas.microsoft.com/office/drawing/2014/main" id="{B328215B-6746-CA11-A2ED-E0A9E73AEF6A}"/>
              </a:ext>
            </a:extLst>
          </p:cNvPr>
          <p:cNvCxnSpPr>
            <a:stCxn id="5" idx="2"/>
            <a:endCxn id="34" idx="1"/>
          </p:cNvCxnSpPr>
          <p:nvPr/>
        </p:nvCxnSpPr>
        <p:spPr>
          <a:xfrm rot="16200000" flipH="1">
            <a:off x="13845114" y="4734272"/>
            <a:ext cx="2008333" cy="494512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51" name="Connector: Elbow 50">
            <a:extLst>
              <a:ext uri="{FF2B5EF4-FFF2-40B4-BE49-F238E27FC236}">
                <a16:creationId xmlns:a16="http://schemas.microsoft.com/office/drawing/2014/main" id="{3ECD16C0-AE06-5641-D4F5-2BFE3992DDAB}"/>
              </a:ext>
            </a:extLst>
          </p:cNvPr>
          <p:cNvCxnSpPr>
            <a:endCxn id="35" idx="1"/>
          </p:cNvCxnSpPr>
          <p:nvPr/>
        </p:nvCxnSpPr>
        <p:spPr>
          <a:xfrm rot="16200000" flipH="1">
            <a:off x="13528811" y="5044551"/>
            <a:ext cx="2622193" cy="475767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644EA567-29DD-3991-141A-31EAD3C04CBB}"/>
              </a:ext>
            </a:extLst>
          </p:cNvPr>
          <p:cNvSpPr/>
          <p:nvPr/>
        </p:nvSpPr>
        <p:spPr>
          <a:xfrm>
            <a:off x="18315044" y="5753948"/>
            <a:ext cx="1684884" cy="4786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2800" dirty="0">
                <a:solidFill>
                  <a:prstClr val="white"/>
                </a:solidFill>
                <a:latin typeface="Aptos" panose="02110004020202020204"/>
              </a:rPr>
              <a:t>Penstocks</a:t>
            </a:r>
          </a:p>
        </p:txBody>
      </p: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55AB67BB-0FA6-91C6-9A51-A89C3BE7ABD4}"/>
              </a:ext>
            </a:extLst>
          </p:cNvPr>
          <p:cNvCxnSpPr>
            <a:stCxn id="26" idx="3"/>
            <a:endCxn id="52" idx="1"/>
          </p:cNvCxnSpPr>
          <p:nvPr/>
        </p:nvCxnSpPr>
        <p:spPr>
          <a:xfrm>
            <a:off x="16781422" y="5403253"/>
            <a:ext cx="1533622" cy="590018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37A15C3D-10D1-ADF0-C831-0DE1F96C20F3}"/>
              </a:ext>
            </a:extLst>
          </p:cNvPr>
          <p:cNvCxnSpPr>
            <a:stCxn id="34" idx="3"/>
            <a:endCxn id="52" idx="1"/>
          </p:cNvCxnSpPr>
          <p:nvPr/>
        </p:nvCxnSpPr>
        <p:spPr>
          <a:xfrm>
            <a:off x="16781422" y="5985695"/>
            <a:ext cx="1533622" cy="757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58" name="Connector: Elbow 57">
            <a:extLst>
              <a:ext uri="{FF2B5EF4-FFF2-40B4-BE49-F238E27FC236}">
                <a16:creationId xmlns:a16="http://schemas.microsoft.com/office/drawing/2014/main" id="{82B57F1C-9FDE-688B-98E2-76938357DCD0}"/>
              </a:ext>
            </a:extLst>
          </p:cNvPr>
          <p:cNvCxnSpPr>
            <a:stCxn id="35" idx="3"/>
            <a:endCxn id="52" idx="1"/>
          </p:cNvCxnSpPr>
          <p:nvPr/>
        </p:nvCxnSpPr>
        <p:spPr>
          <a:xfrm flipV="1">
            <a:off x="16762676" y="5993270"/>
            <a:ext cx="1552367" cy="600261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61" name="Connector: Elbow 60">
            <a:extLst>
              <a:ext uri="{FF2B5EF4-FFF2-40B4-BE49-F238E27FC236}">
                <a16:creationId xmlns:a16="http://schemas.microsoft.com/office/drawing/2014/main" id="{029E5CC1-1C98-D8E6-BFAE-243CE02FC8FB}"/>
              </a:ext>
            </a:extLst>
          </p:cNvPr>
          <p:cNvCxnSpPr>
            <a:stCxn id="6" idx="3"/>
            <a:endCxn id="10" idx="1"/>
          </p:cNvCxnSpPr>
          <p:nvPr/>
        </p:nvCxnSpPr>
        <p:spPr>
          <a:xfrm flipV="1">
            <a:off x="4809829" y="9078637"/>
            <a:ext cx="1482759" cy="621748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3" name="Connector: Elbow 62">
            <a:extLst>
              <a:ext uri="{FF2B5EF4-FFF2-40B4-BE49-F238E27FC236}">
                <a16:creationId xmlns:a16="http://schemas.microsoft.com/office/drawing/2014/main" id="{2EC45A8B-86E1-C8E0-544E-487F657F4B8D}"/>
              </a:ext>
            </a:extLst>
          </p:cNvPr>
          <p:cNvCxnSpPr>
            <a:stCxn id="6" idx="3"/>
            <a:endCxn id="12" idx="1"/>
          </p:cNvCxnSpPr>
          <p:nvPr/>
        </p:nvCxnSpPr>
        <p:spPr>
          <a:xfrm>
            <a:off x="4809829" y="9700385"/>
            <a:ext cx="1482759" cy="621756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5" name="Connector: Elbow 64">
            <a:extLst>
              <a:ext uri="{FF2B5EF4-FFF2-40B4-BE49-F238E27FC236}">
                <a16:creationId xmlns:a16="http://schemas.microsoft.com/office/drawing/2014/main" id="{BBE8BA7B-683E-0175-AEFA-FF73AEBE323E}"/>
              </a:ext>
            </a:extLst>
          </p:cNvPr>
          <p:cNvCxnSpPr>
            <a:cxnSpLocks/>
            <a:stCxn id="10" idx="3"/>
            <a:endCxn id="13" idx="2"/>
          </p:cNvCxnSpPr>
          <p:nvPr/>
        </p:nvCxnSpPr>
        <p:spPr>
          <a:xfrm flipV="1">
            <a:off x="8029835" y="8892924"/>
            <a:ext cx="1707149" cy="185714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7" name="Connector: Elbow 66">
            <a:extLst>
              <a:ext uri="{FF2B5EF4-FFF2-40B4-BE49-F238E27FC236}">
                <a16:creationId xmlns:a16="http://schemas.microsoft.com/office/drawing/2014/main" id="{AD51F0BD-07D4-2416-E293-42B79B212212}"/>
              </a:ext>
            </a:extLst>
          </p:cNvPr>
          <p:cNvCxnSpPr>
            <a:cxnSpLocks/>
            <a:stCxn id="12" idx="3"/>
            <a:endCxn id="13" idx="2"/>
          </p:cNvCxnSpPr>
          <p:nvPr/>
        </p:nvCxnSpPr>
        <p:spPr>
          <a:xfrm flipV="1">
            <a:off x="8029835" y="8892924"/>
            <a:ext cx="1707149" cy="1429217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9" name="Connector: Elbow 68">
            <a:extLst>
              <a:ext uri="{FF2B5EF4-FFF2-40B4-BE49-F238E27FC236}">
                <a16:creationId xmlns:a16="http://schemas.microsoft.com/office/drawing/2014/main" id="{D4406261-6DDB-CB1B-8F74-624326DC9516}"/>
              </a:ext>
            </a:extLst>
          </p:cNvPr>
          <p:cNvCxnSpPr>
            <a:stCxn id="12" idx="3"/>
            <a:endCxn id="7" idx="1"/>
          </p:cNvCxnSpPr>
          <p:nvPr/>
        </p:nvCxnSpPr>
        <p:spPr>
          <a:xfrm>
            <a:off x="8029835" y="10322141"/>
            <a:ext cx="7316787" cy="1101762"/>
          </a:xfrm>
          <a:prstGeom prst="bentConnector3">
            <a:avLst>
              <a:gd name="adj1" fmla="val 11508"/>
            </a:avLst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49653B2E-BAD6-805D-CFC5-FD0D1D854921}"/>
              </a:ext>
            </a:extLst>
          </p:cNvPr>
          <p:cNvCxnSpPr>
            <a:stCxn id="7" idx="3"/>
            <a:endCxn id="38" idx="1"/>
          </p:cNvCxnSpPr>
          <p:nvPr/>
        </p:nvCxnSpPr>
        <p:spPr>
          <a:xfrm>
            <a:off x="17583709" y="11423904"/>
            <a:ext cx="859130" cy="1110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AABE160F-B163-A696-542C-AF0842EBC11E}"/>
              </a:ext>
            </a:extLst>
          </p:cNvPr>
          <p:cNvCxnSpPr>
            <a:cxnSpLocks/>
            <a:stCxn id="38" idx="5"/>
          </p:cNvCxnSpPr>
          <p:nvPr/>
        </p:nvCxnSpPr>
        <p:spPr>
          <a:xfrm>
            <a:off x="19901208" y="11435008"/>
            <a:ext cx="3870882" cy="0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3" name="Connector: Elbow 82">
            <a:extLst>
              <a:ext uri="{FF2B5EF4-FFF2-40B4-BE49-F238E27FC236}">
                <a16:creationId xmlns:a16="http://schemas.microsoft.com/office/drawing/2014/main" id="{5AE3C860-0852-6226-0792-D091DE93020C}"/>
              </a:ext>
            </a:extLst>
          </p:cNvPr>
          <p:cNvCxnSpPr>
            <a:stCxn id="4" idx="3"/>
            <a:endCxn id="25" idx="1"/>
          </p:cNvCxnSpPr>
          <p:nvPr/>
        </p:nvCxnSpPr>
        <p:spPr>
          <a:xfrm flipV="1">
            <a:off x="4815156" y="3355611"/>
            <a:ext cx="5167176" cy="427734"/>
          </a:xfrm>
          <a:prstGeom prst="bentConnector3">
            <a:avLst>
              <a:gd name="adj1" fmla="val 56725"/>
            </a:avLst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85" name="Connector: Elbow 84">
            <a:extLst>
              <a:ext uri="{FF2B5EF4-FFF2-40B4-BE49-F238E27FC236}">
                <a16:creationId xmlns:a16="http://schemas.microsoft.com/office/drawing/2014/main" id="{7A93D621-29ED-8B0D-DB1B-7417E9A27ECC}"/>
              </a:ext>
            </a:extLst>
          </p:cNvPr>
          <p:cNvCxnSpPr>
            <a:stCxn id="4" idx="3"/>
            <a:endCxn id="32" idx="4"/>
          </p:cNvCxnSpPr>
          <p:nvPr/>
        </p:nvCxnSpPr>
        <p:spPr>
          <a:xfrm flipV="1">
            <a:off x="4815157" y="3225144"/>
            <a:ext cx="1186725" cy="558200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93661A52-801D-2779-CB9B-5BED2C8B544F}"/>
              </a:ext>
            </a:extLst>
          </p:cNvPr>
          <p:cNvCxnSpPr>
            <a:cxnSpLocks/>
            <a:stCxn id="13" idx="0"/>
            <a:endCxn id="25" idx="2"/>
          </p:cNvCxnSpPr>
          <p:nvPr/>
        </p:nvCxnSpPr>
        <p:spPr>
          <a:xfrm flipV="1">
            <a:off x="11122212" y="4062784"/>
            <a:ext cx="0" cy="391273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FCDC47FA-C3F0-A5C1-993D-5418F67427BB}"/>
              </a:ext>
            </a:extLst>
          </p:cNvPr>
          <p:cNvCxnSpPr>
            <a:stCxn id="25" idx="3"/>
            <a:endCxn id="5" idx="1"/>
          </p:cNvCxnSpPr>
          <p:nvPr/>
        </p:nvCxnSpPr>
        <p:spPr>
          <a:xfrm>
            <a:off x="12262090" y="3355610"/>
            <a:ext cx="122139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AC1943DA-AD02-76B6-819C-E810E5EDDFA4}"/>
              </a:ext>
            </a:extLst>
          </p:cNvPr>
          <p:cNvCxnSpPr>
            <a:stCxn id="5" idx="3"/>
            <a:endCxn id="37" idx="1"/>
          </p:cNvCxnSpPr>
          <p:nvPr/>
        </p:nvCxnSpPr>
        <p:spPr>
          <a:xfrm>
            <a:off x="15720568" y="3355611"/>
            <a:ext cx="4849236" cy="778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1710C483-3752-0E7D-56DE-EDD0E25D51A0}"/>
              </a:ext>
            </a:extLst>
          </p:cNvPr>
          <p:cNvCxnSpPr>
            <a:cxnSpLocks/>
            <a:stCxn id="37" idx="5"/>
          </p:cNvCxnSpPr>
          <p:nvPr/>
        </p:nvCxnSpPr>
        <p:spPr>
          <a:xfrm>
            <a:off x="22028174" y="3363400"/>
            <a:ext cx="1892435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06" name="TextBox 105">
            <a:extLst>
              <a:ext uri="{FF2B5EF4-FFF2-40B4-BE49-F238E27FC236}">
                <a16:creationId xmlns:a16="http://schemas.microsoft.com/office/drawing/2014/main" id="{3E050820-5E8B-677B-718C-4CC839417987}"/>
              </a:ext>
            </a:extLst>
          </p:cNvPr>
          <p:cNvSpPr txBox="1"/>
          <p:nvPr/>
        </p:nvSpPr>
        <p:spPr>
          <a:xfrm>
            <a:off x="15287151" y="9775609"/>
            <a:ext cx="25944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srgbClr val="FF0000"/>
                </a:solidFill>
                <a:latin typeface="Aptos" panose="02110004020202020204"/>
              </a:rPr>
              <a:t>No longer in use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4ECF3E12-51A7-96B6-89D1-2D192C2E587B}"/>
              </a:ext>
            </a:extLst>
          </p:cNvPr>
          <p:cNvSpPr/>
          <p:nvPr/>
        </p:nvSpPr>
        <p:spPr>
          <a:xfrm>
            <a:off x="1510267" y="7926674"/>
            <a:ext cx="16720366" cy="4737461"/>
          </a:xfrm>
          <a:prstGeom prst="rect">
            <a:avLst/>
          </a:prstGeom>
          <a:noFill/>
          <a:ln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1828709"/>
            <a:endParaRPr lang="en-GB" sz="3600">
              <a:solidFill>
                <a:prstClr val="black"/>
              </a:solidFill>
              <a:latin typeface="Aptos" panose="02110004020202020204"/>
            </a:endParaRPr>
          </a:p>
        </p:txBody>
      </p:sp>
      <p:sp>
        <p:nvSpPr>
          <p:cNvPr id="109" name="Rectangle: Rounded Corners 108">
            <a:extLst>
              <a:ext uri="{FF2B5EF4-FFF2-40B4-BE49-F238E27FC236}">
                <a16:creationId xmlns:a16="http://schemas.microsoft.com/office/drawing/2014/main" id="{8250B761-5DFF-E745-20DA-D744B99D63C9}"/>
              </a:ext>
            </a:extLst>
          </p:cNvPr>
          <p:cNvSpPr/>
          <p:nvPr/>
        </p:nvSpPr>
        <p:spPr>
          <a:xfrm>
            <a:off x="14682498" y="12887491"/>
            <a:ext cx="3713964" cy="51986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Surface Water</a:t>
            </a:r>
          </a:p>
        </p:txBody>
      </p:sp>
      <p:cxnSp>
        <p:nvCxnSpPr>
          <p:cNvPr id="111" name="Connector: Elbow 110">
            <a:extLst>
              <a:ext uri="{FF2B5EF4-FFF2-40B4-BE49-F238E27FC236}">
                <a16:creationId xmlns:a16="http://schemas.microsoft.com/office/drawing/2014/main" id="{FE9BE556-844F-7D3E-A0C6-F5C6EAA4338A}"/>
              </a:ext>
            </a:extLst>
          </p:cNvPr>
          <p:cNvCxnSpPr>
            <a:stCxn id="109" idx="3"/>
            <a:endCxn id="38" idx="3"/>
          </p:cNvCxnSpPr>
          <p:nvPr/>
        </p:nvCxnSpPr>
        <p:spPr>
          <a:xfrm flipV="1">
            <a:off x="18396461" y="12137430"/>
            <a:ext cx="775562" cy="1009990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7" name="Rectangle: Rounded Corners 116">
            <a:extLst>
              <a:ext uri="{FF2B5EF4-FFF2-40B4-BE49-F238E27FC236}">
                <a16:creationId xmlns:a16="http://schemas.microsoft.com/office/drawing/2014/main" id="{99B24547-48C4-9C5B-70EF-6473CB798FD3}"/>
              </a:ext>
            </a:extLst>
          </p:cNvPr>
          <p:cNvSpPr/>
          <p:nvPr/>
        </p:nvSpPr>
        <p:spPr>
          <a:xfrm>
            <a:off x="20461875" y="5748118"/>
            <a:ext cx="1684884" cy="4786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WTP</a:t>
            </a:r>
          </a:p>
        </p:txBody>
      </p:sp>
      <p:cxnSp>
        <p:nvCxnSpPr>
          <p:cNvPr id="119" name="Straight Arrow Connector 118">
            <a:extLst>
              <a:ext uri="{FF2B5EF4-FFF2-40B4-BE49-F238E27FC236}">
                <a16:creationId xmlns:a16="http://schemas.microsoft.com/office/drawing/2014/main" id="{19A2F8A0-2C9B-DB1B-94FF-FF67B60C33FA}"/>
              </a:ext>
            </a:extLst>
          </p:cNvPr>
          <p:cNvCxnSpPr>
            <a:stCxn id="52" idx="3"/>
            <a:endCxn id="117" idx="1"/>
          </p:cNvCxnSpPr>
          <p:nvPr/>
        </p:nvCxnSpPr>
        <p:spPr>
          <a:xfrm flipV="1">
            <a:off x="19999928" y="5987441"/>
            <a:ext cx="461946" cy="58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7AC77D72-2F92-6CFA-F778-54F0ED2D3CD6}"/>
              </a:ext>
            </a:extLst>
          </p:cNvPr>
          <p:cNvCxnSpPr>
            <a:stCxn id="117" idx="0"/>
            <a:endCxn id="37" idx="3"/>
          </p:cNvCxnSpPr>
          <p:nvPr/>
        </p:nvCxnSpPr>
        <p:spPr>
          <a:xfrm flipH="1" flipV="1">
            <a:off x="21298989" y="4065823"/>
            <a:ext cx="5328" cy="168229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25" name="Connector: Elbow 124">
            <a:extLst>
              <a:ext uri="{FF2B5EF4-FFF2-40B4-BE49-F238E27FC236}">
                <a16:creationId xmlns:a16="http://schemas.microsoft.com/office/drawing/2014/main" id="{FA573678-DC3A-9332-DD6D-1BBAC93EDF6F}"/>
              </a:ext>
            </a:extLst>
          </p:cNvPr>
          <p:cNvCxnSpPr>
            <a:cxnSpLocks/>
            <a:stCxn id="126" idx="3"/>
            <a:endCxn id="52" idx="2"/>
          </p:cNvCxnSpPr>
          <p:nvPr/>
        </p:nvCxnSpPr>
        <p:spPr>
          <a:xfrm flipV="1">
            <a:off x="18230632" y="6232593"/>
            <a:ext cx="926854" cy="1142366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6" name="Rectangle: Rounded Corners 125">
            <a:extLst>
              <a:ext uri="{FF2B5EF4-FFF2-40B4-BE49-F238E27FC236}">
                <a16:creationId xmlns:a16="http://schemas.microsoft.com/office/drawing/2014/main" id="{DB4E1C8D-408D-5B17-9B13-A7EA4F162D69}"/>
              </a:ext>
            </a:extLst>
          </p:cNvPr>
          <p:cNvSpPr/>
          <p:nvPr/>
        </p:nvSpPr>
        <p:spPr>
          <a:xfrm>
            <a:off x="14516668" y="7115029"/>
            <a:ext cx="3713964" cy="51986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Surface Water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D66E35BE-CA1D-9FA5-BA38-87B989D616AB}"/>
              </a:ext>
            </a:extLst>
          </p:cNvPr>
          <p:cNvSpPr txBox="1"/>
          <p:nvPr/>
        </p:nvSpPr>
        <p:spPr>
          <a:xfrm>
            <a:off x="1188735" y="7104702"/>
            <a:ext cx="6903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This system is for abstracted water  only</a:t>
            </a:r>
          </a:p>
        </p:txBody>
      </p:sp>
      <p:cxnSp>
        <p:nvCxnSpPr>
          <p:cNvPr id="130" name="Connector: Elbow 129">
            <a:extLst>
              <a:ext uri="{FF2B5EF4-FFF2-40B4-BE49-F238E27FC236}">
                <a16:creationId xmlns:a16="http://schemas.microsoft.com/office/drawing/2014/main" id="{AD02DEF7-0D30-25A1-5141-B6ED0CBD5252}"/>
              </a:ext>
            </a:extLst>
          </p:cNvPr>
          <p:cNvCxnSpPr>
            <a:stCxn id="4" idx="3"/>
            <a:endCxn id="5" idx="0"/>
          </p:cNvCxnSpPr>
          <p:nvPr/>
        </p:nvCxnSpPr>
        <p:spPr>
          <a:xfrm flipV="1">
            <a:off x="4815157" y="2733859"/>
            <a:ext cx="9786869" cy="1049486"/>
          </a:xfrm>
          <a:prstGeom prst="bentConnector4">
            <a:avLst>
              <a:gd name="adj1" fmla="val 30092"/>
              <a:gd name="adj2" fmla="val 182282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itle 2">
            <a:extLst>
              <a:ext uri="{FF2B5EF4-FFF2-40B4-BE49-F238E27FC236}">
                <a16:creationId xmlns:a16="http://schemas.microsoft.com/office/drawing/2014/main" id="{9B9E1B24-B227-443E-8A68-A24551477BC0}"/>
              </a:ext>
            </a:extLst>
          </p:cNvPr>
          <p:cNvSpPr txBox="1">
            <a:spLocks/>
          </p:cNvSpPr>
          <p:nvPr/>
        </p:nvSpPr>
        <p:spPr>
          <a:xfrm>
            <a:off x="351268" y="192425"/>
            <a:ext cx="18082147" cy="1159198"/>
          </a:xfrm>
          <a:prstGeom prst="rect">
            <a:avLst/>
          </a:prstGeom>
        </p:spPr>
        <p:txBody>
          <a:bodyPr lIns="90000" anchor="b" anchorCtr="0"/>
          <a:lstStyle>
            <a:lvl1pPr algn="l" defTabSz="182868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68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rgbClr val="5E5785"/>
                </a:solidFill>
                <a:latin typeface="Times New Roman" panose="02020603050405020304"/>
              </a:rPr>
              <a:t>Water System - Previous</a:t>
            </a:r>
            <a:endParaRPr kumimoji="0" lang="en-GB" sz="6400" b="0" i="0" u="none" strike="noStrike" kern="1200" cap="none" spc="0" normalizeH="0" baseline="0" noProof="0" dirty="0">
              <a:ln>
                <a:noFill/>
              </a:ln>
              <a:solidFill>
                <a:srgbClr val="5E5785"/>
              </a:solidFill>
              <a:effectLst/>
              <a:uLnTx/>
              <a:uFillTx/>
              <a:latin typeface="Times New Roman" panose="02020603050405020304"/>
              <a:ea typeface="+mj-ea"/>
              <a:cs typeface="+mj-cs"/>
            </a:endParaRPr>
          </a:p>
        </p:txBody>
      </p: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05E2C50D-EFC7-CD78-066A-91EE20F30972}"/>
              </a:ext>
            </a:extLst>
          </p:cNvPr>
          <p:cNvCxnSpPr>
            <a:stCxn id="32" idx="0"/>
            <a:endCxn id="37" idx="0"/>
          </p:cNvCxnSpPr>
          <p:nvPr/>
        </p:nvCxnSpPr>
        <p:spPr>
          <a:xfrm rot="16200000" flipH="1">
            <a:off x="13117151" y="-5252558"/>
            <a:ext cx="1066567" cy="15297109"/>
          </a:xfrm>
          <a:prstGeom prst="bentConnector3">
            <a:avLst>
              <a:gd name="adj1" fmla="val -33436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678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644C5-6FD4-0CA0-0A81-EAAD4D37A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2E6997-1BC2-6880-3B3F-ED0715E863E7}"/>
              </a:ext>
            </a:extLst>
          </p:cNvPr>
          <p:cNvSpPr/>
          <p:nvPr/>
        </p:nvSpPr>
        <p:spPr>
          <a:xfrm>
            <a:off x="2803607" y="3161593"/>
            <a:ext cx="2011549" cy="124350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Mains Water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7C6BA59-EE8D-E885-A11E-730DCE3A474D}"/>
              </a:ext>
            </a:extLst>
          </p:cNvPr>
          <p:cNvSpPr/>
          <p:nvPr/>
        </p:nvSpPr>
        <p:spPr>
          <a:xfrm>
            <a:off x="13483482" y="2733859"/>
            <a:ext cx="2237086" cy="124350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Process Water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CD2E2F7-483E-68D7-8A91-4CE58103243B}"/>
              </a:ext>
            </a:extLst>
          </p:cNvPr>
          <p:cNvSpPr/>
          <p:nvPr/>
        </p:nvSpPr>
        <p:spPr>
          <a:xfrm>
            <a:off x="2798280" y="9078633"/>
            <a:ext cx="2011549" cy="124350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River Water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8B4F81-2BC6-0EEA-0F8D-9E3E2778A6EA}"/>
              </a:ext>
            </a:extLst>
          </p:cNvPr>
          <p:cNvSpPr txBox="1"/>
          <p:nvPr/>
        </p:nvSpPr>
        <p:spPr>
          <a:xfrm>
            <a:off x="1636081" y="2232278"/>
            <a:ext cx="3072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Water from Mains pipework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614D85-9701-0D6C-541B-04E86837EB94}"/>
              </a:ext>
            </a:extLst>
          </p:cNvPr>
          <p:cNvSpPr txBox="1"/>
          <p:nvPr/>
        </p:nvSpPr>
        <p:spPr>
          <a:xfrm>
            <a:off x="2092853" y="7425825"/>
            <a:ext cx="39618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Water abstracted at River Water Pump house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FE4E9D-D6AA-ACA5-F623-6E846F8127F1}"/>
              </a:ext>
            </a:extLst>
          </p:cNvPr>
          <p:cNvSpPr/>
          <p:nvPr/>
        </p:nvSpPr>
        <p:spPr>
          <a:xfrm>
            <a:off x="6292588" y="8578798"/>
            <a:ext cx="1737247" cy="99967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200" dirty="0">
                <a:solidFill>
                  <a:prstClr val="white"/>
                </a:solidFill>
                <a:latin typeface="Aptos" panose="02110004020202020204"/>
              </a:rPr>
              <a:t>Holding Tank 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42C836-CECA-88B2-40F9-F4992C082364}"/>
              </a:ext>
            </a:extLst>
          </p:cNvPr>
          <p:cNvSpPr/>
          <p:nvPr/>
        </p:nvSpPr>
        <p:spPr>
          <a:xfrm>
            <a:off x="6292588" y="9822301"/>
            <a:ext cx="1737247" cy="99967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200" dirty="0">
                <a:solidFill>
                  <a:prstClr val="white"/>
                </a:solidFill>
                <a:latin typeface="Aptos" panose="02110004020202020204"/>
              </a:rPr>
              <a:t>Holding Tank 2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14AE33D-EFC4-D439-48C1-0AD97BFA3693}"/>
              </a:ext>
            </a:extLst>
          </p:cNvPr>
          <p:cNvSpPr/>
          <p:nvPr/>
        </p:nvSpPr>
        <p:spPr>
          <a:xfrm>
            <a:off x="9736984" y="6965958"/>
            <a:ext cx="2770456" cy="205117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2800" dirty="0">
                <a:solidFill>
                  <a:prstClr val="white"/>
                </a:solidFill>
                <a:latin typeface="Aptos" panose="02110004020202020204"/>
              </a:rPr>
              <a:t>Water</a:t>
            </a:r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en-GB" sz="2400" dirty="0">
                <a:solidFill>
                  <a:prstClr val="white"/>
                </a:solidFill>
                <a:latin typeface="Aptos" panose="02110004020202020204"/>
              </a:rPr>
              <a:t>Treatment Pods</a:t>
            </a:r>
            <a:endParaRPr lang="en-GB" sz="3600" dirty="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5518A72-2DE0-F3EC-5E44-A321D7273B33}"/>
              </a:ext>
            </a:extLst>
          </p:cNvPr>
          <p:cNvSpPr txBox="1"/>
          <p:nvPr/>
        </p:nvSpPr>
        <p:spPr>
          <a:xfrm>
            <a:off x="13560445" y="3971335"/>
            <a:ext cx="307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(Tank Water)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DEBCE69-C2B5-90A3-9918-2443EE72BC15}"/>
              </a:ext>
            </a:extLst>
          </p:cNvPr>
          <p:cNvSpPr/>
          <p:nvPr/>
        </p:nvSpPr>
        <p:spPr>
          <a:xfrm>
            <a:off x="9982333" y="2648436"/>
            <a:ext cx="2279758" cy="141434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3200" dirty="0">
                <a:solidFill>
                  <a:prstClr val="white"/>
                </a:solidFill>
                <a:latin typeface="Aptos" panose="02110004020202020204"/>
              </a:rPr>
              <a:t>Holding Tank 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81340DE-A30B-5ADF-D8ED-506F26CAE160}"/>
              </a:ext>
            </a:extLst>
          </p:cNvPr>
          <p:cNvSpPr txBox="1"/>
          <p:nvPr/>
        </p:nvSpPr>
        <p:spPr>
          <a:xfrm>
            <a:off x="9728588" y="2055620"/>
            <a:ext cx="307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Braithwaite Tank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987E6D4-4C97-EA28-B89C-AFC4236294D8}"/>
              </a:ext>
            </a:extLst>
          </p:cNvPr>
          <p:cNvSpPr/>
          <p:nvPr/>
        </p:nvSpPr>
        <p:spPr>
          <a:xfrm>
            <a:off x="4666944" y="1862713"/>
            <a:ext cx="2669874" cy="136243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2800" dirty="0">
                <a:solidFill>
                  <a:prstClr val="white"/>
                </a:solidFill>
                <a:latin typeface="Aptos" panose="02110004020202020204"/>
              </a:rPr>
              <a:t>Domestic Supply Water</a:t>
            </a:r>
          </a:p>
        </p:txBody>
      </p:sp>
      <p:sp>
        <p:nvSpPr>
          <p:cNvPr id="37" name="Pentagon 36">
            <a:extLst>
              <a:ext uri="{FF2B5EF4-FFF2-40B4-BE49-F238E27FC236}">
                <a16:creationId xmlns:a16="http://schemas.microsoft.com/office/drawing/2014/main" id="{7D3BF8F8-577E-16CA-8BF6-1676F692667E}"/>
              </a:ext>
            </a:extLst>
          </p:cNvPr>
          <p:cNvSpPr/>
          <p:nvPr/>
        </p:nvSpPr>
        <p:spPr>
          <a:xfrm>
            <a:off x="20569803" y="2929280"/>
            <a:ext cx="1458373" cy="1136542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2800" dirty="0">
                <a:solidFill>
                  <a:prstClr val="white"/>
                </a:solidFill>
                <a:latin typeface="Aptos" panose="02110004020202020204"/>
              </a:rPr>
              <a:t>S1</a:t>
            </a:r>
          </a:p>
        </p:txBody>
      </p:sp>
      <p:sp>
        <p:nvSpPr>
          <p:cNvPr id="38" name="Pentagon 37">
            <a:extLst>
              <a:ext uri="{FF2B5EF4-FFF2-40B4-BE49-F238E27FC236}">
                <a16:creationId xmlns:a16="http://schemas.microsoft.com/office/drawing/2014/main" id="{2B92453B-189F-8E65-326A-92077F74E757}"/>
              </a:ext>
            </a:extLst>
          </p:cNvPr>
          <p:cNvSpPr/>
          <p:nvPr/>
        </p:nvSpPr>
        <p:spPr>
          <a:xfrm>
            <a:off x="20829243" y="10786720"/>
            <a:ext cx="1458373" cy="1136542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28709"/>
            <a:r>
              <a:rPr lang="en-GB" sz="2800" dirty="0">
                <a:solidFill>
                  <a:prstClr val="white"/>
                </a:solidFill>
                <a:latin typeface="Aptos" panose="02110004020202020204"/>
              </a:rPr>
              <a:t>W1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C4ECBF4-E070-F4F1-A3BF-4DBB5231C5B8}"/>
              </a:ext>
            </a:extLst>
          </p:cNvPr>
          <p:cNvSpPr txBox="1"/>
          <p:nvPr/>
        </p:nvSpPr>
        <p:spPr>
          <a:xfrm>
            <a:off x="19999928" y="4109276"/>
            <a:ext cx="307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MCERT meter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3A944B1-A84D-0940-AA34-5625C7CD9FEB}"/>
              </a:ext>
            </a:extLst>
          </p:cNvPr>
          <p:cNvSpPr txBox="1"/>
          <p:nvPr/>
        </p:nvSpPr>
        <p:spPr>
          <a:xfrm>
            <a:off x="20283367" y="12050637"/>
            <a:ext cx="307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MCERT meter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00C572F-E84D-72DF-903B-0AEEAB1C90EA}"/>
              </a:ext>
            </a:extLst>
          </p:cNvPr>
          <p:cNvSpPr txBox="1"/>
          <p:nvPr/>
        </p:nvSpPr>
        <p:spPr>
          <a:xfrm>
            <a:off x="19738039" y="2329020"/>
            <a:ext cx="3737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Discharge to Sewer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C1A5673-F9B2-5F01-C046-B317EFEE5433}"/>
              </a:ext>
            </a:extLst>
          </p:cNvPr>
          <p:cNvSpPr txBox="1"/>
          <p:nvPr/>
        </p:nvSpPr>
        <p:spPr>
          <a:xfrm>
            <a:off x="20049454" y="10186458"/>
            <a:ext cx="3737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828709"/>
            <a:r>
              <a:rPr lang="en-GB" sz="2800" dirty="0">
                <a:solidFill>
                  <a:prstClr val="black"/>
                </a:solidFill>
                <a:latin typeface="Aptos" panose="02110004020202020204"/>
              </a:rPr>
              <a:t>Discharge to River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FE57D9D-370A-C7FF-8A71-F29C6D95E6A6}"/>
              </a:ext>
            </a:extLst>
          </p:cNvPr>
          <p:cNvSpPr/>
          <p:nvPr/>
        </p:nvSpPr>
        <p:spPr>
          <a:xfrm>
            <a:off x="15096538" y="5163930"/>
            <a:ext cx="1684884" cy="4786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2400" dirty="0" err="1">
                <a:solidFill>
                  <a:prstClr val="white"/>
                </a:solidFill>
                <a:latin typeface="Aptos" panose="02110004020202020204"/>
              </a:rPr>
              <a:t>aRMour</a:t>
            </a:r>
            <a:endParaRPr lang="en-GB" sz="2400" dirty="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6967BAB1-A0AA-9515-66A6-745EA7BC5127}"/>
              </a:ext>
            </a:extLst>
          </p:cNvPr>
          <p:cNvSpPr/>
          <p:nvPr/>
        </p:nvSpPr>
        <p:spPr>
          <a:xfrm>
            <a:off x="15096538" y="5746372"/>
            <a:ext cx="1684884" cy="4786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2400" dirty="0">
                <a:solidFill>
                  <a:prstClr val="white"/>
                </a:solidFill>
                <a:latin typeface="Aptos" panose="02110004020202020204"/>
              </a:rPr>
              <a:t>Finishers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8113B41-5A3C-D1E4-4FB3-469F1E80E463}"/>
              </a:ext>
            </a:extLst>
          </p:cNvPr>
          <p:cNvSpPr/>
          <p:nvPr/>
        </p:nvSpPr>
        <p:spPr>
          <a:xfrm>
            <a:off x="15077793" y="6354209"/>
            <a:ext cx="1684884" cy="4786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2400" dirty="0">
                <a:solidFill>
                  <a:prstClr val="white"/>
                </a:solidFill>
                <a:latin typeface="Aptos" panose="02110004020202020204"/>
              </a:rPr>
              <a:t>PMR Wet</a:t>
            </a:r>
          </a:p>
        </p:txBody>
      </p:sp>
      <p:cxnSp>
        <p:nvCxnSpPr>
          <p:cNvPr id="47" name="Connector: Elbow 46">
            <a:extLst>
              <a:ext uri="{FF2B5EF4-FFF2-40B4-BE49-F238E27FC236}">
                <a16:creationId xmlns:a16="http://schemas.microsoft.com/office/drawing/2014/main" id="{B3AE627D-BEB8-23C7-C759-2D098EF46677}"/>
              </a:ext>
            </a:extLst>
          </p:cNvPr>
          <p:cNvCxnSpPr>
            <a:stCxn id="5" idx="2"/>
            <a:endCxn id="26" idx="1"/>
          </p:cNvCxnSpPr>
          <p:nvPr/>
        </p:nvCxnSpPr>
        <p:spPr>
          <a:xfrm rot="16200000" flipH="1">
            <a:off x="14136335" y="4443051"/>
            <a:ext cx="1425891" cy="494512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9" name="Connector: Elbow 48">
            <a:extLst>
              <a:ext uri="{FF2B5EF4-FFF2-40B4-BE49-F238E27FC236}">
                <a16:creationId xmlns:a16="http://schemas.microsoft.com/office/drawing/2014/main" id="{E32A30F7-0610-830F-38F0-19C232E9166B}"/>
              </a:ext>
            </a:extLst>
          </p:cNvPr>
          <p:cNvCxnSpPr>
            <a:stCxn id="5" idx="2"/>
            <a:endCxn id="34" idx="1"/>
          </p:cNvCxnSpPr>
          <p:nvPr/>
        </p:nvCxnSpPr>
        <p:spPr>
          <a:xfrm rot="16200000" flipH="1">
            <a:off x="13845114" y="4734272"/>
            <a:ext cx="2008333" cy="494512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51" name="Connector: Elbow 50">
            <a:extLst>
              <a:ext uri="{FF2B5EF4-FFF2-40B4-BE49-F238E27FC236}">
                <a16:creationId xmlns:a16="http://schemas.microsoft.com/office/drawing/2014/main" id="{4F4BF2D8-1953-C2C6-B296-B65B144E0FAA}"/>
              </a:ext>
            </a:extLst>
          </p:cNvPr>
          <p:cNvCxnSpPr>
            <a:endCxn id="35" idx="1"/>
          </p:cNvCxnSpPr>
          <p:nvPr/>
        </p:nvCxnSpPr>
        <p:spPr>
          <a:xfrm rot="16200000" flipH="1">
            <a:off x="13528811" y="5044551"/>
            <a:ext cx="2622193" cy="475767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31714E16-E17F-66B3-BA06-BA75FA617CE9}"/>
              </a:ext>
            </a:extLst>
          </p:cNvPr>
          <p:cNvSpPr/>
          <p:nvPr/>
        </p:nvSpPr>
        <p:spPr>
          <a:xfrm>
            <a:off x="18315044" y="5753948"/>
            <a:ext cx="1684884" cy="4786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2800" dirty="0">
                <a:solidFill>
                  <a:prstClr val="white"/>
                </a:solidFill>
                <a:latin typeface="Aptos" panose="02110004020202020204"/>
              </a:rPr>
              <a:t>Penstocks</a:t>
            </a:r>
          </a:p>
        </p:txBody>
      </p: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0DD5F97D-82FC-06EF-FDE5-028BC7A61C8D}"/>
              </a:ext>
            </a:extLst>
          </p:cNvPr>
          <p:cNvCxnSpPr>
            <a:stCxn id="26" idx="3"/>
            <a:endCxn id="52" idx="1"/>
          </p:cNvCxnSpPr>
          <p:nvPr/>
        </p:nvCxnSpPr>
        <p:spPr>
          <a:xfrm>
            <a:off x="16781422" y="5403253"/>
            <a:ext cx="1533622" cy="590018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E5BDFAF2-5D28-FA12-20FB-E9674BC852DA}"/>
              </a:ext>
            </a:extLst>
          </p:cNvPr>
          <p:cNvCxnSpPr>
            <a:stCxn id="34" idx="3"/>
            <a:endCxn id="52" idx="1"/>
          </p:cNvCxnSpPr>
          <p:nvPr/>
        </p:nvCxnSpPr>
        <p:spPr>
          <a:xfrm>
            <a:off x="16781422" y="5985695"/>
            <a:ext cx="1533622" cy="757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58" name="Connector: Elbow 57">
            <a:extLst>
              <a:ext uri="{FF2B5EF4-FFF2-40B4-BE49-F238E27FC236}">
                <a16:creationId xmlns:a16="http://schemas.microsoft.com/office/drawing/2014/main" id="{5A44FCCB-B3E7-E175-35F2-3046DA59204F}"/>
              </a:ext>
            </a:extLst>
          </p:cNvPr>
          <p:cNvCxnSpPr>
            <a:stCxn id="35" idx="3"/>
            <a:endCxn id="52" idx="1"/>
          </p:cNvCxnSpPr>
          <p:nvPr/>
        </p:nvCxnSpPr>
        <p:spPr>
          <a:xfrm flipV="1">
            <a:off x="16762676" y="5993270"/>
            <a:ext cx="1552367" cy="600261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61" name="Connector: Elbow 60">
            <a:extLst>
              <a:ext uri="{FF2B5EF4-FFF2-40B4-BE49-F238E27FC236}">
                <a16:creationId xmlns:a16="http://schemas.microsoft.com/office/drawing/2014/main" id="{ADE5767D-2969-5E8D-EF39-7B0BA516E1CF}"/>
              </a:ext>
            </a:extLst>
          </p:cNvPr>
          <p:cNvCxnSpPr>
            <a:stCxn id="6" idx="3"/>
            <a:endCxn id="10" idx="1"/>
          </p:cNvCxnSpPr>
          <p:nvPr/>
        </p:nvCxnSpPr>
        <p:spPr>
          <a:xfrm flipV="1">
            <a:off x="4809829" y="9078637"/>
            <a:ext cx="1482759" cy="621748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3" name="Connector: Elbow 62">
            <a:extLst>
              <a:ext uri="{FF2B5EF4-FFF2-40B4-BE49-F238E27FC236}">
                <a16:creationId xmlns:a16="http://schemas.microsoft.com/office/drawing/2014/main" id="{BF2F38C8-C530-EEC6-B3A9-03B3987FC0F6}"/>
              </a:ext>
            </a:extLst>
          </p:cNvPr>
          <p:cNvCxnSpPr>
            <a:stCxn id="6" idx="3"/>
            <a:endCxn id="12" idx="1"/>
          </p:cNvCxnSpPr>
          <p:nvPr/>
        </p:nvCxnSpPr>
        <p:spPr>
          <a:xfrm>
            <a:off x="4809829" y="9700385"/>
            <a:ext cx="1482759" cy="621756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5" name="Connector: Elbow 64">
            <a:extLst>
              <a:ext uri="{FF2B5EF4-FFF2-40B4-BE49-F238E27FC236}">
                <a16:creationId xmlns:a16="http://schemas.microsoft.com/office/drawing/2014/main" id="{6424B581-F479-B258-D09D-A5B82E9DEDE4}"/>
              </a:ext>
            </a:extLst>
          </p:cNvPr>
          <p:cNvCxnSpPr>
            <a:stCxn id="10" idx="3"/>
            <a:endCxn id="13" idx="2"/>
          </p:cNvCxnSpPr>
          <p:nvPr/>
        </p:nvCxnSpPr>
        <p:spPr>
          <a:xfrm flipV="1">
            <a:off x="8029835" y="7991544"/>
            <a:ext cx="1707149" cy="1087093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7" name="Connector: Elbow 66">
            <a:extLst>
              <a:ext uri="{FF2B5EF4-FFF2-40B4-BE49-F238E27FC236}">
                <a16:creationId xmlns:a16="http://schemas.microsoft.com/office/drawing/2014/main" id="{F17F8B41-720B-6CD2-25AD-DFF8D8CE63D1}"/>
              </a:ext>
            </a:extLst>
          </p:cNvPr>
          <p:cNvCxnSpPr>
            <a:cxnSpLocks/>
            <a:stCxn id="12" idx="3"/>
            <a:endCxn id="13" idx="2"/>
          </p:cNvCxnSpPr>
          <p:nvPr/>
        </p:nvCxnSpPr>
        <p:spPr>
          <a:xfrm flipV="1">
            <a:off x="8029835" y="7991544"/>
            <a:ext cx="1707149" cy="2330596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D7D9D0BA-FF99-0F9B-F443-A6DF2B4AC27F}"/>
              </a:ext>
            </a:extLst>
          </p:cNvPr>
          <p:cNvCxnSpPr>
            <a:cxnSpLocks/>
            <a:stCxn id="38" idx="5"/>
          </p:cNvCxnSpPr>
          <p:nvPr/>
        </p:nvCxnSpPr>
        <p:spPr>
          <a:xfrm>
            <a:off x="22287614" y="11220839"/>
            <a:ext cx="1784912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3" name="Connector: Elbow 82">
            <a:extLst>
              <a:ext uri="{FF2B5EF4-FFF2-40B4-BE49-F238E27FC236}">
                <a16:creationId xmlns:a16="http://schemas.microsoft.com/office/drawing/2014/main" id="{CBD3DF0E-B904-990E-D0DE-E2F03EF894EE}"/>
              </a:ext>
            </a:extLst>
          </p:cNvPr>
          <p:cNvCxnSpPr>
            <a:stCxn id="4" idx="3"/>
            <a:endCxn id="25" idx="1"/>
          </p:cNvCxnSpPr>
          <p:nvPr/>
        </p:nvCxnSpPr>
        <p:spPr>
          <a:xfrm flipV="1">
            <a:off x="4815156" y="3355611"/>
            <a:ext cx="5167176" cy="427734"/>
          </a:xfrm>
          <a:prstGeom prst="bentConnector3">
            <a:avLst>
              <a:gd name="adj1" fmla="val 61326"/>
            </a:avLst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85" name="Connector: Elbow 84">
            <a:extLst>
              <a:ext uri="{FF2B5EF4-FFF2-40B4-BE49-F238E27FC236}">
                <a16:creationId xmlns:a16="http://schemas.microsoft.com/office/drawing/2014/main" id="{D49A6E5B-D12F-CEA0-AE16-2F0598112AA7}"/>
              </a:ext>
            </a:extLst>
          </p:cNvPr>
          <p:cNvCxnSpPr>
            <a:stCxn id="4" idx="3"/>
            <a:endCxn id="32" idx="4"/>
          </p:cNvCxnSpPr>
          <p:nvPr/>
        </p:nvCxnSpPr>
        <p:spPr>
          <a:xfrm flipV="1">
            <a:off x="4815157" y="3225144"/>
            <a:ext cx="1186725" cy="558200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345F4958-4338-C36C-10E6-55016A707B9C}"/>
              </a:ext>
            </a:extLst>
          </p:cNvPr>
          <p:cNvCxnSpPr>
            <a:cxnSpLocks/>
            <a:stCxn id="13" idx="0"/>
            <a:endCxn id="25" idx="2"/>
          </p:cNvCxnSpPr>
          <p:nvPr/>
        </p:nvCxnSpPr>
        <p:spPr>
          <a:xfrm flipV="1">
            <a:off x="11122212" y="4062785"/>
            <a:ext cx="0" cy="290317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3F0B2448-7554-C3C7-E7FB-7473AFD8373B}"/>
              </a:ext>
            </a:extLst>
          </p:cNvPr>
          <p:cNvCxnSpPr>
            <a:stCxn id="25" idx="3"/>
            <a:endCxn id="5" idx="1"/>
          </p:cNvCxnSpPr>
          <p:nvPr/>
        </p:nvCxnSpPr>
        <p:spPr>
          <a:xfrm>
            <a:off x="12262090" y="3355610"/>
            <a:ext cx="122139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5E02DF57-04DA-1A78-4F08-7277D6BA0993}"/>
              </a:ext>
            </a:extLst>
          </p:cNvPr>
          <p:cNvCxnSpPr>
            <a:stCxn id="5" idx="3"/>
            <a:endCxn id="37" idx="1"/>
          </p:cNvCxnSpPr>
          <p:nvPr/>
        </p:nvCxnSpPr>
        <p:spPr>
          <a:xfrm>
            <a:off x="15720568" y="3355611"/>
            <a:ext cx="4849236" cy="778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369598C1-76AD-82A8-E86E-2C5CA91C34F8}"/>
              </a:ext>
            </a:extLst>
          </p:cNvPr>
          <p:cNvCxnSpPr>
            <a:cxnSpLocks/>
            <a:stCxn id="37" idx="5"/>
          </p:cNvCxnSpPr>
          <p:nvPr/>
        </p:nvCxnSpPr>
        <p:spPr>
          <a:xfrm>
            <a:off x="22028174" y="3363400"/>
            <a:ext cx="1892435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09" name="Rectangle: Rounded Corners 108">
            <a:extLst>
              <a:ext uri="{FF2B5EF4-FFF2-40B4-BE49-F238E27FC236}">
                <a16:creationId xmlns:a16="http://schemas.microsoft.com/office/drawing/2014/main" id="{D3D4D3EB-B894-BEBD-E33D-B4098E4A56B6}"/>
              </a:ext>
            </a:extLst>
          </p:cNvPr>
          <p:cNvSpPr/>
          <p:nvPr/>
        </p:nvSpPr>
        <p:spPr>
          <a:xfrm>
            <a:off x="14826514" y="12887491"/>
            <a:ext cx="3713964" cy="51986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Surface Water</a:t>
            </a:r>
          </a:p>
        </p:txBody>
      </p:sp>
      <p:cxnSp>
        <p:nvCxnSpPr>
          <p:cNvPr id="111" name="Connector: Elbow 110">
            <a:extLst>
              <a:ext uri="{FF2B5EF4-FFF2-40B4-BE49-F238E27FC236}">
                <a16:creationId xmlns:a16="http://schemas.microsoft.com/office/drawing/2014/main" id="{C43AB0B3-D79B-7821-9B5C-3B9F11BE3B57}"/>
              </a:ext>
            </a:extLst>
          </p:cNvPr>
          <p:cNvCxnSpPr>
            <a:stCxn id="109" idx="3"/>
            <a:endCxn id="38" idx="3"/>
          </p:cNvCxnSpPr>
          <p:nvPr/>
        </p:nvCxnSpPr>
        <p:spPr>
          <a:xfrm flipV="1">
            <a:off x="18540478" y="11923262"/>
            <a:ext cx="3017952" cy="1224159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7" name="Rectangle: Rounded Corners 116">
            <a:extLst>
              <a:ext uri="{FF2B5EF4-FFF2-40B4-BE49-F238E27FC236}">
                <a16:creationId xmlns:a16="http://schemas.microsoft.com/office/drawing/2014/main" id="{EE858135-4A1E-8AC3-A6C2-37BC7C6032D4}"/>
              </a:ext>
            </a:extLst>
          </p:cNvPr>
          <p:cNvSpPr/>
          <p:nvPr/>
        </p:nvSpPr>
        <p:spPr>
          <a:xfrm>
            <a:off x="20461875" y="5748118"/>
            <a:ext cx="1684884" cy="4786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WTP</a:t>
            </a:r>
          </a:p>
        </p:txBody>
      </p:sp>
      <p:cxnSp>
        <p:nvCxnSpPr>
          <p:cNvPr id="119" name="Straight Arrow Connector 118">
            <a:extLst>
              <a:ext uri="{FF2B5EF4-FFF2-40B4-BE49-F238E27FC236}">
                <a16:creationId xmlns:a16="http://schemas.microsoft.com/office/drawing/2014/main" id="{72112D7C-612C-6B70-B1E1-6AA52CACA8EA}"/>
              </a:ext>
            </a:extLst>
          </p:cNvPr>
          <p:cNvCxnSpPr>
            <a:stCxn id="52" idx="3"/>
            <a:endCxn id="117" idx="1"/>
          </p:cNvCxnSpPr>
          <p:nvPr/>
        </p:nvCxnSpPr>
        <p:spPr>
          <a:xfrm flipV="1">
            <a:off x="19999928" y="5987441"/>
            <a:ext cx="461946" cy="58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1DCA34AE-A2B6-7DB0-3583-481AEC3B6532}"/>
              </a:ext>
            </a:extLst>
          </p:cNvPr>
          <p:cNvCxnSpPr>
            <a:stCxn id="117" idx="0"/>
            <a:endCxn id="37" idx="3"/>
          </p:cNvCxnSpPr>
          <p:nvPr/>
        </p:nvCxnSpPr>
        <p:spPr>
          <a:xfrm flipH="1" flipV="1">
            <a:off x="21298989" y="4065823"/>
            <a:ext cx="5328" cy="168229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25" name="Connector: Elbow 124">
            <a:extLst>
              <a:ext uri="{FF2B5EF4-FFF2-40B4-BE49-F238E27FC236}">
                <a16:creationId xmlns:a16="http://schemas.microsoft.com/office/drawing/2014/main" id="{87C72392-5070-84DE-AC9C-1853DE63B1C7}"/>
              </a:ext>
            </a:extLst>
          </p:cNvPr>
          <p:cNvCxnSpPr>
            <a:cxnSpLocks/>
            <a:stCxn id="126" idx="3"/>
            <a:endCxn id="52" idx="2"/>
          </p:cNvCxnSpPr>
          <p:nvPr/>
        </p:nvCxnSpPr>
        <p:spPr>
          <a:xfrm flipV="1">
            <a:off x="18230631" y="6232594"/>
            <a:ext cx="926856" cy="1397575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6" name="Rectangle: Rounded Corners 125">
            <a:extLst>
              <a:ext uri="{FF2B5EF4-FFF2-40B4-BE49-F238E27FC236}">
                <a16:creationId xmlns:a16="http://schemas.microsoft.com/office/drawing/2014/main" id="{516DA66E-07C0-34EE-605F-18D9881B9C3E}"/>
              </a:ext>
            </a:extLst>
          </p:cNvPr>
          <p:cNvSpPr/>
          <p:nvPr/>
        </p:nvSpPr>
        <p:spPr>
          <a:xfrm>
            <a:off x="14516668" y="7370238"/>
            <a:ext cx="3713964" cy="51986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1828709"/>
            <a:r>
              <a:rPr lang="en-GB" sz="3600" dirty="0">
                <a:solidFill>
                  <a:prstClr val="white"/>
                </a:solidFill>
                <a:latin typeface="Aptos" panose="02110004020202020204"/>
              </a:rPr>
              <a:t>Surface Water</a:t>
            </a:r>
          </a:p>
        </p:txBody>
      </p:sp>
      <p:cxnSp>
        <p:nvCxnSpPr>
          <p:cNvPr id="130" name="Connector: Elbow 129">
            <a:extLst>
              <a:ext uri="{FF2B5EF4-FFF2-40B4-BE49-F238E27FC236}">
                <a16:creationId xmlns:a16="http://schemas.microsoft.com/office/drawing/2014/main" id="{3F894CB9-9BD9-E0D9-F39E-23B7A131E590}"/>
              </a:ext>
            </a:extLst>
          </p:cNvPr>
          <p:cNvCxnSpPr>
            <a:cxnSpLocks/>
            <a:stCxn id="4" idx="3"/>
            <a:endCxn id="5" idx="0"/>
          </p:cNvCxnSpPr>
          <p:nvPr/>
        </p:nvCxnSpPr>
        <p:spPr>
          <a:xfrm flipV="1">
            <a:off x="4815157" y="2733859"/>
            <a:ext cx="9786869" cy="1049486"/>
          </a:xfrm>
          <a:prstGeom prst="bentConnector4">
            <a:avLst>
              <a:gd name="adj1" fmla="val 32335"/>
              <a:gd name="adj2" fmla="val 182282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itle 2">
            <a:extLst>
              <a:ext uri="{FF2B5EF4-FFF2-40B4-BE49-F238E27FC236}">
                <a16:creationId xmlns:a16="http://schemas.microsoft.com/office/drawing/2014/main" id="{598B6611-8AB5-3FAC-3D47-13A3C747EDDC}"/>
              </a:ext>
            </a:extLst>
          </p:cNvPr>
          <p:cNvSpPr txBox="1">
            <a:spLocks/>
          </p:cNvSpPr>
          <p:nvPr/>
        </p:nvSpPr>
        <p:spPr>
          <a:xfrm>
            <a:off x="351268" y="192425"/>
            <a:ext cx="18082147" cy="1159198"/>
          </a:xfrm>
          <a:prstGeom prst="rect">
            <a:avLst/>
          </a:prstGeom>
        </p:spPr>
        <p:txBody>
          <a:bodyPr lIns="90000" anchor="b" anchorCtr="0"/>
          <a:lstStyle>
            <a:lvl1pPr algn="l" defTabSz="182868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82868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rgbClr val="5E5785"/>
                </a:solidFill>
                <a:latin typeface="Times New Roman" panose="02020603050405020304"/>
              </a:rPr>
              <a:t>Water System - Future</a:t>
            </a:r>
            <a:endParaRPr kumimoji="0" lang="en-GB" sz="6400" b="0" i="0" u="none" strike="noStrike" kern="1200" cap="none" spc="0" normalizeH="0" baseline="0" noProof="0" dirty="0">
              <a:ln>
                <a:noFill/>
              </a:ln>
              <a:solidFill>
                <a:srgbClr val="5E5785"/>
              </a:solidFill>
              <a:effectLst/>
              <a:uLnTx/>
              <a:uFillTx/>
              <a:latin typeface="Times New Roman" panose="020206030504050203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781155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0E4EA4B8357D774DB98C24D340DBCA6D" ma:contentTypeVersion="777" ma:contentTypeDescription="Permitting &amp; Compliance PowerPoint Document" ma:contentTypeScope="" ma:versionID="d96fbdd421b46528816ccb4919b7eae1">
  <xsd:schema xmlns:xsd="http://www.w3.org/2001/XMLSchema" xmlns:xs="http://www.w3.org/2001/XMLSchema" xmlns:p="http://schemas.microsoft.com/office/2006/metadata/properties" xmlns:ns2="859f7ad6-93f6-4205-b62b-a17f28acbbac" xmlns:ns4="9be56660-2c31-41ef-bc00-23e72f632f2a" xmlns:ns5="6e121689-de5b-41b9-a751-bfeda7fa2b07" targetNamespace="http://schemas.microsoft.com/office/2006/metadata/properties" ma:root="true" ma:fieldsID="27ff08353aec771be91aaae203936690" ns2:_="" ns4:_="" ns5:_="">
    <xsd:import namespace="859f7ad6-93f6-4205-b62b-a17f28acbbac"/>
    <xsd:import namespace="9be56660-2c31-41ef-bc00-23e72f632f2a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_dlc_DocId" minOccurs="0"/>
                <xsd:element ref="ns4:_dlc_DocIdUrl" minOccurs="0"/>
                <xsd:element ref="ns4:_dlc_DocIdPersistId" minOccurs="0"/>
                <xsd:element ref="ns2:Area" minOccurs="0"/>
                <xsd:element ref="ns5:CAR_x0020_Language_x0020_Preferenc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dexed="true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8" nillable="true" ma:displayName="License/Activity Type" ma:format="Dropdown" ma:hidden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Area" ma:index="27" nillable="true" ma:displayName="Area" ma:indexed="true" ma:internalName="Area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4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5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6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CAR_x0020_Language_x0020_Preference" ma:index="28" nillable="true" ma:displayName="CAR Language Preference" ma:default="Not yet known" ma:format="Dropdown" ma:indexed="true" ma:internalName="CAR_x0020_Language_x0020_Preference">
      <xsd:simpleType>
        <xsd:restriction base="dms:Choice">
          <xsd:enumeration value="English"/>
          <xsd:enumeration value="Cymraeg"/>
          <xsd:enumeration value="Bilingual"/>
          <xsd:enumeration value="Not yet known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River Ely in Llantrisant, Pontyclun</Site_x0020_Name>
    <Internal_x002f_External xmlns="859f7ad6-93f6-4205-b62b-a17f28acbbac">Incoming document</Internal_x002f_External>
    <Post_x0020_code xmlns="859f7ad6-93f6-4205-b62b-a17f28acbbac">CF72 8YT</Post_x0020_code>
    <CAR_x0020_Language_x0020_Preference xmlns="6e121689-de5b-41b9-a751-bfeda7fa2b07">Not yet known</CAR_x0020_Language_x0020_Preference>
    <Document_x0020_Type xmlns="859f7ad6-93f6-4205-b62b-a17f28acbbac">Plan/Drawing</Document_x0020_Type>
    <Welsh_x0020_Local_x0020_Authority xmlns="859f7ad6-93f6-4205-b62b-a17f28acbbac">Rhondda Cynon Taff CBC</Welsh_x0020_Local_x0020_Authority>
    <Disclosure_x0020_Status xmlns="859f7ad6-93f6-4205-b62b-a17f28acbbac">Public register</Disclosure_x0020_Status>
    <Addressee xmlns="859f7ad6-93f6-4205-b62b-a17f28acbbac">The Royal Mint, Llantrisant, Pontyclun, CF72 8YT</Addressee>
    <Process_x0020_Type xmlns="859f7ad6-93f6-4205-b62b-a17f28acbbac">Application</Process_x0020_Type>
    <License_x002f_Activity_x0020_Type xmlns="859f7ad6-93f6-4205-b62b-a17f28acbbac">5. WRA Water Resources Regulations</License_x002f_Activity_x0020_Type>
    <Surrendered_x002f_Expired xmlns="859f7ad6-93f6-4205-b62b-a17f28acbbac" xsi:nil="true"/>
    <Document_x0020_Date xmlns="859f7ad6-93f6-4205-b62b-a17f28acbbac">2026-03-23T00:00:00+00:00</Document_x0020_Date>
    <Facility_x0020_Address xmlns="859f7ad6-93f6-4205-b62b-a17f28acbbac">River Ely in Llantrisant, Pontyclun</Facility_x0020_Address>
    <Environment_x0020_Sub_x0020_Folder xmlns="859f7ad6-93f6-4205-b62b-a17f28acbbac">Licence renewal</Environment_x0020_Sub_x0020_Folder>
    <Customer_x0020_Name xmlns="859f7ad6-93f6-4205-b62b-a17f28acbbac">The Royal Mint</Customer_x0020_Name>
    <Area xmlns="859f7ad6-93f6-4205-b62b-a17f28acbbac" xsi:nil="true"/>
    <Surrendered_x002f_Expired_x0020_Date xmlns="859f7ad6-93f6-4205-b62b-a17f28acbbac" xsi:nil="true"/>
    <_dlc_DocId xmlns="9be56660-2c31-41ef-bc00-23e72f632f2a">REGU-426-13540373</_dlc_DocId>
    <_dlc_DocIdUrl xmlns="9be56660-2c31-41ef-bc00-23e72f632f2a">
      <Url>https://cyfoethnaturiolcymru.sharepoint.com/teams/Regulatory/Permitting/_layouts/15/DocIdRedir.aspx?ID=REGU-426-13540373</Url>
      <Description>REGU-426-13540373</Description>
    </_dlc_DocIdUrl>
  </documentManagement>
</p:properties>
</file>

<file path=customXml/itemProps1.xml><?xml version="1.0" encoding="utf-8"?>
<ds:datastoreItem xmlns:ds="http://schemas.openxmlformats.org/officeDocument/2006/customXml" ds:itemID="{E319EA0E-B08B-4745-B98C-ED12FF43B800}"/>
</file>

<file path=customXml/itemProps2.xml><?xml version="1.0" encoding="utf-8"?>
<ds:datastoreItem xmlns:ds="http://schemas.openxmlformats.org/officeDocument/2006/customXml" ds:itemID="{9A866CDE-23C2-41A2-8029-AC750383F4CC}"/>
</file>

<file path=customXml/itemProps3.xml><?xml version="1.0" encoding="utf-8"?>
<ds:datastoreItem xmlns:ds="http://schemas.openxmlformats.org/officeDocument/2006/customXml" ds:itemID="{81955D1F-7C8E-498E-B189-0B78DEFAD1E9}"/>
</file>

<file path=customXml/itemProps4.xml><?xml version="1.0" encoding="utf-8"?>
<ds:datastoreItem xmlns:ds="http://schemas.openxmlformats.org/officeDocument/2006/customXml" ds:itemID="{6DC34A4B-91BD-4691-9194-193CD945B7B6}"/>
</file>

<file path=customXml/itemProps5.xml><?xml version="1.0" encoding="utf-8"?>
<ds:datastoreItem xmlns:ds="http://schemas.openxmlformats.org/officeDocument/2006/customXml" ds:itemID="{B0377D26-374F-463E-BCE3-CC09167D5D99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145</Words>
  <Application>Microsoft Office PowerPoint</Application>
  <PresentationFormat>Custom</PresentationFormat>
  <Paragraphs>56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Times New Roman</vt:lpstr>
      <vt:lpstr>1_Office Theme</vt:lpstr>
      <vt:lpstr>PowerPoint Presentation</vt:lpstr>
      <vt:lpstr>PowerPoint Presentation</vt:lpstr>
    </vt:vector>
  </TitlesOfParts>
  <Company>The Royal Mint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Senior, Sarah</cp:lastModifiedBy>
  <cp:revision>5</cp:revision>
  <dcterms:created xsi:type="dcterms:W3CDTF">2025-10-06T12:01:59Z</dcterms:created>
  <dcterms:modified xsi:type="dcterms:W3CDTF">2026-04-13T12:13:19Z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4d8ef6f-3315-45b1-81bd-258ab09f4cb2_Enabled">
    <vt:lpwstr>true</vt:lpwstr>
  </property>
  <property fmtid="{D5CDD505-2E9C-101B-9397-08002B2CF9AE}" pid="3" name="MSIP_Label_44d8ef6f-3315-45b1-81bd-258ab09f4cb2_SetDate">
    <vt:lpwstr>2026-02-09T14:40:08Z</vt:lpwstr>
  </property>
  <property fmtid="{D5CDD505-2E9C-101B-9397-08002B2CF9AE}" pid="4" name="MSIP_Label_44d8ef6f-3315-45b1-81bd-258ab09f4cb2_Method">
    <vt:lpwstr>Privileged</vt:lpwstr>
  </property>
  <property fmtid="{D5CDD505-2E9C-101B-9397-08002B2CF9AE}" pid="5" name="MSIP_Label_44d8ef6f-3315-45b1-81bd-258ab09f4cb2_Name">
    <vt:lpwstr>Internal</vt:lpwstr>
  </property>
  <property fmtid="{D5CDD505-2E9C-101B-9397-08002B2CF9AE}" pid="6" name="MSIP_Label_44d8ef6f-3315-45b1-81bd-258ab09f4cb2_SiteId">
    <vt:lpwstr>4631eb86-d53b-4f2b-8380-8d5d930bc687</vt:lpwstr>
  </property>
  <property fmtid="{D5CDD505-2E9C-101B-9397-08002B2CF9AE}" pid="7" name="MSIP_Label_44d8ef6f-3315-45b1-81bd-258ab09f4cb2_ActionId">
    <vt:lpwstr>211b5481-6956-4722-8bab-895c1149b91c</vt:lpwstr>
  </property>
  <property fmtid="{D5CDD505-2E9C-101B-9397-08002B2CF9AE}" pid="8" name="MSIP_Label_44d8ef6f-3315-45b1-81bd-258ab09f4cb2_ContentBits">
    <vt:lpwstr>0</vt:lpwstr>
  </property>
  <property fmtid="{D5CDD505-2E9C-101B-9397-08002B2CF9AE}" pid="9" name="MSIP_Label_44d8ef6f-3315-45b1-81bd-258ab09f4cb2_Tag">
    <vt:lpwstr>10, 0, 1, 1</vt:lpwstr>
  </property>
  <property fmtid="{D5CDD505-2E9C-101B-9397-08002B2CF9AE}" pid="10" name="ContentTypeId">
    <vt:lpwstr>0x01010067EB80C5FE939D4A9B3D8BA62129B7F50302000E4EA4B8357D774DB98C24D340DBCA6D</vt:lpwstr>
  </property>
  <property fmtid="{D5CDD505-2E9C-101B-9397-08002B2CF9AE}" pid="11" name="_dlc_DocIdItemGuid">
    <vt:lpwstr>c4ccfbc3-056c-458e-95b5-aaad06f5df89</vt:lpwstr>
  </property>
</Properties>
</file>