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3.xml" ContentType="application/vnd.openxmlformats-officedocument.presentationml.notesSlide+xml"/>
  <Override PartName="/ppt/authors.xml" ContentType="application/vnd.ms-powerpoint.author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4.xml" ContentType="application/vnd.openxmlformats-officedocument.customXml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sldIdLst>
    <p:sldId id="256" r:id="rId2"/>
    <p:sldId id="259" r:id="rId3"/>
    <p:sldId id="808" r:id="rId4"/>
    <p:sldId id="801" r:id="rId5"/>
    <p:sldId id="804" r:id="rId6"/>
    <p:sldId id="785" r:id="rId7"/>
    <p:sldId id="806" r:id="rId8"/>
    <p:sldId id="786" r:id="rId9"/>
    <p:sldId id="789" r:id="rId10"/>
    <p:sldId id="790" r:id="rId11"/>
    <p:sldId id="791" r:id="rId12"/>
    <p:sldId id="797" r:id="rId13"/>
    <p:sldId id="798" r:id="rId14"/>
    <p:sldId id="792" r:id="rId15"/>
    <p:sldId id="809" r:id="rId16"/>
    <p:sldId id="794" r:id="rId17"/>
    <p:sldId id="795" r:id="rId18"/>
    <p:sldId id="803" r:id="rId19"/>
    <p:sldId id="807" r:id="rId20"/>
    <p:sldId id="273" r:id="rId21"/>
  </p:sldIdLst>
  <p:sldSz cx="10693400" cy="7562850"/>
  <p:notesSz cx="10693400" cy="75628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910" userDrawn="1">
          <p15:clr>
            <a:srgbClr val="A4A3A4"/>
          </p15:clr>
        </p15:guide>
        <p15:guide id="2" pos="216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76B25B7-6FFB-7FFA-39A1-46F6DA16AB61}" name="Jenny Harrison" initials="JH" userId="S::JennyHarrison@envireauwater.co.uk::70a4c220-3fba-4bb9-a3b4-8b762dfd3f3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173AA"/>
    <a:srgbClr val="F6882C"/>
    <a:srgbClr val="E1E2E3"/>
    <a:srgbClr val="0081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7" d="100"/>
          <a:sy n="57" d="100"/>
        </p:scale>
        <p:origin x="1260" y="36"/>
      </p:cViewPr>
      <p:guideLst>
        <p:guide orient="horz" pos="291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32" Type="http://schemas.openxmlformats.org/officeDocument/2006/relationships/customXml" Target="../customXml/item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8/10/relationships/authors" Target="authors.xml"/><Relationship Id="rId3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633913" cy="3794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057900" y="0"/>
            <a:ext cx="4632325" cy="379413"/>
          </a:xfrm>
          <a:prstGeom prst="rect">
            <a:avLst/>
          </a:prstGeom>
        </p:spPr>
        <p:txBody>
          <a:bodyPr vert="horz" lIns="91440" tIns="45720" rIns="91440" bIns="45720" rtlCol="0"/>
          <a:lstStyle>
            <a:lvl1pPr algn="r">
              <a:defRPr sz="1200"/>
            </a:lvl1pPr>
          </a:lstStyle>
          <a:p>
            <a:fld id="{D9EC6200-5FD0-4F99-BDEB-815CF4794CC6}" type="datetimeFigureOut">
              <a:rPr lang="en-GB" smtClean="0"/>
              <a:t>02/02/2022</a:t>
            </a:fld>
            <a:endParaRPr lang="en-GB"/>
          </a:p>
        </p:txBody>
      </p:sp>
      <p:sp>
        <p:nvSpPr>
          <p:cNvPr id="4" name="Slide Image Placeholder 3"/>
          <p:cNvSpPr>
            <a:spLocks noGrp="1" noRot="1" noChangeAspect="1"/>
          </p:cNvSpPr>
          <p:nvPr>
            <p:ph type="sldImg" idx="2"/>
          </p:nvPr>
        </p:nvSpPr>
        <p:spPr>
          <a:xfrm>
            <a:off x="3543300" y="946150"/>
            <a:ext cx="3606800" cy="25511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069975" y="3640138"/>
            <a:ext cx="8553450" cy="29781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7183438"/>
            <a:ext cx="4633913" cy="37941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057900" y="7183438"/>
            <a:ext cx="4632325" cy="379412"/>
          </a:xfrm>
          <a:prstGeom prst="rect">
            <a:avLst/>
          </a:prstGeom>
        </p:spPr>
        <p:txBody>
          <a:bodyPr vert="horz" lIns="91440" tIns="45720" rIns="91440" bIns="45720" rtlCol="0" anchor="b"/>
          <a:lstStyle>
            <a:lvl1pPr algn="r">
              <a:defRPr sz="1200"/>
            </a:lvl1pPr>
          </a:lstStyle>
          <a:p>
            <a:fld id="{D760AF69-B7D0-44C9-A132-FCF2813CDA46}" type="slidenum">
              <a:rPr lang="en-GB" smtClean="0"/>
              <a:t>‹#›</a:t>
            </a:fld>
            <a:endParaRPr lang="en-GB"/>
          </a:p>
        </p:txBody>
      </p:sp>
    </p:spTree>
    <p:extLst>
      <p:ext uri="{BB962C8B-B14F-4D97-AF65-F5344CB8AC3E}">
        <p14:creationId xmlns:p14="http://schemas.microsoft.com/office/powerpoint/2010/main" val="3468345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60AF69-B7D0-44C9-A132-FCF2813CDA46}" type="slidenum">
              <a:rPr lang="en-GB" smtClean="0"/>
              <a:t>8</a:t>
            </a:fld>
            <a:endParaRPr lang="en-GB"/>
          </a:p>
        </p:txBody>
      </p:sp>
    </p:spTree>
    <p:extLst>
      <p:ext uri="{BB962C8B-B14F-4D97-AF65-F5344CB8AC3E}">
        <p14:creationId xmlns:p14="http://schemas.microsoft.com/office/powerpoint/2010/main" val="1859974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Lingen</a:t>
            </a:r>
            <a:r>
              <a:rPr lang="en-GB" dirty="0"/>
              <a:t> Bridge used as closest to Radnor. Buckton Bridge used in conceptual model and summary </a:t>
            </a:r>
          </a:p>
          <a:p>
            <a:endParaRPr lang="en-GB" dirty="0"/>
          </a:p>
        </p:txBody>
      </p:sp>
      <p:sp>
        <p:nvSpPr>
          <p:cNvPr id="4" name="Slide Number Placeholder 3"/>
          <p:cNvSpPr>
            <a:spLocks noGrp="1"/>
          </p:cNvSpPr>
          <p:nvPr>
            <p:ph type="sldNum" sz="quarter" idx="5"/>
          </p:nvPr>
        </p:nvSpPr>
        <p:spPr/>
        <p:txBody>
          <a:bodyPr/>
          <a:lstStyle/>
          <a:p>
            <a:fld id="{D760AF69-B7D0-44C9-A132-FCF2813CDA46}" type="slidenum">
              <a:rPr lang="en-GB" smtClean="0"/>
              <a:t>9</a:t>
            </a:fld>
            <a:endParaRPr lang="en-GB"/>
          </a:p>
        </p:txBody>
      </p:sp>
    </p:spTree>
    <p:extLst>
      <p:ext uri="{BB962C8B-B14F-4D97-AF65-F5344CB8AC3E}">
        <p14:creationId xmlns:p14="http://schemas.microsoft.com/office/powerpoint/2010/main" val="2691721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Lingen</a:t>
            </a:r>
            <a:r>
              <a:rPr lang="en-GB" dirty="0"/>
              <a:t> Bridge used as closest to Radnor. Buckton Bridge used in conceptual model and summary </a:t>
            </a:r>
          </a:p>
          <a:p>
            <a:endParaRPr lang="en-GB" dirty="0"/>
          </a:p>
        </p:txBody>
      </p:sp>
      <p:sp>
        <p:nvSpPr>
          <p:cNvPr id="4" name="Slide Number Placeholder 3"/>
          <p:cNvSpPr>
            <a:spLocks noGrp="1"/>
          </p:cNvSpPr>
          <p:nvPr>
            <p:ph type="sldNum" sz="quarter" idx="5"/>
          </p:nvPr>
        </p:nvSpPr>
        <p:spPr/>
        <p:txBody>
          <a:bodyPr/>
          <a:lstStyle/>
          <a:p>
            <a:fld id="{D760AF69-B7D0-44C9-A132-FCF2813CDA46}" type="slidenum">
              <a:rPr lang="en-GB" smtClean="0"/>
              <a:t>12</a:t>
            </a:fld>
            <a:endParaRPr lang="en-GB"/>
          </a:p>
        </p:txBody>
      </p:sp>
    </p:spTree>
    <p:extLst>
      <p:ext uri="{BB962C8B-B14F-4D97-AF65-F5344CB8AC3E}">
        <p14:creationId xmlns:p14="http://schemas.microsoft.com/office/powerpoint/2010/main" val="12969252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Lingen</a:t>
            </a:r>
            <a:r>
              <a:rPr lang="en-GB" dirty="0"/>
              <a:t> Bridge used as closest to Radnor. Buckton Bridge used in conceptual model and summary </a:t>
            </a:r>
          </a:p>
          <a:p>
            <a:endParaRPr lang="en-GB" dirty="0"/>
          </a:p>
        </p:txBody>
      </p:sp>
      <p:sp>
        <p:nvSpPr>
          <p:cNvPr id="4" name="Slide Number Placeholder 3"/>
          <p:cNvSpPr>
            <a:spLocks noGrp="1"/>
          </p:cNvSpPr>
          <p:nvPr>
            <p:ph type="sldNum" sz="quarter" idx="5"/>
          </p:nvPr>
        </p:nvSpPr>
        <p:spPr/>
        <p:txBody>
          <a:bodyPr/>
          <a:lstStyle/>
          <a:p>
            <a:fld id="{D760AF69-B7D0-44C9-A132-FCF2813CDA46}" type="slidenum">
              <a:rPr lang="en-GB" smtClean="0"/>
              <a:t>17</a:t>
            </a:fld>
            <a:endParaRPr lang="en-GB"/>
          </a:p>
        </p:txBody>
      </p:sp>
    </p:spTree>
    <p:extLst>
      <p:ext uri="{BB962C8B-B14F-4D97-AF65-F5344CB8AC3E}">
        <p14:creationId xmlns:p14="http://schemas.microsoft.com/office/powerpoint/2010/main" val="1902189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02005" y="2344483"/>
            <a:ext cx="9089390" cy="158819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604010" y="4235196"/>
            <a:ext cx="7485380" cy="189071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defRPr sz="1400" b="1" i="0">
                <a:solidFill>
                  <a:schemeClr val="bg1"/>
                </a:solidFill>
                <a:latin typeface="Calibri"/>
                <a:cs typeface="Calibri"/>
              </a:defRPr>
            </a:lvl1pPr>
          </a:lstStyle>
          <a:p>
            <a:pPr marL="12700">
              <a:lnSpc>
                <a:spcPts val="1430"/>
              </a:lnSpc>
            </a:pPr>
            <a:r>
              <a:rPr spc="-10" dirty="0"/>
              <a:t>@envireauwater</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2/2/2022</a:t>
            </a:fld>
            <a:endParaRPr lang="en-US"/>
          </a:p>
        </p:txBody>
      </p:sp>
      <p:sp>
        <p:nvSpPr>
          <p:cNvPr id="6" name="Holder 6"/>
          <p:cNvSpPr>
            <a:spLocks noGrp="1"/>
          </p:cNvSpPr>
          <p:nvPr>
            <p:ph type="sldNum" sz="quarter" idx="7"/>
          </p:nvPr>
        </p:nvSpPr>
        <p:spPr/>
        <p:txBody>
          <a:bodyPr lIns="0" tIns="0" rIns="0" bIns="0"/>
          <a:lstStyle>
            <a:lvl1pPr>
              <a:defRPr sz="1600" b="0" i="0">
                <a:solidFill>
                  <a:schemeClr val="bg1"/>
                </a:solidFill>
                <a:latin typeface="Calibri"/>
                <a:cs typeface="Calibri"/>
              </a:defRPr>
            </a:lvl1pPr>
          </a:lstStyle>
          <a:p>
            <a:pPr marL="38100">
              <a:lnSpc>
                <a:spcPts val="1620"/>
              </a:lnSpc>
            </a:pPr>
            <a:fld id="{81D60167-4931-47E6-BA6A-407CBD079E47}" type="slidenum">
              <a:rPr dirty="0"/>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000" b="1" i="0">
                <a:solidFill>
                  <a:srgbClr val="1173AA"/>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sz="2500" b="1" i="0">
                <a:solidFill>
                  <a:srgbClr val="F6882C"/>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defRPr sz="1400" b="1" i="0">
                <a:solidFill>
                  <a:schemeClr val="bg1"/>
                </a:solidFill>
                <a:latin typeface="Calibri"/>
                <a:cs typeface="Calibri"/>
              </a:defRPr>
            </a:lvl1pPr>
          </a:lstStyle>
          <a:p>
            <a:pPr marL="12700">
              <a:lnSpc>
                <a:spcPts val="1430"/>
              </a:lnSpc>
            </a:pPr>
            <a:r>
              <a:rPr spc="-10" dirty="0"/>
              <a:t>@envireauwater</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2/2/2022</a:t>
            </a:fld>
            <a:endParaRPr lang="en-US"/>
          </a:p>
        </p:txBody>
      </p:sp>
      <p:sp>
        <p:nvSpPr>
          <p:cNvPr id="6" name="Holder 6"/>
          <p:cNvSpPr>
            <a:spLocks noGrp="1"/>
          </p:cNvSpPr>
          <p:nvPr>
            <p:ph type="sldNum" sz="quarter" idx="7"/>
          </p:nvPr>
        </p:nvSpPr>
        <p:spPr/>
        <p:txBody>
          <a:bodyPr lIns="0" tIns="0" rIns="0" bIns="0"/>
          <a:lstStyle>
            <a:lvl1pPr>
              <a:defRPr sz="1600" b="0" i="0">
                <a:solidFill>
                  <a:schemeClr val="bg1"/>
                </a:solidFill>
                <a:latin typeface="Calibri"/>
                <a:cs typeface="Calibri"/>
              </a:defRPr>
            </a:lvl1pPr>
          </a:lstStyle>
          <a:p>
            <a:pPr marL="38100">
              <a:lnSpc>
                <a:spcPts val="1620"/>
              </a:lnSpc>
            </a:pPr>
            <a:fld id="{81D60167-4931-47E6-BA6A-407CBD079E47}" type="slidenum">
              <a:rPr dirty="0"/>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000" b="1" i="0">
                <a:solidFill>
                  <a:srgbClr val="1173AA"/>
                </a:solidFill>
                <a:latin typeface="Calibri"/>
                <a:cs typeface="Calibri"/>
              </a:defRPr>
            </a:lvl1pPr>
          </a:lstStyle>
          <a:p>
            <a:endParaRPr/>
          </a:p>
        </p:txBody>
      </p:sp>
      <p:sp>
        <p:nvSpPr>
          <p:cNvPr id="3" name="Holder 3"/>
          <p:cNvSpPr>
            <a:spLocks noGrp="1"/>
          </p:cNvSpPr>
          <p:nvPr>
            <p:ph sz="half" idx="2"/>
          </p:nvPr>
        </p:nvSpPr>
        <p:spPr>
          <a:xfrm>
            <a:off x="534670" y="1739455"/>
            <a:ext cx="4651629"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507101" y="1739455"/>
            <a:ext cx="4651629"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defRPr sz="1400" b="1" i="0">
                <a:solidFill>
                  <a:schemeClr val="bg1"/>
                </a:solidFill>
                <a:latin typeface="Calibri"/>
                <a:cs typeface="Calibri"/>
              </a:defRPr>
            </a:lvl1pPr>
          </a:lstStyle>
          <a:p>
            <a:pPr marL="12700">
              <a:lnSpc>
                <a:spcPts val="1430"/>
              </a:lnSpc>
            </a:pPr>
            <a:r>
              <a:rPr spc="-10" dirty="0"/>
              <a:t>@envireauwater</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2/2/2022</a:t>
            </a:fld>
            <a:endParaRPr lang="en-US"/>
          </a:p>
        </p:txBody>
      </p:sp>
      <p:sp>
        <p:nvSpPr>
          <p:cNvPr id="7" name="Holder 7"/>
          <p:cNvSpPr>
            <a:spLocks noGrp="1"/>
          </p:cNvSpPr>
          <p:nvPr>
            <p:ph type="sldNum" sz="quarter" idx="7"/>
          </p:nvPr>
        </p:nvSpPr>
        <p:spPr/>
        <p:txBody>
          <a:bodyPr lIns="0" tIns="0" rIns="0" bIns="0"/>
          <a:lstStyle>
            <a:lvl1pPr>
              <a:defRPr sz="1600" b="0" i="0">
                <a:solidFill>
                  <a:schemeClr val="bg1"/>
                </a:solidFill>
                <a:latin typeface="Calibri"/>
                <a:cs typeface="Calibri"/>
              </a:defRPr>
            </a:lvl1pPr>
          </a:lstStyle>
          <a:p>
            <a:pPr marL="38100">
              <a:lnSpc>
                <a:spcPts val="1620"/>
              </a:lnSpc>
            </a:pPr>
            <a:fld id="{81D60167-4931-47E6-BA6A-407CBD079E47}" type="slidenum">
              <a:rPr dirty="0"/>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000" b="1" i="0">
                <a:solidFill>
                  <a:srgbClr val="1173AA"/>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defRPr sz="1400" b="1" i="0">
                <a:solidFill>
                  <a:schemeClr val="bg1"/>
                </a:solidFill>
                <a:latin typeface="Calibri"/>
                <a:cs typeface="Calibri"/>
              </a:defRPr>
            </a:lvl1pPr>
          </a:lstStyle>
          <a:p>
            <a:pPr marL="12700">
              <a:lnSpc>
                <a:spcPts val="1430"/>
              </a:lnSpc>
            </a:pPr>
            <a:r>
              <a:rPr spc="-10" dirty="0"/>
              <a:t>@envireauwater</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2/2/2022</a:t>
            </a:fld>
            <a:endParaRPr lang="en-US"/>
          </a:p>
        </p:txBody>
      </p:sp>
      <p:sp>
        <p:nvSpPr>
          <p:cNvPr id="5" name="Holder 5"/>
          <p:cNvSpPr>
            <a:spLocks noGrp="1"/>
          </p:cNvSpPr>
          <p:nvPr>
            <p:ph type="sldNum" sz="quarter" idx="7"/>
          </p:nvPr>
        </p:nvSpPr>
        <p:spPr/>
        <p:txBody>
          <a:bodyPr lIns="0" tIns="0" rIns="0" bIns="0"/>
          <a:lstStyle>
            <a:lvl1pPr>
              <a:defRPr sz="1600" b="0" i="0">
                <a:solidFill>
                  <a:schemeClr val="bg1"/>
                </a:solidFill>
                <a:latin typeface="Calibri"/>
                <a:cs typeface="Calibri"/>
              </a:defRPr>
            </a:lvl1pPr>
          </a:lstStyle>
          <a:p>
            <a:pPr marL="38100">
              <a:lnSpc>
                <a:spcPts val="1620"/>
              </a:lnSpc>
            </a:pPr>
            <a:fld id="{81D60167-4931-47E6-BA6A-407CBD079E47}" type="slidenum">
              <a:rPr dirty="0"/>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476250" y="6744004"/>
            <a:ext cx="9758680" cy="816610"/>
          </a:xfrm>
          <a:custGeom>
            <a:avLst/>
            <a:gdLst/>
            <a:ahLst/>
            <a:cxnLst/>
            <a:rect l="l" t="t" r="r" b="b"/>
            <a:pathLst>
              <a:path w="9758680" h="816609">
                <a:moveTo>
                  <a:pt x="9606153" y="0"/>
                </a:moveTo>
                <a:lnTo>
                  <a:pt x="152400" y="0"/>
                </a:lnTo>
                <a:lnTo>
                  <a:pt x="104231" y="7769"/>
                </a:lnTo>
                <a:lnTo>
                  <a:pt x="62396" y="29405"/>
                </a:lnTo>
                <a:lnTo>
                  <a:pt x="29405" y="62396"/>
                </a:lnTo>
                <a:lnTo>
                  <a:pt x="7769" y="104231"/>
                </a:lnTo>
                <a:lnTo>
                  <a:pt x="0" y="152399"/>
                </a:lnTo>
                <a:lnTo>
                  <a:pt x="0" y="816000"/>
                </a:lnTo>
                <a:lnTo>
                  <a:pt x="9758553" y="816000"/>
                </a:lnTo>
                <a:lnTo>
                  <a:pt x="9758553" y="152399"/>
                </a:lnTo>
                <a:lnTo>
                  <a:pt x="9750783" y="104231"/>
                </a:lnTo>
                <a:lnTo>
                  <a:pt x="9729147" y="62396"/>
                </a:lnTo>
                <a:lnTo>
                  <a:pt x="9696156" y="29405"/>
                </a:lnTo>
                <a:lnTo>
                  <a:pt x="9654321" y="7769"/>
                </a:lnTo>
                <a:lnTo>
                  <a:pt x="9606153" y="0"/>
                </a:lnTo>
                <a:close/>
              </a:path>
            </a:pathLst>
          </a:custGeom>
          <a:solidFill>
            <a:srgbClr val="1173AA"/>
          </a:solidFill>
        </p:spPr>
        <p:txBody>
          <a:bodyPr wrap="square" lIns="0" tIns="0" rIns="0" bIns="0" rtlCol="0"/>
          <a:lstStyle/>
          <a:p>
            <a:endParaRPr/>
          </a:p>
        </p:txBody>
      </p:sp>
      <p:sp>
        <p:nvSpPr>
          <p:cNvPr id="17" name="bk object 17"/>
          <p:cNvSpPr/>
          <p:nvPr/>
        </p:nvSpPr>
        <p:spPr>
          <a:xfrm>
            <a:off x="476250" y="1953005"/>
            <a:ext cx="9758680" cy="4503420"/>
          </a:xfrm>
          <a:custGeom>
            <a:avLst/>
            <a:gdLst/>
            <a:ahLst/>
            <a:cxnLst/>
            <a:rect l="l" t="t" r="r" b="b"/>
            <a:pathLst>
              <a:path w="9758680" h="4503420">
                <a:moveTo>
                  <a:pt x="9606153" y="0"/>
                </a:moveTo>
                <a:lnTo>
                  <a:pt x="152400" y="0"/>
                </a:lnTo>
                <a:lnTo>
                  <a:pt x="104231" y="7769"/>
                </a:lnTo>
                <a:lnTo>
                  <a:pt x="62396" y="29405"/>
                </a:lnTo>
                <a:lnTo>
                  <a:pt x="29405" y="62396"/>
                </a:lnTo>
                <a:lnTo>
                  <a:pt x="7769" y="104231"/>
                </a:lnTo>
                <a:lnTo>
                  <a:pt x="0" y="152400"/>
                </a:lnTo>
                <a:lnTo>
                  <a:pt x="0" y="4350600"/>
                </a:lnTo>
                <a:lnTo>
                  <a:pt x="7769" y="4398769"/>
                </a:lnTo>
                <a:lnTo>
                  <a:pt x="29405" y="4440604"/>
                </a:lnTo>
                <a:lnTo>
                  <a:pt x="62396" y="4473595"/>
                </a:lnTo>
                <a:lnTo>
                  <a:pt x="104231" y="4495230"/>
                </a:lnTo>
                <a:lnTo>
                  <a:pt x="152400" y="4503000"/>
                </a:lnTo>
                <a:lnTo>
                  <a:pt x="9606153" y="4503000"/>
                </a:lnTo>
                <a:lnTo>
                  <a:pt x="9654321" y="4495230"/>
                </a:lnTo>
                <a:lnTo>
                  <a:pt x="9696156" y="4473595"/>
                </a:lnTo>
                <a:lnTo>
                  <a:pt x="9729147" y="4440604"/>
                </a:lnTo>
                <a:lnTo>
                  <a:pt x="9750783" y="4398769"/>
                </a:lnTo>
                <a:lnTo>
                  <a:pt x="9758553" y="4350600"/>
                </a:lnTo>
                <a:lnTo>
                  <a:pt x="9758553" y="152400"/>
                </a:lnTo>
                <a:lnTo>
                  <a:pt x="9750783" y="104231"/>
                </a:lnTo>
                <a:lnTo>
                  <a:pt x="9729147" y="62396"/>
                </a:lnTo>
                <a:lnTo>
                  <a:pt x="9696156" y="29405"/>
                </a:lnTo>
                <a:lnTo>
                  <a:pt x="9654321" y="7769"/>
                </a:lnTo>
                <a:lnTo>
                  <a:pt x="9606153" y="0"/>
                </a:lnTo>
                <a:close/>
              </a:path>
            </a:pathLst>
          </a:custGeom>
          <a:solidFill>
            <a:srgbClr val="A3A5A8">
              <a:alpha val="31999"/>
            </a:srgbClr>
          </a:solidFill>
        </p:spPr>
        <p:txBody>
          <a:bodyPr wrap="square" lIns="0" tIns="0" rIns="0" bIns="0" rtlCol="0"/>
          <a:lstStyle/>
          <a:p>
            <a:endParaRPr/>
          </a:p>
        </p:txBody>
      </p:sp>
      <p:sp>
        <p:nvSpPr>
          <p:cNvPr id="18" name="bk object 18"/>
          <p:cNvSpPr/>
          <p:nvPr/>
        </p:nvSpPr>
        <p:spPr>
          <a:xfrm>
            <a:off x="843524" y="2322614"/>
            <a:ext cx="9011999" cy="3763784"/>
          </a:xfrm>
          <a:prstGeom prst="rect">
            <a:avLst/>
          </a:prstGeom>
          <a:blipFill>
            <a:blip r:embed="rId2" cstate="print"/>
            <a:stretch>
              <a:fillRect/>
            </a:stretch>
          </a:blipFill>
        </p:spPr>
        <p:txBody>
          <a:bodyPr wrap="square" lIns="0" tIns="0" rIns="0" bIns="0" rtlCol="0"/>
          <a:lstStyle/>
          <a:p>
            <a:endParaRPr/>
          </a:p>
        </p:txBody>
      </p:sp>
      <p:sp>
        <p:nvSpPr>
          <p:cNvPr id="19" name="bk object 19"/>
          <p:cNvSpPr/>
          <p:nvPr/>
        </p:nvSpPr>
        <p:spPr>
          <a:xfrm>
            <a:off x="834524" y="5454004"/>
            <a:ext cx="9012555" cy="702310"/>
          </a:xfrm>
          <a:custGeom>
            <a:avLst/>
            <a:gdLst/>
            <a:ahLst/>
            <a:cxnLst/>
            <a:rect l="l" t="t" r="r" b="b"/>
            <a:pathLst>
              <a:path w="9012555" h="702310">
                <a:moveTo>
                  <a:pt x="9011996" y="0"/>
                </a:moveTo>
                <a:lnTo>
                  <a:pt x="0" y="0"/>
                </a:lnTo>
                <a:lnTo>
                  <a:pt x="0" y="549605"/>
                </a:lnTo>
                <a:lnTo>
                  <a:pt x="7769" y="597773"/>
                </a:lnTo>
                <a:lnTo>
                  <a:pt x="29405" y="639608"/>
                </a:lnTo>
                <a:lnTo>
                  <a:pt x="62396" y="672599"/>
                </a:lnTo>
                <a:lnTo>
                  <a:pt x="104231" y="694235"/>
                </a:lnTo>
                <a:lnTo>
                  <a:pt x="152400" y="702005"/>
                </a:lnTo>
                <a:lnTo>
                  <a:pt x="8859596" y="702005"/>
                </a:lnTo>
                <a:lnTo>
                  <a:pt x="8907769" y="694235"/>
                </a:lnTo>
                <a:lnTo>
                  <a:pt x="8949604" y="672599"/>
                </a:lnTo>
                <a:lnTo>
                  <a:pt x="8982593" y="639608"/>
                </a:lnTo>
                <a:lnTo>
                  <a:pt x="9004227" y="597773"/>
                </a:lnTo>
                <a:lnTo>
                  <a:pt x="9011996" y="549605"/>
                </a:lnTo>
                <a:lnTo>
                  <a:pt x="9011996" y="0"/>
                </a:lnTo>
                <a:close/>
              </a:path>
            </a:pathLst>
          </a:custGeom>
          <a:solidFill>
            <a:srgbClr val="F6882C"/>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defRPr sz="1400" b="1" i="0">
                <a:solidFill>
                  <a:schemeClr val="bg1"/>
                </a:solidFill>
                <a:latin typeface="Calibri"/>
                <a:cs typeface="Calibri"/>
              </a:defRPr>
            </a:lvl1pPr>
          </a:lstStyle>
          <a:p>
            <a:pPr marL="12700">
              <a:lnSpc>
                <a:spcPts val="1430"/>
              </a:lnSpc>
            </a:pPr>
            <a:r>
              <a:rPr spc="-10" dirty="0"/>
              <a:t>@envireauwater</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2/2/2022</a:t>
            </a:fld>
            <a:endParaRPr lang="en-US"/>
          </a:p>
        </p:txBody>
      </p:sp>
      <p:sp>
        <p:nvSpPr>
          <p:cNvPr id="4" name="Holder 4"/>
          <p:cNvSpPr>
            <a:spLocks noGrp="1"/>
          </p:cNvSpPr>
          <p:nvPr>
            <p:ph type="sldNum" sz="quarter" idx="7"/>
          </p:nvPr>
        </p:nvSpPr>
        <p:spPr/>
        <p:txBody>
          <a:bodyPr lIns="0" tIns="0" rIns="0" bIns="0"/>
          <a:lstStyle>
            <a:lvl1pPr>
              <a:defRPr sz="1600" b="0" i="0">
                <a:solidFill>
                  <a:schemeClr val="bg1"/>
                </a:solidFill>
                <a:latin typeface="Calibri"/>
                <a:cs typeface="Calibri"/>
              </a:defRPr>
            </a:lvl1pPr>
          </a:lstStyle>
          <a:p>
            <a:pPr marL="38100">
              <a:lnSpc>
                <a:spcPts val="1620"/>
              </a:lnSpc>
            </a:pPr>
            <a:fld id="{81D60167-4931-47E6-BA6A-407CBD079E47}" type="slidenum">
              <a:rPr dirty="0"/>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466725" y="6996005"/>
            <a:ext cx="9758680" cy="564515"/>
          </a:xfrm>
          <a:custGeom>
            <a:avLst/>
            <a:gdLst/>
            <a:ahLst/>
            <a:cxnLst/>
            <a:rect l="l" t="t" r="r" b="b"/>
            <a:pathLst>
              <a:path w="9758680" h="564515">
                <a:moveTo>
                  <a:pt x="9606153" y="0"/>
                </a:moveTo>
                <a:lnTo>
                  <a:pt x="152400" y="0"/>
                </a:lnTo>
                <a:lnTo>
                  <a:pt x="104231" y="7769"/>
                </a:lnTo>
                <a:lnTo>
                  <a:pt x="62396" y="29405"/>
                </a:lnTo>
                <a:lnTo>
                  <a:pt x="29405" y="62396"/>
                </a:lnTo>
                <a:lnTo>
                  <a:pt x="7769" y="104231"/>
                </a:lnTo>
                <a:lnTo>
                  <a:pt x="0" y="152400"/>
                </a:lnTo>
                <a:lnTo>
                  <a:pt x="0" y="563999"/>
                </a:lnTo>
                <a:lnTo>
                  <a:pt x="9758553" y="563999"/>
                </a:lnTo>
                <a:lnTo>
                  <a:pt x="9758553" y="152400"/>
                </a:lnTo>
                <a:lnTo>
                  <a:pt x="9750783" y="104231"/>
                </a:lnTo>
                <a:lnTo>
                  <a:pt x="9729147" y="62396"/>
                </a:lnTo>
                <a:lnTo>
                  <a:pt x="9696156" y="29405"/>
                </a:lnTo>
                <a:lnTo>
                  <a:pt x="9654321" y="7769"/>
                </a:lnTo>
                <a:lnTo>
                  <a:pt x="9606153" y="0"/>
                </a:lnTo>
                <a:close/>
              </a:path>
            </a:pathLst>
          </a:custGeom>
          <a:solidFill>
            <a:srgbClr val="1173AA"/>
          </a:solidFill>
        </p:spPr>
        <p:txBody>
          <a:bodyPr wrap="square" lIns="0" tIns="0" rIns="0" bIns="0" rtlCol="0"/>
          <a:lstStyle/>
          <a:p>
            <a:endParaRPr/>
          </a:p>
        </p:txBody>
      </p:sp>
      <p:sp>
        <p:nvSpPr>
          <p:cNvPr id="17" name="bk object 17"/>
          <p:cNvSpPr/>
          <p:nvPr/>
        </p:nvSpPr>
        <p:spPr>
          <a:xfrm>
            <a:off x="466725" y="5"/>
            <a:ext cx="9749155" cy="798195"/>
          </a:xfrm>
          <a:custGeom>
            <a:avLst/>
            <a:gdLst/>
            <a:ahLst/>
            <a:cxnLst/>
            <a:rect l="l" t="t" r="r" b="b"/>
            <a:pathLst>
              <a:path w="9749155" h="798195">
                <a:moveTo>
                  <a:pt x="9748799" y="0"/>
                </a:moveTo>
                <a:lnTo>
                  <a:pt x="0" y="0"/>
                </a:lnTo>
                <a:lnTo>
                  <a:pt x="0" y="645604"/>
                </a:lnTo>
                <a:lnTo>
                  <a:pt x="7769" y="693772"/>
                </a:lnTo>
                <a:lnTo>
                  <a:pt x="29405" y="735607"/>
                </a:lnTo>
                <a:lnTo>
                  <a:pt x="62396" y="768598"/>
                </a:lnTo>
                <a:lnTo>
                  <a:pt x="104231" y="790234"/>
                </a:lnTo>
                <a:lnTo>
                  <a:pt x="152400" y="798004"/>
                </a:lnTo>
                <a:lnTo>
                  <a:pt x="9596399" y="798004"/>
                </a:lnTo>
                <a:lnTo>
                  <a:pt x="9644572" y="790234"/>
                </a:lnTo>
                <a:lnTo>
                  <a:pt x="9686408" y="768598"/>
                </a:lnTo>
                <a:lnTo>
                  <a:pt x="9719397" y="735607"/>
                </a:lnTo>
                <a:lnTo>
                  <a:pt x="9741030" y="693772"/>
                </a:lnTo>
                <a:lnTo>
                  <a:pt x="9748799" y="645604"/>
                </a:lnTo>
                <a:lnTo>
                  <a:pt x="9748799" y="0"/>
                </a:lnTo>
                <a:close/>
              </a:path>
            </a:pathLst>
          </a:custGeom>
          <a:solidFill>
            <a:srgbClr val="A3A5A8">
              <a:alpha val="31999"/>
            </a:srgbClr>
          </a:solidFill>
        </p:spPr>
        <p:txBody>
          <a:bodyPr wrap="square" lIns="0" tIns="0" rIns="0" bIns="0" rtlCol="0"/>
          <a:lstStyle/>
          <a:p>
            <a:endParaRPr/>
          </a:p>
        </p:txBody>
      </p:sp>
      <p:sp>
        <p:nvSpPr>
          <p:cNvPr id="18" name="bk object 18"/>
          <p:cNvSpPr/>
          <p:nvPr/>
        </p:nvSpPr>
        <p:spPr>
          <a:xfrm>
            <a:off x="8688525" y="39005"/>
            <a:ext cx="1405199" cy="660128"/>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4328788" y="2002252"/>
            <a:ext cx="2035822" cy="482600"/>
          </a:xfrm>
          <a:prstGeom prst="rect">
            <a:avLst/>
          </a:prstGeom>
        </p:spPr>
        <p:txBody>
          <a:bodyPr wrap="square" lIns="0" tIns="0" rIns="0" bIns="0">
            <a:spAutoFit/>
          </a:bodyPr>
          <a:lstStyle>
            <a:lvl1pPr>
              <a:defRPr sz="3000" b="1" i="0">
                <a:solidFill>
                  <a:srgbClr val="1173AA"/>
                </a:solidFill>
                <a:latin typeface="Calibri"/>
                <a:cs typeface="Calibri"/>
              </a:defRPr>
            </a:lvl1pPr>
          </a:lstStyle>
          <a:p>
            <a:endParaRPr/>
          </a:p>
        </p:txBody>
      </p:sp>
      <p:sp>
        <p:nvSpPr>
          <p:cNvPr id="3" name="Holder 3"/>
          <p:cNvSpPr>
            <a:spLocks noGrp="1"/>
          </p:cNvSpPr>
          <p:nvPr>
            <p:ph type="body" idx="1"/>
          </p:nvPr>
        </p:nvSpPr>
        <p:spPr>
          <a:xfrm>
            <a:off x="1279560" y="3222703"/>
            <a:ext cx="8134278" cy="1671320"/>
          </a:xfrm>
          <a:prstGeom prst="rect">
            <a:avLst/>
          </a:prstGeom>
        </p:spPr>
        <p:txBody>
          <a:bodyPr wrap="square" lIns="0" tIns="0" rIns="0" bIns="0">
            <a:spAutoFit/>
          </a:bodyPr>
          <a:lstStyle>
            <a:lvl1pPr>
              <a:defRPr sz="2500" b="1" i="0">
                <a:solidFill>
                  <a:srgbClr val="F6882C"/>
                </a:solidFill>
                <a:latin typeface="Calibri"/>
                <a:cs typeface="Calibri"/>
              </a:defRPr>
            </a:lvl1pPr>
          </a:lstStyle>
          <a:p>
            <a:endParaRPr/>
          </a:p>
        </p:txBody>
      </p:sp>
      <p:sp>
        <p:nvSpPr>
          <p:cNvPr id="4" name="Holder 4"/>
          <p:cNvSpPr>
            <a:spLocks noGrp="1"/>
          </p:cNvSpPr>
          <p:nvPr>
            <p:ph type="ftr" sz="quarter" idx="5"/>
          </p:nvPr>
        </p:nvSpPr>
        <p:spPr>
          <a:xfrm>
            <a:off x="2084825" y="7199455"/>
            <a:ext cx="1257935" cy="203200"/>
          </a:xfrm>
          <a:prstGeom prst="rect">
            <a:avLst/>
          </a:prstGeom>
        </p:spPr>
        <p:txBody>
          <a:bodyPr wrap="square" lIns="0" tIns="0" rIns="0" bIns="0">
            <a:spAutoFit/>
          </a:bodyPr>
          <a:lstStyle>
            <a:lvl1pPr>
              <a:defRPr sz="1400" b="1" i="0">
                <a:solidFill>
                  <a:schemeClr val="bg1"/>
                </a:solidFill>
                <a:latin typeface="Calibri"/>
                <a:cs typeface="Calibri"/>
              </a:defRPr>
            </a:lvl1pPr>
          </a:lstStyle>
          <a:p>
            <a:pPr marL="12700">
              <a:lnSpc>
                <a:spcPts val="1430"/>
              </a:lnSpc>
            </a:pPr>
            <a:r>
              <a:rPr spc="-10" dirty="0"/>
              <a:t>@envireauwater</a:t>
            </a:r>
          </a:p>
        </p:txBody>
      </p:sp>
      <p:sp>
        <p:nvSpPr>
          <p:cNvPr id="5" name="Holder 5"/>
          <p:cNvSpPr>
            <a:spLocks noGrp="1"/>
          </p:cNvSpPr>
          <p:nvPr>
            <p:ph type="dt" sz="half" idx="6"/>
          </p:nvPr>
        </p:nvSpPr>
        <p:spPr>
          <a:xfrm>
            <a:off x="534670" y="7033450"/>
            <a:ext cx="2459482" cy="378142"/>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2/2/2022</a:t>
            </a:fld>
            <a:endParaRPr lang="en-US"/>
          </a:p>
        </p:txBody>
      </p:sp>
      <p:sp>
        <p:nvSpPr>
          <p:cNvPr id="6" name="Holder 6"/>
          <p:cNvSpPr>
            <a:spLocks noGrp="1"/>
          </p:cNvSpPr>
          <p:nvPr>
            <p:ph type="sldNum" sz="quarter" idx="7"/>
          </p:nvPr>
        </p:nvSpPr>
        <p:spPr>
          <a:xfrm>
            <a:off x="9813899" y="7179805"/>
            <a:ext cx="291465" cy="228600"/>
          </a:xfrm>
          <a:prstGeom prst="rect">
            <a:avLst/>
          </a:prstGeom>
        </p:spPr>
        <p:txBody>
          <a:bodyPr wrap="square" lIns="0" tIns="0" rIns="0" bIns="0">
            <a:spAutoFit/>
          </a:bodyPr>
          <a:lstStyle>
            <a:lvl1pPr>
              <a:defRPr sz="1600" b="0" i="0">
                <a:solidFill>
                  <a:schemeClr val="bg1"/>
                </a:solidFill>
                <a:latin typeface="Calibri"/>
                <a:cs typeface="Calibri"/>
              </a:defRPr>
            </a:lvl1pPr>
          </a:lstStyle>
          <a:p>
            <a:pPr marL="38100">
              <a:lnSpc>
                <a:spcPts val="1620"/>
              </a:lnSpc>
            </a:pPr>
            <a:fld id="{81D60167-4931-47E6-BA6A-407CBD079E47}" type="slidenum">
              <a:rPr dirty="0"/>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5.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419136" y="3041280"/>
            <a:ext cx="6474460" cy="269240"/>
          </a:xfrm>
          <a:prstGeom prst="rect">
            <a:avLst/>
          </a:prstGeom>
        </p:spPr>
        <p:txBody>
          <a:bodyPr vert="horz" wrap="square" lIns="0" tIns="12700" rIns="0" bIns="0" rtlCol="0">
            <a:spAutoFit/>
          </a:bodyPr>
          <a:lstStyle/>
          <a:p>
            <a:pPr marL="12700">
              <a:lnSpc>
                <a:spcPct val="100000"/>
              </a:lnSpc>
              <a:spcBef>
                <a:spcPts val="100"/>
              </a:spcBef>
            </a:pPr>
            <a:r>
              <a:rPr sz="1600" b="1" dirty="0">
                <a:solidFill>
                  <a:srgbClr val="FFFFFF"/>
                </a:solidFill>
                <a:latin typeface="Calibri"/>
                <a:cs typeface="Calibri"/>
              </a:rPr>
              <a:t>A </a:t>
            </a:r>
            <a:r>
              <a:rPr sz="1600" b="1" spc="-10" dirty="0">
                <a:solidFill>
                  <a:srgbClr val="FFFFFF"/>
                </a:solidFill>
                <a:latin typeface="Calibri"/>
                <a:cs typeface="Calibri"/>
              </a:rPr>
              <a:t>well renowned collaborative team </a:t>
            </a:r>
            <a:r>
              <a:rPr sz="1600" b="1" dirty="0">
                <a:solidFill>
                  <a:srgbClr val="FFFFFF"/>
                </a:solidFill>
                <a:latin typeface="Calibri"/>
                <a:cs typeface="Calibri"/>
              </a:rPr>
              <a:t>of </a:t>
            </a:r>
            <a:r>
              <a:rPr sz="1600" b="1" spc="-10" dirty="0">
                <a:solidFill>
                  <a:srgbClr val="FFFFFF"/>
                </a:solidFill>
                <a:latin typeface="Calibri"/>
                <a:cs typeface="Calibri"/>
              </a:rPr>
              <a:t>expert </a:t>
            </a:r>
            <a:r>
              <a:rPr sz="1600" b="1" spc="-15" dirty="0">
                <a:solidFill>
                  <a:srgbClr val="FFFFFF"/>
                </a:solidFill>
                <a:latin typeface="Calibri"/>
                <a:cs typeface="Calibri"/>
              </a:rPr>
              <a:t>water </a:t>
            </a:r>
            <a:r>
              <a:rPr sz="1600" b="1" spc="-10" dirty="0">
                <a:solidFill>
                  <a:srgbClr val="FFFFFF"/>
                </a:solidFill>
                <a:latin typeface="Calibri"/>
                <a:cs typeface="Calibri"/>
              </a:rPr>
              <a:t>scientists </a:t>
            </a:r>
            <a:r>
              <a:rPr sz="1600" b="1" dirty="0">
                <a:solidFill>
                  <a:srgbClr val="FFFFFF"/>
                </a:solidFill>
                <a:latin typeface="Calibri"/>
                <a:cs typeface="Calibri"/>
              </a:rPr>
              <a:t>and</a:t>
            </a:r>
            <a:r>
              <a:rPr sz="1600" b="1" spc="125" dirty="0">
                <a:solidFill>
                  <a:srgbClr val="FFFFFF"/>
                </a:solidFill>
                <a:latin typeface="Calibri"/>
                <a:cs typeface="Calibri"/>
              </a:rPr>
              <a:t> </a:t>
            </a:r>
            <a:r>
              <a:rPr sz="1600" b="1" spc="-10" dirty="0">
                <a:solidFill>
                  <a:srgbClr val="FFFFFF"/>
                </a:solidFill>
                <a:latin typeface="Calibri"/>
                <a:cs typeface="Calibri"/>
              </a:rPr>
              <a:t>engineers</a:t>
            </a:r>
            <a:endParaRPr sz="1600" dirty="0">
              <a:latin typeface="Calibri"/>
              <a:cs typeface="Calibri"/>
            </a:endParaRPr>
          </a:p>
        </p:txBody>
      </p:sp>
      <p:sp>
        <p:nvSpPr>
          <p:cNvPr id="4" name="object 4"/>
          <p:cNvSpPr/>
          <p:nvPr/>
        </p:nvSpPr>
        <p:spPr>
          <a:xfrm>
            <a:off x="7799999" y="5"/>
            <a:ext cx="2435225" cy="1740535"/>
          </a:xfrm>
          <a:custGeom>
            <a:avLst/>
            <a:gdLst/>
            <a:ahLst/>
            <a:cxnLst/>
            <a:rect l="l" t="t" r="r" b="b"/>
            <a:pathLst>
              <a:path w="2435225" h="1740535">
                <a:moveTo>
                  <a:pt x="2434793" y="0"/>
                </a:moveTo>
                <a:lnTo>
                  <a:pt x="0" y="0"/>
                </a:lnTo>
                <a:lnTo>
                  <a:pt x="0" y="1587601"/>
                </a:lnTo>
                <a:lnTo>
                  <a:pt x="7769" y="1635769"/>
                </a:lnTo>
                <a:lnTo>
                  <a:pt x="29405" y="1677604"/>
                </a:lnTo>
                <a:lnTo>
                  <a:pt x="62396" y="1710595"/>
                </a:lnTo>
                <a:lnTo>
                  <a:pt x="104231" y="1732231"/>
                </a:lnTo>
                <a:lnTo>
                  <a:pt x="152400" y="1740001"/>
                </a:lnTo>
                <a:lnTo>
                  <a:pt x="2282393" y="1740001"/>
                </a:lnTo>
                <a:lnTo>
                  <a:pt x="2330566" y="1732231"/>
                </a:lnTo>
                <a:lnTo>
                  <a:pt x="2372401" y="1710595"/>
                </a:lnTo>
                <a:lnTo>
                  <a:pt x="2405390" y="1677604"/>
                </a:lnTo>
                <a:lnTo>
                  <a:pt x="2427024" y="1635769"/>
                </a:lnTo>
                <a:lnTo>
                  <a:pt x="2434793" y="1587601"/>
                </a:lnTo>
                <a:lnTo>
                  <a:pt x="2434793" y="0"/>
                </a:lnTo>
                <a:close/>
              </a:path>
            </a:pathLst>
          </a:custGeom>
          <a:solidFill>
            <a:srgbClr val="A3A5A8">
              <a:alpha val="31999"/>
            </a:srgbClr>
          </a:solidFill>
        </p:spPr>
        <p:txBody>
          <a:bodyPr wrap="square" lIns="0" tIns="0" rIns="0" bIns="0" rtlCol="0"/>
          <a:lstStyle/>
          <a:p>
            <a:endParaRPr/>
          </a:p>
        </p:txBody>
      </p:sp>
      <p:sp>
        <p:nvSpPr>
          <p:cNvPr id="5" name="object 5"/>
          <p:cNvSpPr/>
          <p:nvPr/>
        </p:nvSpPr>
        <p:spPr>
          <a:xfrm>
            <a:off x="7893596" y="183007"/>
            <a:ext cx="2229612" cy="1050721"/>
          </a:xfrm>
          <a:prstGeom prst="rect">
            <a:avLst/>
          </a:prstGeom>
          <a:blipFill>
            <a:blip r:embed="rId2" cstate="print"/>
            <a:stretch>
              <a:fillRect/>
            </a:stretch>
          </a:blipFill>
        </p:spPr>
        <p:txBody>
          <a:bodyPr wrap="square" lIns="0" tIns="0" rIns="0" bIns="0" rtlCol="0"/>
          <a:lstStyle/>
          <a:p>
            <a:endParaRPr dirty="0"/>
          </a:p>
        </p:txBody>
      </p:sp>
      <p:sp>
        <p:nvSpPr>
          <p:cNvPr id="6" name="object 6"/>
          <p:cNvSpPr txBox="1"/>
          <p:nvPr/>
        </p:nvSpPr>
        <p:spPr>
          <a:xfrm>
            <a:off x="8023712" y="1253855"/>
            <a:ext cx="2017395" cy="238760"/>
          </a:xfrm>
          <a:prstGeom prst="rect">
            <a:avLst/>
          </a:prstGeom>
        </p:spPr>
        <p:txBody>
          <a:bodyPr vert="horz" wrap="square" lIns="0" tIns="12700" rIns="0" bIns="0" rtlCol="0">
            <a:spAutoFit/>
          </a:bodyPr>
          <a:lstStyle/>
          <a:p>
            <a:pPr marL="12700">
              <a:lnSpc>
                <a:spcPct val="100000"/>
              </a:lnSpc>
              <a:spcBef>
                <a:spcPts val="100"/>
              </a:spcBef>
            </a:pPr>
            <a:r>
              <a:rPr sz="1400" b="1" spc="-10" dirty="0">
                <a:solidFill>
                  <a:srgbClr val="087CC1"/>
                </a:solidFill>
                <a:latin typeface="Calibri"/>
                <a:cs typeface="Calibri"/>
              </a:rPr>
              <a:t>Pragmatic.Expert.Solutions</a:t>
            </a:r>
            <a:endParaRPr sz="1400" dirty="0">
              <a:latin typeface="Calibri"/>
              <a:cs typeface="Calibri"/>
            </a:endParaRPr>
          </a:p>
        </p:txBody>
      </p:sp>
      <p:sp>
        <p:nvSpPr>
          <p:cNvPr id="7" name="Rectangle: Rounded Corners 6">
            <a:extLst>
              <a:ext uri="{FF2B5EF4-FFF2-40B4-BE49-F238E27FC236}">
                <a16:creationId xmlns:a16="http://schemas.microsoft.com/office/drawing/2014/main" id="{EA02A23A-84D3-43DE-826E-82EC29787DF2}"/>
              </a:ext>
            </a:extLst>
          </p:cNvPr>
          <p:cNvSpPr/>
          <p:nvPr/>
        </p:nvSpPr>
        <p:spPr>
          <a:xfrm>
            <a:off x="463712" y="6831717"/>
            <a:ext cx="9765975" cy="731128"/>
          </a:xfrm>
          <a:prstGeom prst="round2SameRect">
            <a:avLst/>
          </a:prstGeom>
          <a:solidFill>
            <a:srgbClr val="1173AA"/>
          </a:solidFill>
          <a:ln>
            <a:solidFill>
              <a:srgbClr val="1173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bject 6">
            <a:extLst>
              <a:ext uri="{FF2B5EF4-FFF2-40B4-BE49-F238E27FC236}">
                <a16:creationId xmlns:a16="http://schemas.microsoft.com/office/drawing/2014/main" id="{29118B91-C456-46C2-88D8-5D5BF1128199}"/>
              </a:ext>
            </a:extLst>
          </p:cNvPr>
          <p:cNvSpPr/>
          <p:nvPr/>
        </p:nvSpPr>
        <p:spPr>
          <a:xfrm>
            <a:off x="482754" y="1923542"/>
            <a:ext cx="9749155" cy="4581759"/>
          </a:xfrm>
          <a:custGeom>
            <a:avLst/>
            <a:gdLst/>
            <a:ahLst/>
            <a:cxnLst/>
            <a:rect l="l" t="t" r="r" b="b"/>
            <a:pathLst>
              <a:path w="9749155" h="4937759">
                <a:moveTo>
                  <a:pt x="9596399" y="0"/>
                </a:moveTo>
                <a:lnTo>
                  <a:pt x="152400" y="0"/>
                </a:lnTo>
                <a:lnTo>
                  <a:pt x="104231" y="7769"/>
                </a:lnTo>
                <a:lnTo>
                  <a:pt x="62396" y="29405"/>
                </a:lnTo>
                <a:lnTo>
                  <a:pt x="29405" y="62396"/>
                </a:lnTo>
                <a:lnTo>
                  <a:pt x="7769" y="104231"/>
                </a:lnTo>
                <a:lnTo>
                  <a:pt x="0" y="152400"/>
                </a:lnTo>
                <a:lnTo>
                  <a:pt x="0" y="4785042"/>
                </a:lnTo>
                <a:lnTo>
                  <a:pt x="7769" y="4833215"/>
                </a:lnTo>
                <a:lnTo>
                  <a:pt x="29405" y="4875051"/>
                </a:lnTo>
                <a:lnTo>
                  <a:pt x="62396" y="4908040"/>
                </a:lnTo>
                <a:lnTo>
                  <a:pt x="104231" y="4929673"/>
                </a:lnTo>
                <a:lnTo>
                  <a:pt x="152400" y="4937442"/>
                </a:lnTo>
                <a:lnTo>
                  <a:pt x="9596399" y="4937442"/>
                </a:lnTo>
                <a:lnTo>
                  <a:pt x="9644572" y="4929673"/>
                </a:lnTo>
                <a:lnTo>
                  <a:pt x="9686408" y="4908040"/>
                </a:lnTo>
                <a:lnTo>
                  <a:pt x="9719397" y="4875051"/>
                </a:lnTo>
                <a:lnTo>
                  <a:pt x="9741030" y="4833215"/>
                </a:lnTo>
                <a:lnTo>
                  <a:pt x="9748799" y="4785042"/>
                </a:lnTo>
                <a:lnTo>
                  <a:pt x="9748799" y="152400"/>
                </a:lnTo>
                <a:lnTo>
                  <a:pt x="9741030" y="104231"/>
                </a:lnTo>
                <a:lnTo>
                  <a:pt x="9719397" y="62396"/>
                </a:lnTo>
                <a:lnTo>
                  <a:pt x="9686408" y="29405"/>
                </a:lnTo>
                <a:lnTo>
                  <a:pt x="9644572" y="7769"/>
                </a:lnTo>
                <a:lnTo>
                  <a:pt x="9596399" y="0"/>
                </a:lnTo>
                <a:close/>
              </a:path>
            </a:pathLst>
          </a:custGeom>
          <a:solidFill>
            <a:srgbClr val="A3A5A8">
              <a:alpha val="18998"/>
            </a:srgbClr>
          </a:solidFill>
        </p:spPr>
        <p:txBody>
          <a:bodyPr wrap="square" lIns="0" tIns="0" rIns="0" bIns="0" rtlCol="0"/>
          <a:lstStyle/>
          <a:p>
            <a:endParaRPr/>
          </a:p>
        </p:txBody>
      </p:sp>
      <p:pic>
        <p:nvPicPr>
          <p:cNvPr id="13" name="Picture 12">
            <a:extLst>
              <a:ext uri="{FF2B5EF4-FFF2-40B4-BE49-F238E27FC236}">
                <a16:creationId xmlns:a16="http://schemas.microsoft.com/office/drawing/2014/main" id="{F72E49B0-C24F-46B6-AD08-483B4C7CBAF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74700" y="2181225"/>
            <a:ext cx="9143999" cy="4038601"/>
          </a:xfrm>
          <a:prstGeom prst="roundRect">
            <a:avLst>
              <a:gd name="adj" fmla="val 8594"/>
            </a:avLst>
          </a:prstGeom>
          <a:solidFill>
            <a:srgbClr val="FFFFFF">
              <a:shade val="85000"/>
            </a:srgbClr>
          </a:solidFill>
          <a:ln>
            <a:noFill/>
          </a:ln>
          <a:effectLst/>
        </p:spPr>
      </p:pic>
      <p:sp>
        <p:nvSpPr>
          <p:cNvPr id="14" name="object 3">
            <a:extLst>
              <a:ext uri="{FF2B5EF4-FFF2-40B4-BE49-F238E27FC236}">
                <a16:creationId xmlns:a16="http://schemas.microsoft.com/office/drawing/2014/main" id="{B37E218C-C382-477B-9CE2-391C962C592E}"/>
              </a:ext>
            </a:extLst>
          </p:cNvPr>
          <p:cNvSpPr txBox="1"/>
          <p:nvPr/>
        </p:nvSpPr>
        <p:spPr>
          <a:xfrm>
            <a:off x="774700" y="7053670"/>
            <a:ext cx="6474460" cy="269240"/>
          </a:xfrm>
          <a:prstGeom prst="rect">
            <a:avLst/>
          </a:prstGeom>
        </p:spPr>
        <p:txBody>
          <a:bodyPr vert="horz" wrap="square" lIns="0" tIns="12700" rIns="0" bIns="0" rtlCol="0">
            <a:spAutoFit/>
          </a:bodyPr>
          <a:lstStyle/>
          <a:p>
            <a:pPr marL="12700">
              <a:lnSpc>
                <a:spcPct val="100000"/>
              </a:lnSpc>
              <a:spcBef>
                <a:spcPts val="100"/>
              </a:spcBef>
            </a:pPr>
            <a:r>
              <a:rPr sz="1600" b="1" dirty="0">
                <a:solidFill>
                  <a:srgbClr val="FFFFFF"/>
                </a:solidFill>
                <a:latin typeface="Calibri"/>
                <a:cs typeface="Calibri"/>
              </a:rPr>
              <a:t>A </a:t>
            </a:r>
            <a:r>
              <a:rPr sz="1600" b="1" spc="-10" dirty="0">
                <a:solidFill>
                  <a:srgbClr val="FFFFFF"/>
                </a:solidFill>
                <a:latin typeface="Calibri"/>
                <a:cs typeface="Calibri"/>
              </a:rPr>
              <a:t>well renowned collaborative team </a:t>
            </a:r>
            <a:r>
              <a:rPr sz="1600" b="1" dirty="0">
                <a:solidFill>
                  <a:srgbClr val="FFFFFF"/>
                </a:solidFill>
                <a:latin typeface="Calibri"/>
                <a:cs typeface="Calibri"/>
              </a:rPr>
              <a:t>of </a:t>
            </a:r>
            <a:r>
              <a:rPr sz="1600" b="1" spc="-10" dirty="0">
                <a:solidFill>
                  <a:srgbClr val="FFFFFF"/>
                </a:solidFill>
                <a:latin typeface="Calibri"/>
                <a:cs typeface="Calibri"/>
              </a:rPr>
              <a:t>expert </a:t>
            </a:r>
            <a:r>
              <a:rPr sz="1600" b="1" spc="-15" dirty="0">
                <a:solidFill>
                  <a:srgbClr val="FFFFFF"/>
                </a:solidFill>
                <a:latin typeface="Calibri"/>
                <a:cs typeface="Calibri"/>
              </a:rPr>
              <a:t>water </a:t>
            </a:r>
            <a:r>
              <a:rPr sz="1600" b="1" spc="-10" dirty="0">
                <a:solidFill>
                  <a:srgbClr val="FFFFFF"/>
                </a:solidFill>
                <a:latin typeface="Calibri"/>
                <a:cs typeface="Calibri"/>
              </a:rPr>
              <a:t>scientists </a:t>
            </a:r>
            <a:r>
              <a:rPr sz="1600" b="1" dirty="0">
                <a:solidFill>
                  <a:srgbClr val="FFFFFF"/>
                </a:solidFill>
                <a:latin typeface="Calibri"/>
                <a:cs typeface="Calibri"/>
              </a:rPr>
              <a:t>and</a:t>
            </a:r>
            <a:r>
              <a:rPr sz="1600" b="1" spc="125" dirty="0">
                <a:solidFill>
                  <a:srgbClr val="FFFFFF"/>
                </a:solidFill>
                <a:latin typeface="Calibri"/>
                <a:cs typeface="Calibri"/>
              </a:rPr>
              <a:t> </a:t>
            </a:r>
            <a:r>
              <a:rPr sz="1600" b="1" spc="-10" dirty="0">
                <a:solidFill>
                  <a:srgbClr val="FFFFFF"/>
                </a:solidFill>
                <a:latin typeface="Calibri"/>
                <a:cs typeface="Calibri"/>
              </a:rPr>
              <a:t>engineers</a:t>
            </a:r>
            <a:endParaRPr sz="1600" dirty="0">
              <a:latin typeface="Calibri"/>
              <a:cs typeface="Calibri"/>
            </a:endParaRPr>
          </a:p>
        </p:txBody>
      </p:sp>
      <p:sp>
        <p:nvSpPr>
          <p:cNvPr id="15" name="Rectangle: Rounded Corners 6">
            <a:extLst>
              <a:ext uri="{FF2B5EF4-FFF2-40B4-BE49-F238E27FC236}">
                <a16:creationId xmlns:a16="http://schemas.microsoft.com/office/drawing/2014/main" id="{BCB56745-BE7D-4EEB-B739-38E3E22E6DFC}"/>
              </a:ext>
            </a:extLst>
          </p:cNvPr>
          <p:cNvSpPr/>
          <p:nvPr/>
        </p:nvSpPr>
        <p:spPr>
          <a:xfrm rot="10800000">
            <a:off x="774699" y="5568765"/>
            <a:ext cx="9144000" cy="651060"/>
          </a:xfrm>
          <a:prstGeom prst="round2SameRect">
            <a:avLst/>
          </a:prstGeom>
          <a:solidFill>
            <a:srgbClr val="F6882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endParaRPr lang="en-GB"/>
          </a:p>
        </p:txBody>
      </p:sp>
      <p:sp>
        <p:nvSpPr>
          <p:cNvPr id="17" name="object 2">
            <a:extLst>
              <a:ext uri="{FF2B5EF4-FFF2-40B4-BE49-F238E27FC236}">
                <a16:creationId xmlns:a16="http://schemas.microsoft.com/office/drawing/2014/main" id="{80DEDA75-918F-4D61-BE6B-6E15BDD9DCA5}"/>
              </a:ext>
            </a:extLst>
          </p:cNvPr>
          <p:cNvSpPr txBox="1"/>
          <p:nvPr/>
        </p:nvSpPr>
        <p:spPr>
          <a:xfrm>
            <a:off x="1003300" y="5675855"/>
            <a:ext cx="8839202" cy="428322"/>
          </a:xfrm>
          <a:prstGeom prst="rect">
            <a:avLst/>
          </a:prstGeom>
        </p:spPr>
        <p:txBody>
          <a:bodyPr vert="horz" wrap="square" lIns="0" tIns="12700" rIns="0" bIns="0" rtlCol="0">
            <a:spAutoFit/>
          </a:bodyPr>
          <a:lstStyle/>
          <a:p>
            <a:pPr marL="12700">
              <a:lnSpc>
                <a:spcPct val="100000"/>
              </a:lnSpc>
              <a:spcBef>
                <a:spcPts val="100"/>
              </a:spcBef>
            </a:pPr>
            <a:r>
              <a:rPr lang="en-GB" sz="2700" b="1" spc="-5" dirty="0">
                <a:solidFill>
                  <a:srgbClr val="FFFFFF"/>
                </a:solidFill>
                <a:latin typeface="Calibri"/>
                <a:cs typeface="Calibri"/>
              </a:rPr>
              <a:t>Water Resources Assessment</a:t>
            </a:r>
            <a:endParaRPr sz="2700" dirty="0">
              <a:latin typeface="Calibri"/>
              <a:cs typeface="Calibri"/>
            </a:endParaRPr>
          </a:p>
        </p:txBody>
      </p:sp>
      <p:pic>
        <p:nvPicPr>
          <p:cNvPr id="8" name="Picture 7">
            <a:extLst>
              <a:ext uri="{FF2B5EF4-FFF2-40B4-BE49-F238E27FC236}">
                <a16:creationId xmlns:a16="http://schemas.microsoft.com/office/drawing/2014/main" id="{2E13F20A-68DD-4EA0-9FDC-C3937D7314FE}"/>
              </a:ext>
            </a:extLst>
          </p:cNvPr>
          <p:cNvPicPr>
            <a:picLocks noChangeAspect="1"/>
          </p:cNvPicPr>
          <p:nvPr/>
        </p:nvPicPr>
        <p:blipFill>
          <a:blip r:embed="rId4"/>
          <a:stretch>
            <a:fillRect/>
          </a:stretch>
        </p:blipFill>
        <p:spPr>
          <a:xfrm>
            <a:off x="1026159" y="2792230"/>
            <a:ext cx="8700790" cy="2165530"/>
          </a:xfrm>
          <a:prstGeom prst="rect">
            <a:avLst/>
          </a:prstGeom>
        </p:spPr>
      </p:pic>
      <p:grpSp>
        <p:nvGrpSpPr>
          <p:cNvPr id="16" name="Group 15">
            <a:extLst>
              <a:ext uri="{FF2B5EF4-FFF2-40B4-BE49-F238E27FC236}">
                <a16:creationId xmlns:a16="http://schemas.microsoft.com/office/drawing/2014/main" id="{B2AACC21-DD75-4EE4-BEC0-A9D6006977A1}"/>
              </a:ext>
            </a:extLst>
          </p:cNvPr>
          <p:cNvGrpSpPr/>
          <p:nvPr/>
        </p:nvGrpSpPr>
        <p:grpSpPr>
          <a:xfrm>
            <a:off x="482754" y="301784"/>
            <a:ext cx="2435225" cy="1136976"/>
            <a:chOff x="8038956" y="6329362"/>
            <a:chExt cx="1119188" cy="536575"/>
          </a:xfrm>
        </p:grpSpPr>
        <p:pic>
          <p:nvPicPr>
            <p:cNvPr id="18" name="Picture 2">
              <a:extLst>
                <a:ext uri="{FF2B5EF4-FFF2-40B4-BE49-F238E27FC236}">
                  <a16:creationId xmlns:a16="http://schemas.microsoft.com/office/drawing/2014/main" id="{94AAA74F-69D6-4603-AEC4-1FA01E43C1F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038956" y="6329362"/>
              <a:ext cx="1119188"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20433B5-6326-4AE9-9979-813096151A1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35635" y="6460045"/>
              <a:ext cx="925830" cy="291084"/>
            </a:xfrm>
            <a:prstGeom prst="rect">
              <a:avLst/>
            </a:prstGeom>
          </p:spPr>
        </p:pic>
      </p:grpSp>
      <p:pic>
        <p:nvPicPr>
          <p:cNvPr id="10" name="Picture 9">
            <a:extLst>
              <a:ext uri="{FF2B5EF4-FFF2-40B4-BE49-F238E27FC236}">
                <a16:creationId xmlns:a16="http://schemas.microsoft.com/office/drawing/2014/main" id="{519FB3A7-05C7-4E10-8561-540462CEABA7}"/>
              </a:ext>
            </a:extLst>
          </p:cNvPr>
          <p:cNvPicPr>
            <a:picLocks noChangeAspect="1"/>
          </p:cNvPicPr>
          <p:nvPr/>
        </p:nvPicPr>
        <p:blipFill>
          <a:blip r:embed="rId7"/>
          <a:stretch>
            <a:fillRect/>
          </a:stretch>
        </p:blipFill>
        <p:spPr>
          <a:xfrm>
            <a:off x="7133607" y="2779382"/>
            <a:ext cx="2593342" cy="225508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546100" y="1693843"/>
            <a:ext cx="9660255" cy="4937760"/>
          </a:xfrm>
          <a:custGeom>
            <a:avLst/>
            <a:gdLst/>
            <a:ahLst/>
            <a:cxnLst/>
            <a:rect l="l" t="t" r="r" b="b"/>
            <a:pathLst>
              <a:path w="9749155" h="4937759">
                <a:moveTo>
                  <a:pt x="9596399" y="0"/>
                </a:moveTo>
                <a:lnTo>
                  <a:pt x="152400" y="0"/>
                </a:lnTo>
                <a:lnTo>
                  <a:pt x="104231" y="7769"/>
                </a:lnTo>
                <a:lnTo>
                  <a:pt x="62396" y="29405"/>
                </a:lnTo>
                <a:lnTo>
                  <a:pt x="29405" y="62396"/>
                </a:lnTo>
                <a:lnTo>
                  <a:pt x="7769" y="104231"/>
                </a:lnTo>
                <a:lnTo>
                  <a:pt x="0" y="152400"/>
                </a:lnTo>
                <a:lnTo>
                  <a:pt x="0" y="4785042"/>
                </a:lnTo>
                <a:lnTo>
                  <a:pt x="7769" y="4833215"/>
                </a:lnTo>
                <a:lnTo>
                  <a:pt x="29405" y="4875051"/>
                </a:lnTo>
                <a:lnTo>
                  <a:pt x="62396" y="4908040"/>
                </a:lnTo>
                <a:lnTo>
                  <a:pt x="104231" y="4929673"/>
                </a:lnTo>
                <a:lnTo>
                  <a:pt x="152400" y="4937442"/>
                </a:lnTo>
                <a:lnTo>
                  <a:pt x="9596399" y="4937442"/>
                </a:lnTo>
                <a:lnTo>
                  <a:pt x="9644572" y="4929673"/>
                </a:lnTo>
                <a:lnTo>
                  <a:pt x="9686408" y="4908040"/>
                </a:lnTo>
                <a:lnTo>
                  <a:pt x="9719397" y="4875051"/>
                </a:lnTo>
                <a:lnTo>
                  <a:pt x="9741030" y="4833215"/>
                </a:lnTo>
                <a:lnTo>
                  <a:pt x="9748799" y="4785042"/>
                </a:lnTo>
                <a:lnTo>
                  <a:pt x="9748799" y="152400"/>
                </a:lnTo>
                <a:lnTo>
                  <a:pt x="9741030" y="104231"/>
                </a:lnTo>
                <a:lnTo>
                  <a:pt x="9719397" y="62396"/>
                </a:lnTo>
                <a:lnTo>
                  <a:pt x="9686408" y="29405"/>
                </a:lnTo>
                <a:lnTo>
                  <a:pt x="9644572" y="7769"/>
                </a:lnTo>
                <a:lnTo>
                  <a:pt x="9596399" y="0"/>
                </a:lnTo>
                <a:close/>
              </a:path>
            </a:pathLst>
          </a:custGeom>
          <a:solidFill>
            <a:srgbClr val="A3A5A8">
              <a:alpha val="18998"/>
            </a:srgbClr>
          </a:solidFill>
        </p:spPr>
        <p:txBody>
          <a:bodyPr wrap="square" lIns="0" tIns="0" rIns="0" bIns="0" rtlCol="0"/>
          <a:lstStyle/>
          <a:p>
            <a:endParaRPr dirty="0"/>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2</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sp>
        <p:nvSpPr>
          <p:cNvPr id="8" name="object 4">
            <a:extLst>
              <a:ext uri="{FF2B5EF4-FFF2-40B4-BE49-F238E27FC236}">
                <a16:creationId xmlns:a16="http://schemas.microsoft.com/office/drawing/2014/main" id="{47B316EE-4B94-4E85-BEA2-C29B990376AD}"/>
              </a:ext>
            </a:extLst>
          </p:cNvPr>
          <p:cNvSpPr txBox="1">
            <a:spLocks/>
          </p:cNvSpPr>
          <p:nvPr/>
        </p:nvSpPr>
        <p:spPr>
          <a:xfrm>
            <a:off x="680825" y="1143136"/>
            <a:ext cx="2838450" cy="375920"/>
          </a:xfrm>
          <a:prstGeom prst="rect">
            <a:avLst/>
          </a:prstGeom>
        </p:spPr>
        <p:txBody>
          <a:bodyPr vert="horz" wrap="square" lIns="0" tIns="12700" rIns="0" bIns="0" rtlCol="0">
            <a:spAutoFit/>
          </a:bodyPr>
          <a:lstStyle>
            <a:lvl1pPr>
              <a:defRPr sz="3000" b="1" i="0">
                <a:solidFill>
                  <a:srgbClr val="1173AA"/>
                </a:solidFill>
                <a:latin typeface="Calibri"/>
                <a:ea typeface="+mj-ea"/>
                <a:cs typeface="Calibri"/>
              </a:defRPr>
            </a:lvl1pPr>
          </a:lstStyle>
          <a:p>
            <a:pPr marL="12700">
              <a:spcBef>
                <a:spcPts val="100"/>
              </a:spcBef>
            </a:pPr>
            <a:r>
              <a:rPr lang="en-GB" sz="2300" kern="0" spc="-10" dirty="0"/>
              <a:t>Structure</a:t>
            </a:r>
            <a:endParaRPr lang="en-GB" sz="2300" kern="0" dirty="0"/>
          </a:p>
        </p:txBody>
      </p:sp>
      <p:sp>
        <p:nvSpPr>
          <p:cNvPr id="4" name="TextBox 3">
            <a:extLst>
              <a:ext uri="{FF2B5EF4-FFF2-40B4-BE49-F238E27FC236}">
                <a16:creationId xmlns:a16="http://schemas.microsoft.com/office/drawing/2014/main" id="{B93FDC61-0D71-4E73-8F65-874E77FDD25F}"/>
              </a:ext>
            </a:extLst>
          </p:cNvPr>
          <p:cNvSpPr txBox="1"/>
          <p:nvPr/>
        </p:nvSpPr>
        <p:spPr>
          <a:xfrm>
            <a:off x="850900" y="1924194"/>
            <a:ext cx="9144000" cy="1200329"/>
          </a:xfrm>
          <a:prstGeom prst="rect">
            <a:avLst/>
          </a:prstGeom>
          <a:noFill/>
        </p:spPr>
        <p:txBody>
          <a:bodyPr wrap="square" rtlCol="0">
            <a:spAutoFit/>
          </a:bodyPr>
          <a:lstStyle/>
          <a:p>
            <a:r>
              <a:rPr lang="en-GB" dirty="0"/>
              <a:t>Presentation to Natural Resources Wales (NRW) to provide information on water resources and functioning of River </a:t>
            </a:r>
            <a:r>
              <a:rPr lang="en-GB" dirty="0" err="1"/>
              <a:t>Teme</a:t>
            </a:r>
            <a:r>
              <a:rPr lang="en-GB" dirty="0"/>
              <a:t> based on evidence collated by Envireau Water in discussion with Nick Rukin (</a:t>
            </a:r>
            <a:r>
              <a:rPr lang="en-GB" dirty="0" err="1"/>
              <a:t>rUKhydro</a:t>
            </a:r>
            <a:r>
              <a:rPr lang="en-GB" dirty="0"/>
              <a:t>) to incorporate his work on impact of discharge, ongoing monitoring and conceptual understanding.</a:t>
            </a:r>
          </a:p>
        </p:txBody>
      </p:sp>
      <p:sp>
        <p:nvSpPr>
          <p:cNvPr id="9" name="TextBox 8">
            <a:extLst>
              <a:ext uri="{FF2B5EF4-FFF2-40B4-BE49-F238E27FC236}">
                <a16:creationId xmlns:a16="http://schemas.microsoft.com/office/drawing/2014/main" id="{9B5494FD-6532-4BF2-A8B8-6025596EC3B7}"/>
              </a:ext>
            </a:extLst>
          </p:cNvPr>
          <p:cNvSpPr txBox="1"/>
          <p:nvPr/>
        </p:nvSpPr>
        <p:spPr>
          <a:xfrm>
            <a:off x="850900" y="3446902"/>
            <a:ext cx="6629400" cy="286232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Background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Environmental Setting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LowFlows2 Analysis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Flow Gauging Analysis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Local Impacts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Groundwater Flow Analysis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Resource Impact Analysis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Summary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Conceptual Model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Conclusions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7" y="1133068"/>
            <a:ext cx="2838450" cy="375920"/>
          </a:xfrm>
          <a:prstGeom prst="rect">
            <a:avLst/>
          </a:prstGeom>
        </p:spPr>
        <p:txBody>
          <a:bodyPr vert="horz" wrap="square" lIns="0" tIns="12700" rIns="0" bIns="0" rtlCol="0">
            <a:spAutoFit/>
          </a:bodyPr>
          <a:lstStyle/>
          <a:p>
            <a:pPr marL="12700">
              <a:lnSpc>
                <a:spcPct val="100000"/>
              </a:lnSpc>
              <a:spcBef>
                <a:spcPts val="100"/>
              </a:spcBef>
            </a:pPr>
            <a:r>
              <a:rPr lang="en-GB" sz="2300" spc="-10" dirty="0"/>
              <a:t>Background</a:t>
            </a:r>
            <a:endParaRPr sz="2300" dirty="0"/>
          </a:p>
        </p:txBody>
      </p:sp>
      <p:sp>
        <p:nvSpPr>
          <p:cNvPr id="6" name="object 6"/>
          <p:cNvSpPr/>
          <p:nvPr/>
        </p:nvSpPr>
        <p:spPr>
          <a:xfrm>
            <a:off x="457200" y="1693843"/>
            <a:ext cx="9749155" cy="4937760"/>
          </a:xfrm>
          <a:custGeom>
            <a:avLst/>
            <a:gdLst/>
            <a:ahLst/>
            <a:cxnLst/>
            <a:rect l="l" t="t" r="r" b="b"/>
            <a:pathLst>
              <a:path w="9749155" h="4937759">
                <a:moveTo>
                  <a:pt x="9596399" y="0"/>
                </a:moveTo>
                <a:lnTo>
                  <a:pt x="152400" y="0"/>
                </a:lnTo>
                <a:lnTo>
                  <a:pt x="104231" y="7769"/>
                </a:lnTo>
                <a:lnTo>
                  <a:pt x="62396" y="29405"/>
                </a:lnTo>
                <a:lnTo>
                  <a:pt x="29405" y="62396"/>
                </a:lnTo>
                <a:lnTo>
                  <a:pt x="7769" y="104231"/>
                </a:lnTo>
                <a:lnTo>
                  <a:pt x="0" y="152400"/>
                </a:lnTo>
                <a:lnTo>
                  <a:pt x="0" y="4785042"/>
                </a:lnTo>
                <a:lnTo>
                  <a:pt x="7769" y="4833215"/>
                </a:lnTo>
                <a:lnTo>
                  <a:pt x="29405" y="4875051"/>
                </a:lnTo>
                <a:lnTo>
                  <a:pt x="62396" y="4908040"/>
                </a:lnTo>
                <a:lnTo>
                  <a:pt x="104231" y="4929673"/>
                </a:lnTo>
                <a:lnTo>
                  <a:pt x="152400" y="4937442"/>
                </a:lnTo>
                <a:lnTo>
                  <a:pt x="9596399" y="4937442"/>
                </a:lnTo>
                <a:lnTo>
                  <a:pt x="9644572" y="4929673"/>
                </a:lnTo>
                <a:lnTo>
                  <a:pt x="9686408" y="4908040"/>
                </a:lnTo>
                <a:lnTo>
                  <a:pt x="9719397" y="4875051"/>
                </a:lnTo>
                <a:lnTo>
                  <a:pt x="9741030" y="4833215"/>
                </a:lnTo>
                <a:lnTo>
                  <a:pt x="9748799" y="4785042"/>
                </a:lnTo>
                <a:lnTo>
                  <a:pt x="9748799" y="152400"/>
                </a:lnTo>
                <a:lnTo>
                  <a:pt x="9741030" y="104231"/>
                </a:lnTo>
                <a:lnTo>
                  <a:pt x="9719397" y="62396"/>
                </a:lnTo>
                <a:lnTo>
                  <a:pt x="9686408" y="29405"/>
                </a:lnTo>
                <a:lnTo>
                  <a:pt x="9644572" y="7769"/>
                </a:lnTo>
                <a:lnTo>
                  <a:pt x="9596399" y="0"/>
                </a:lnTo>
                <a:close/>
              </a:path>
            </a:pathLst>
          </a:custGeom>
          <a:solidFill>
            <a:srgbClr val="A3A5A8">
              <a:alpha val="18998"/>
            </a:srgbClr>
          </a:solidFill>
        </p:spPr>
        <p:txBody>
          <a:bodyPr wrap="square" lIns="0" tIns="0" rIns="0" bIns="0" rtlCol="0"/>
          <a:lstStyle/>
          <a:p>
            <a:endParaRPr/>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3</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sp>
        <p:nvSpPr>
          <p:cNvPr id="8" name="Content Placeholder 11">
            <a:extLst>
              <a:ext uri="{FF2B5EF4-FFF2-40B4-BE49-F238E27FC236}">
                <a16:creationId xmlns:a16="http://schemas.microsoft.com/office/drawing/2014/main" id="{EDB5FF04-5AD2-41D8-AF0D-42AF60BC3201}"/>
              </a:ext>
            </a:extLst>
          </p:cNvPr>
          <p:cNvSpPr txBox="1">
            <a:spLocks/>
          </p:cNvSpPr>
          <p:nvPr/>
        </p:nvSpPr>
        <p:spPr>
          <a:xfrm>
            <a:off x="850899" y="2133059"/>
            <a:ext cx="9254465" cy="2791366"/>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en-GB" kern="0" dirty="0"/>
              <a:t>The Watkins Family have farmed the land since 1903 and always been aware that the river dries up during summer periods </a:t>
            </a:r>
          </a:p>
          <a:p>
            <a:pPr marL="285750" indent="-285750">
              <a:buFont typeface="Arial" panose="020B0604020202020204" pitchFamily="34" charset="0"/>
              <a:buChar char="•"/>
            </a:pPr>
            <a:endParaRPr lang="en-US" kern="0" dirty="0"/>
          </a:p>
          <a:p>
            <a:pPr marL="285750" indent="-285750">
              <a:buFont typeface="Arial" panose="020B0604020202020204" pitchFamily="34" charset="0"/>
              <a:buChar char="•"/>
            </a:pPr>
            <a:r>
              <a:rPr lang="en-GB" kern="0" dirty="0"/>
              <a:t>Radnor Hills employs 200 people directly with a further 200 people employed locally in the supply chain.</a:t>
            </a:r>
          </a:p>
          <a:p>
            <a:pPr marL="285750" indent="-285750">
              <a:buFont typeface="Arial" panose="020B0604020202020204" pitchFamily="34" charset="0"/>
              <a:buChar char="•"/>
            </a:pPr>
            <a:endParaRPr lang="en-GB" kern="0" dirty="0"/>
          </a:p>
          <a:p>
            <a:pPr marL="285750" indent="-285750">
              <a:buFont typeface="Arial" panose="020B0604020202020204" pitchFamily="34" charset="0"/>
              <a:buChar char="•"/>
            </a:pPr>
            <a:r>
              <a:rPr lang="en-GB" kern="0" dirty="0"/>
              <a:t>Radnor Hills is the largest employer locally in Mid Wales.</a:t>
            </a:r>
            <a:endParaRPr lang="en-US" kern="0" dirty="0"/>
          </a:p>
          <a:p>
            <a:endParaRPr lang="en-US" sz="1400" kern="0" dirty="0"/>
          </a:p>
          <a:p>
            <a:endParaRPr lang="en-US" sz="1400" kern="0" dirty="0"/>
          </a:p>
          <a:p>
            <a:endParaRPr lang="en-US" sz="1400" kern="0" dirty="0"/>
          </a:p>
          <a:p>
            <a:endParaRPr lang="en-US" sz="1400" kern="0" dirty="0"/>
          </a:p>
          <a:p>
            <a:r>
              <a:rPr lang="en-US" sz="1400" kern="0" dirty="0"/>
              <a:t> </a:t>
            </a:r>
            <a:endParaRPr lang="en-US" sz="1400" kern="0" dirty="0">
              <a:solidFill>
                <a:schemeClr val="tx1"/>
              </a:solidFill>
            </a:endParaRPr>
          </a:p>
          <a:p>
            <a:endParaRPr lang="en-US" sz="1400" kern="0" dirty="0">
              <a:solidFill>
                <a:schemeClr val="tx1"/>
              </a:solidFill>
            </a:endParaRPr>
          </a:p>
          <a:p>
            <a:endParaRPr lang="en-US" sz="1400" kern="0" dirty="0">
              <a:solidFill>
                <a:schemeClr val="tx1"/>
              </a:solidFill>
            </a:endParaRPr>
          </a:p>
        </p:txBody>
      </p:sp>
    </p:spTree>
    <p:extLst>
      <p:ext uri="{BB962C8B-B14F-4D97-AF65-F5344CB8AC3E}">
        <p14:creationId xmlns:p14="http://schemas.microsoft.com/office/powerpoint/2010/main" val="2589568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7" y="1133068"/>
            <a:ext cx="2838450" cy="375920"/>
          </a:xfrm>
          <a:prstGeom prst="rect">
            <a:avLst/>
          </a:prstGeom>
        </p:spPr>
        <p:txBody>
          <a:bodyPr vert="horz" wrap="square" lIns="0" tIns="12700" rIns="0" bIns="0" rtlCol="0">
            <a:spAutoFit/>
          </a:bodyPr>
          <a:lstStyle/>
          <a:p>
            <a:pPr marL="12700">
              <a:lnSpc>
                <a:spcPct val="100000"/>
              </a:lnSpc>
              <a:spcBef>
                <a:spcPts val="100"/>
              </a:spcBef>
            </a:pPr>
            <a:r>
              <a:rPr lang="en-GB" sz="2300" spc="-10" dirty="0"/>
              <a:t>Background</a:t>
            </a:r>
            <a:endParaRPr sz="2300" dirty="0"/>
          </a:p>
        </p:txBody>
      </p:sp>
      <p:sp>
        <p:nvSpPr>
          <p:cNvPr id="6" name="object 6"/>
          <p:cNvSpPr/>
          <p:nvPr/>
        </p:nvSpPr>
        <p:spPr>
          <a:xfrm>
            <a:off x="457200" y="1693843"/>
            <a:ext cx="9749155" cy="4937760"/>
          </a:xfrm>
          <a:custGeom>
            <a:avLst/>
            <a:gdLst/>
            <a:ahLst/>
            <a:cxnLst/>
            <a:rect l="l" t="t" r="r" b="b"/>
            <a:pathLst>
              <a:path w="9749155" h="4937759">
                <a:moveTo>
                  <a:pt x="9596399" y="0"/>
                </a:moveTo>
                <a:lnTo>
                  <a:pt x="152400" y="0"/>
                </a:lnTo>
                <a:lnTo>
                  <a:pt x="104231" y="7769"/>
                </a:lnTo>
                <a:lnTo>
                  <a:pt x="62396" y="29405"/>
                </a:lnTo>
                <a:lnTo>
                  <a:pt x="29405" y="62396"/>
                </a:lnTo>
                <a:lnTo>
                  <a:pt x="7769" y="104231"/>
                </a:lnTo>
                <a:lnTo>
                  <a:pt x="0" y="152400"/>
                </a:lnTo>
                <a:lnTo>
                  <a:pt x="0" y="4785042"/>
                </a:lnTo>
                <a:lnTo>
                  <a:pt x="7769" y="4833215"/>
                </a:lnTo>
                <a:lnTo>
                  <a:pt x="29405" y="4875051"/>
                </a:lnTo>
                <a:lnTo>
                  <a:pt x="62396" y="4908040"/>
                </a:lnTo>
                <a:lnTo>
                  <a:pt x="104231" y="4929673"/>
                </a:lnTo>
                <a:lnTo>
                  <a:pt x="152400" y="4937442"/>
                </a:lnTo>
                <a:lnTo>
                  <a:pt x="9596399" y="4937442"/>
                </a:lnTo>
                <a:lnTo>
                  <a:pt x="9644572" y="4929673"/>
                </a:lnTo>
                <a:lnTo>
                  <a:pt x="9686408" y="4908040"/>
                </a:lnTo>
                <a:lnTo>
                  <a:pt x="9719397" y="4875051"/>
                </a:lnTo>
                <a:lnTo>
                  <a:pt x="9741030" y="4833215"/>
                </a:lnTo>
                <a:lnTo>
                  <a:pt x="9748799" y="4785042"/>
                </a:lnTo>
                <a:lnTo>
                  <a:pt x="9748799" y="152400"/>
                </a:lnTo>
                <a:lnTo>
                  <a:pt x="9741030" y="104231"/>
                </a:lnTo>
                <a:lnTo>
                  <a:pt x="9719397" y="62396"/>
                </a:lnTo>
                <a:lnTo>
                  <a:pt x="9686408" y="29405"/>
                </a:lnTo>
                <a:lnTo>
                  <a:pt x="9644572" y="7769"/>
                </a:lnTo>
                <a:lnTo>
                  <a:pt x="9596399" y="0"/>
                </a:lnTo>
                <a:close/>
              </a:path>
            </a:pathLst>
          </a:custGeom>
          <a:solidFill>
            <a:srgbClr val="A3A5A8">
              <a:alpha val="18998"/>
            </a:srgbClr>
          </a:solidFill>
        </p:spPr>
        <p:txBody>
          <a:bodyPr wrap="square" lIns="0" tIns="0" rIns="0" bIns="0" rtlCol="0"/>
          <a:lstStyle/>
          <a:p>
            <a:endParaRPr/>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4</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sp>
        <p:nvSpPr>
          <p:cNvPr id="8" name="Content Placeholder 11">
            <a:extLst>
              <a:ext uri="{FF2B5EF4-FFF2-40B4-BE49-F238E27FC236}">
                <a16:creationId xmlns:a16="http://schemas.microsoft.com/office/drawing/2014/main" id="{EDB5FF04-5AD2-41D8-AF0D-42AF60BC3201}"/>
              </a:ext>
            </a:extLst>
          </p:cNvPr>
          <p:cNvSpPr txBox="1">
            <a:spLocks/>
          </p:cNvSpPr>
          <p:nvPr/>
        </p:nvSpPr>
        <p:spPr>
          <a:xfrm>
            <a:off x="850899" y="1821023"/>
            <a:ext cx="9254465" cy="4810580"/>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US" sz="1600" kern="0" dirty="0"/>
              <a:t>Radnor Hills Mineral Water Company have a total of 15 boreholes abstracting water from the bedrock and superficial deposits.</a:t>
            </a:r>
          </a:p>
          <a:p>
            <a:endParaRPr lang="en-US" sz="1600" kern="0" dirty="0"/>
          </a:p>
          <a:p>
            <a:r>
              <a:rPr lang="en-US" sz="1600" kern="0" dirty="0"/>
              <a:t>In 2019 applications were made to NRW and the Environment Agency to licence the abstraction under the Transitional Provisions Regulations. The following volumes were applied for and validated:</a:t>
            </a:r>
          </a:p>
          <a:p>
            <a:endParaRPr lang="en-US" sz="1600" kern="0" dirty="0"/>
          </a:p>
          <a:p>
            <a:r>
              <a:rPr lang="en-US" sz="1600" kern="0" dirty="0"/>
              <a:t>Raglan Mudstone Formation (Wales):</a:t>
            </a:r>
          </a:p>
          <a:p>
            <a:pPr marL="285750" indent="-285750">
              <a:buFont typeface="Arial" panose="020B0604020202020204" pitchFamily="34" charset="0"/>
              <a:buChar char="•"/>
            </a:pPr>
            <a:r>
              <a:rPr lang="en-US" sz="1600" kern="0" dirty="0"/>
              <a:t>6 Boreholes, annual abstraction of 80,379 m</a:t>
            </a:r>
            <a:r>
              <a:rPr lang="en-US" sz="1600" kern="0" baseline="30000" dirty="0"/>
              <a:t>3</a:t>
            </a:r>
            <a:r>
              <a:rPr lang="en-US" sz="1600" kern="0" dirty="0"/>
              <a:t>/</a:t>
            </a:r>
            <a:r>
              <a:rPr lang="en-US" sz="1600" kern="0" dirty="0" err="1"/>
              <a:t>yr</a:t>
            </a:r>
            <a:endParaRPr lang="en-US" sz="1600" kern="0" dirty="0"/>
          </a:p>
          <a:p>
            <a:pPr marL="285750" indent="-285750">
              <a:buFont typeface="Arial" panose="020B0604020202020204" pitchFamily="34" charset="0"/>
              <a:buChar char="•"/>
            </a:pPr>
            <a:endParaRPr lang="en-US" sz="1600" kern="0" dirty="0"/>
          </a:p>
          <a:p>
            <a:r>
              <a:rPr lang="en-US" sz="1600" kern="0" dirty="0"/>
              <a:t>Welsh Superficial (Gravels);</a:t>
            </a:r>
          </a:p>
          <a:p>
            <a:pPr marL="285750" indent="-285750">
              <a:buFont typeface="Arial" panose="020B0604020202020204" pitchFamily="34" charset="0"/>
              <a:buChar char="•"/>
            </a:pPr>
            <a:r>
              <a:rPr lang="en-US" sz="1600" kern="0" dirty="0"/>
              <a:t>6 Boreholes, annual abstraction of 155,212 m</a:t>
            </a:r>
            <a:r>
              <a:rPr lang="en-US" sz="1600" kern="0" baseline="30000" dirty="0"/>
              <a:t>3</a:t>
            </a:r>
            <a:r>
              <a:rPr lang="en-US" sz="1600" kern="0" dirty="0"/>
              <a:t>/</a:t>
            </a:r>
            <a:r>
              <a:rPr lang="en-US" sz="1600" kern="0" dirty="0" err="1"/>
              <a:t>yr</a:t>
            </a:r>
            <a:endParaRPr lang="en-US" sz="1600" kern="0" dirty="0"/>
          </a:p>
          <a:p>
            <a:endParaRPr lang="en-US" sz="1600" kern="0" dirty="0"/>
          </a:p>
          <a:p>
            <a:r>
              <a:rPr lang="en-US" sz="1600" kern="0" dirty="0"/>
              <a:t>English Superficial (Gravels):</a:t>
            </a:r>
          </a:p>
          <a:p>
            <a:pPr marL="285750" indent="-285750">
              <a:buFont typeface="Arial" panose="020B0604020202020204" pitchFamily="34" charset="0"/>
              <a:buChar char="•"/>
            </a:pPr>
            <a:r>
              <a:rPr lang="en-US" sz="1600" kern="0" dirty="0"/>
              <a:t>3 Boreholes, annual abstraction of 60,833 m</a:t>
            </a:r>
            <a:r>
              <a:rPr lang="en-US" sz="1600" kern="0" baseline="30000" dirty="0"/>
              <a:t>3</a:t>
            </a:r>
            <a:r>
              <a:rPr lang="en-US" sz="1600" kern="0" dirty="0"/>
              <a:t>/</a:t>
            </a:r>
            <a:r>
              <a:rPr lang="en-US" sz="1600" kern="0" dirty="0" err="1"/>
              <a:t>yr</a:t>
            </a:r>
            <a:endParaRPr lang="en-US" sz="1600" kern="0" dirty="0"/>
          </a:p>
          <a:p>
            <a:endParaRPr lang="en-US" sz="1600" kern="0" dirty="0"/>
          </a:p>
          <a:p>
            <a:r>
              <a:rPr lang="en-GB" sz="1600" b="1" kern="0" dirty="0"/>
              <a:t>Total annual abstraction 296,424 m</a:t>
            </a:r>
            <a:r>
              <a:rPr lang="en-GB" sz="1600" b="1" kern="0" baseline="30000" dirty="0"/>
              <a:t>3</a:t>
            </a:r>
            <a:r>
              <a:rPr lang="en-GB" sz="1600" b="1" kern="0" dirty="0"/>
              <a:t>/</a:t>
            </a:r>
            <a:r>
              <a:rPr lang="en-GB" sz="1600" b="1" kern="0" dirty="0" err="1"/>
              <a:t>yr</a:t>
            </a:r>
            <a:endParaRPr lang="en-GB" sz="1600" b="1" kern="0" dirty="0"/>
          </a:p>
          <a:p>
            <a:pPr marL="285750" indent="-285750">
              <a:buFont typeface="Arial" panose="020B0604020202020204" pitchFamily="34" charset="0"/>
              <a:buChar char="•"/>
            </a:pPr>
            <a:endParaRPr lang="en-US" sz="1600" kern="0" dirty="0"/>
          </a:p>
          <a:p>
            <a:r>
              <a:rPr lang="en-US" sz="1600" kern="0" dirty="0"/>
              <a:t>Radnor Hills have a permit (EPR:/AB3697CN) to discharge 194.4 m</a:t>
            </a:r>
            <a:r>
              <a:rPr lang="en-US" sz="1600" kern="0" baseline="30000" dirty="0"/>
              <a:t>3</a:t>
            </a:r>
            <a:r>
              <a:rPr lang="en-US" sz="1600" kern="0" dirty="0"/>
              <a:t>/day to the gravels. This totals 70,956 m</a:t>
            </a:r>
            <a:r>
              <a:rPr lang="en-US" sz="1600" kern="0" baseline="30000" dirty="0"/>
              <a:t>3</a:t>
            </a:r>
            <a:r>
              <a:rPr lang="en-US" sz="1600" kern="0" dirty="0"/>
              <a:t>/</a:t>
            </a:r>
            <a:r>
              <a:rPr lang="en-US" sz="1600" kern="0" dirty="0" err="1"/>
              <a:t>yr</a:t>
            </a:r>
            <a:r>
              <a:rPr lang="en-US" sz="1600" kern="0" dirty="0"/>
              <a:t> and is 24% of the total abstraction.  </a:t>
            </a:r>
          </a:p>
          <a:p>
            <a:endParaRPr lang="en-US" sz="1400" kern="0" dirty="0"/>
          </a:p>
          <a:p>
            <a:r>
              <a:rPr lang="en-US" sz="1400" kern="0" dirty="0"/>
              <a:t> </a:t>
            </a:r>
            <a:endParaRPr lang="en-US" sz="1400" kern="0" dirty="0">
              <a:solidFill>
                <a:schemeClr val="tx1"/>
              </a:solidFill>
            </a:endParaRPr>
          </a:p>
          <a:p>
            <a:endParaRPr lang="en-US" sz="1400" kern="0" dirty="0">
              <a:solidFill>
                <a:schemeClr val="tx1"/>
              </a:solidFill>
            </a:endParaRPr>
          </a:p>
          <a:p>
            <a:endParaRPr lang="en-US" sz="1400" kern="0" dirty="0">
              <a:solidFill>
                <a:schemeClr val="tx1"/>
              </a:solidFill>
            </a:endParaRPr>
          </a:p>
        </p:txBody>
      </p:sp>
    </p:spTree>
    <p:extLst>
      <p:ext uri="{BB962C8B-B14F-4D97-AF65-F5344CB8AC3E}">
        <p14:creationId xmlns:p14="http://schemas.microsoft.com/office/powerpoint/2010/main" val="18621535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7" y="1133068"/>
            <a:ext cx="2838450" cy="375920"/>
          </a:xfrm>
          <a:prstGeom prst="rect">
            <a:avLst/>
          </a:prstGeom>
        </p:spPr>
        <p:txBody>
          <a:bodyPr vert="horz" wrap="square" lIns="0" tIns="12700" rIns="0" bIns="0" rtlCol="0">
            <a:spAutoFit/>
          </a:bodyPr>
          <a:lstStyle/>
          <a:p>
            <a:pPr marL="12700">
              <a:lnSpc>
                <a:spcPct val="100000"/>
              </a:lnSpc>
              <a:spcBef>
                <a:spcPts val="100"/>
              </a:spcBef>
            </a:pPr>
            <a:r>
              <a:rPr lang="en-GB" sz="2300" spc="-10" dirty="0"/>
              <a:t>Background</a:t>
            </a:r>
            <a:endParaRPr sz="2300" dirty="0"/>
          </a:p>
        </p:txBody>
      </p:sp>
      <p:sp>
        <p:nvSpPr>
          <p:cNvPr id="6" name="object 6"/>
          <p:cNvSpPr/>
          <p:nvPr/>
        </p:nvSpPr>
        <p:spPr>
          <a:xfrm>
            <a:off x="457200" y="1693843"/>
            <a:ext cx="9749155" cy="4937760"/>
          </a:xfrm>
          <a:custGeom>
            <a:avLst/>
            <a:gdLst/>
            <a:ahLst/>
            <a:cxnLst/>
            <a:rect l="l" t="t" r="r" b="b"/>
            <a:pathLst>
              <a:path w="9749155" h="4937759">
                <a:moveTo>
                  <a:pt x="9596399" y="0"/>
                </a:moveTo>
                <a:lnTo>
                  <a:pt x="152400" y="0"/>
                </a:lnTo>
                <a:lnTo>
                  <a:pt x="104231" y="7769"/>
                </a:lnTo>
                <a:lnTo>
                  <a:pt x="62396" y="29405"/>
                </a:lnTo>
                <a:lnTo>
                  <a:pt x="29405" y="62396"/>
                </a:lnTo>
                <a:lnTo>
                  <a:pt x="7769" y="104231"/>
                </a:lnTo>
                <a:lnTo>
                  <a:pt x="0" y="152400"/>
                </a:lnTo>
                <a:lnTo>
                  <a:pt x="0" y="4785042"/>
                </a:lnTo>
                <a:lnTo>
                  <a:pt x="7769" y="4833215"/>
                </a:lnTo>
                <a:lnTo>
                  <a:pt x="29405" y="4875051"/>
                </a:lnTo>
                <a:lnTo>
                  <a:pt x="62396" y="4908040"/>
                </a:lnTo>
                <a:lnTo>
                  <a:pt x="104231" y="4929673"/>
                </a:lnTo>
                <a:lnTo>
                  <a:pt x="152400" y="4937442"/>
                </a:lnTo>
                <a:lnTo>
                  <a:pt x="9596399" y="4937442"/>
                </a:lnTo>
                <a:lnTo>
                  <a:pt x="9644572" y="4929673"/>
                </a:lnTo>
                <a:lnTo>
                  <a:pt x="9686408" y="4908040"/>
                </a:lnTo>
                <a:lnTo>
                  <a:pt x="9719397" y="4875051"/>
                </a:lnTo>
                <a:lnTo>
                  <a:pt x="9741030" y="4833215"/>
                </a:lnTo>
                <a:lnTo>
                  <a:pt x="9748799" y="4785042"/>
                </a:lnTo>
                <a:lnTo>
                  <a:pt x="9748799" y="152400"/>
                </a:lnTo>
                <a:lnTo>
                  <a:pt x="9741030" y="104231"/>
                </a:lnTo>
                <a:lnTo>
                  <a:pt x="9719397" y="62396"/>
                </a:lnTo>
                <a:lnTo>
                  <a:pt x="9686408" y="29405"/>
                </a:lnTo>
                <a:lnTo>
                  <a:pt x="9644572" y="7769"/>
                </a:lnTo>
                <a:lnTo>
                  <a:pt x="9596399" y="0"/>
                </a:lnTo>
                <a:close/>
              </a:path>
            </a:pathLst>
          </a:custGeom>
          <a:solidFill>
            <a:srgbClr val="A3A5A8">
              <a:alpha val="18998"/>
            </a:srgbClr>
          </a:solidFill>
        </p:spPr>
        <p:txBody>
          <a:bodyPr wrap="square" lIns="0" tIns="0" rIns="0" bIns="0" rtlCol="0"/>
          <a:lstStyle/>
          <a:p>
            <a:endParaRPr/>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5</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sp>
        <p:nvSpPr>
          <p:cNvPr id="8" name="Content Placeholder 11">
            <a:extLst>
              <a:ext uri="{FF2B5EF4-FFF2-40B4-BE49-F238E27FC236}">
                <a16:creationId xmlns:a16="http://schemas.microsoft.com/office/drawing/2014/main" id="{EDB5FF04-5AD2-41D8-AF0D-42AF60BC3201}"/>
              </a:ext>
            </a:extLst>
          </p:cNvPr>
          <p:cNvSpPr txBox="1">
            <a:spLocks/>
          </p:cNvSpPr>
          <p:nvPr/>
        </p:nvSpPr>
        <p:spPr>
          <a:xfrm>
            <a:off x="850899" y="2133059"/>
            <a:ext cx="9254465" cy="3248566"/>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285750" indent="-285750">
              <a:buFont typeface="Arial" panose="020B0604020202020204" pitchFamily="34" charset="0"/>
              <a:buChar char="•"/>
            </a:pPr>
            <a:r>
              <a:rPr lang="en-US" kern="0" dirty="0"/>
              <a:t>The River </a:t>
            </a:r>
            <a:r>
              <a:rPr lang="en-US" kern="0" dirty="0" err="1"/>
              <a:t>Teme</a:t>
            </a:r>
            <a:r>
              <a:rPr lang="en-US" kern="0" dirty="0"/>
              <a:t> is a SSSI</a:t>
            </a:r>
          </a:p>
          <a:p>
            <a:pPr marL="285750" indent="-285750">
              <a:buFont typeface="Arial" panose="020B0604020202020204" pitchFamily="34" charset="0"/>
              <a:buChar char="•"/>
            </a:pPr>
            <a:endParaRPr lang="en-US" kern="0" dirty="0"/>
          </a:p>
          <a:p>
            <a:pPr marL="285750" indent="-285750">
              <a:buFont typeface="Arial" panose="020B0604020202020204" pitchFamily="34" charset="0"/>
              <a:buChar char="•"/>
            </a:pPr>
            <a:r>
              <a:rPr lang="en-US" kern="0" dirty="0"/>
              <a:t>The River Clun which is a SAC joins the River </a:t>
            </a:r>
            <a:r>
              <a:rPr lang="en-US" kern="0" dirty="0" err="1"/>
              <a:t>Teme</a:t>
            </a:r>
            <a:r>
              <a:rPr lang="en-US" kern="0" dirty="0"/>
              <a:t> SSSI at Leintwardine, ~6km downstream from Radnor Hills</a:t>
            </a:r>
          </a:p>
          <a:p>
            <a:pPr marL="285750" indent="-285750">
              <a:buFont typeface="Arial" panose="020B0604020202020204" pitchFamily="34" charset="0"/>
              <a:buChar char="•"/>
            </a:pPr>
            <a:endParaRPr lang="en-US" kern="0" dirty="0"/>
          </a:p>
          <a:p>
            <a:pPr marL="285750" indent="-285750">
              <a:buFont typeface="Arial" panose="020B0604020202020204" pitchFamily="34" charset="0"/>
              <a:buChar char="•"/>
            </a:pPr>
            <a:r>
              <a:rPr lang="en-US" kern="0" dirty="0"/>
              <a:t>The River </a:t>
            </a:r>
            <a:r>
              <a:rPr lang="en-US" kern="0" dirty="0" err="1"/>
              <a:t>Teme</a:t>
            </a:r>
            <a:r>
              <a:rPr lang="en-US" kern="0" dirty="0"/>
              <a:t> is a naturally ephemeral river and reaches of it dry up each year</a:t>
            </a:r>
          </a:p>
          <a:p>
            <a:endParaRPr lang="en-US" kern="0" dirty="0"/>
          </a:p>
          <a:p>
            <a:pPr marL="285750" indent="-285750">
              <a:buFont typeface="Arial" panose="020B0604020202020204" pitchFamily="34" charset="0"/>
              <a:buChar char="•"/>
            </a:pPr>
            <a:r>
              <a:rPr lang="en-US" kern="0" dirty="0"/>
              <a:t>Fish rescues were first witnessed 15 to 20 years ago, and have happened since</a:t>
            </a:r>
          </a:p>
          <a:p>
            <a:pPr marL="285750" indent="-285750">
              <a:buFont typeface="Arial" panose="020B0604020202020204" pitchFamily="34" charset="0"/>
              <a:buChar char="•"/>
            </a:pPr>
            <a:endParaRPr lang="en-US" kern="0" dirty="0"/>
          </a:p>
          <a:p>
            <a:pPr marL="285750" indent="-285750">
              <a:buFont typeface="Arial" panose="020B0604020202020204" pitchFamily="34" charset="0"/>
              <a:buChar char="•"/>
            </a:pPr>
            <a:r>
              <a:rPr lang="en-US" kern="0" dirty="0"/>
              <a:t>The NRW are determining the Transitional Provisions abstraction licence applications</a:t>
            </a:r>
          </a:p>
          <a:p>
            <a:endParaRPr lang="en-US" sz="1400" kern="0" dirty="0"/>
          </a:p>
          <a:p>
            <a:endParaRPr lang="en-US" sz="1400" kern="0" dirty="0"/>
          </a:p>
          <a:p>
            <a:endParaRPr lang="en-US" sz="1400" kern="0" dirty="0"/>
          </a:p>
          <a:p>
            <a:endParaRPr lang="en-US" sz="1400" kern="0" dirty="0"/>
          </a:p>
          <a:p>
            <a:r>
              <a:rPr lang="en-US" sz="1400" kern="0" dirty="0"/>
              <a:t> </a:t>
            </a:r>
            <a:endParaRPr lang="en-US" sz="1400" kern="0" dirty="0">
              <a:solidFill>
                <a:schemeClr val="tx1"/>
              </a:solidFill>
            </a:endParaRPr>
          </a:p>
          <a:p>
            <a:endParaRPr lang="en-US" sz="1400" kern="0" dirty="0">
              <a:solidFill>
                <a:schemeClr val="tx1"/>
              </a:solidFill>
            </a:endParaRPr>
          </a:p>
          <a:p>
            <a:endParaRPr lang="en-US" sz="1400" kern="0" dirty="0">
              <a:solidFill>
                <a:schemeClr val="tx1"/>
              </a:solidFill>
            </a:endParaRPr>
          </a:p>
        </p:txBody>
      </p:sp>
    </p:spTree>
    <p:extLst>
      <p:ext uri="{BB962C8B-B14F-4D97-AF65-F5344CB8AC3E}">
        <p14:creationId xmlns:p14="http://schemas.microsoft.com/office/powerpoint/2010/main" val="2026302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7" y="1133068"/>
            <a:ext cx="2838450" cy="375920"/>
          </a:xfrm>
          <a:prstGeom prst="rect">
            <a:avLst/>
          </a:prstGeom>
        </p:spPr>
        <p:txBody>
          <a:bodyPr vert="horz" wrap="square" lIns="0" tIns="12700" rIns="0" bIns="0" rtlCol="0">
            <a:spAutoFit/>
          </a:bodyPr>
          <a:lstStyle/>
          <a:p>
            <a:pPr marL="12700">
              <a:lnSpc>
                <a:spcPct val="100000"/>
              </a:lnSpc>
              <a:spcBef>
                <a:spcPts val="100"/>
              </a:spcBef>
            </a:pPr>
            <a:r>
              <a:rPr lang="en-GB" sz="2300" spc="-10" dirty="0"/>
              <a:t>Environmental Setting</a:t>
            </a:r>
            <a:endParaRPr sz="2300" dirty="0"/>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6</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pic>
        <p:nvPicPr>
          <p:cNvPr id="8" name="Picture 7">
            <a:extLst>
              <a:ext uri="{FF2B5EF4-FFF2-40B4-BE49-F238E27FC236}">
                <a16:creationId xmlns:a16="http://schemas.microsoft.com/office/drawing/2014/main" id="{BC52F3F4-5B57-41E8-84F1-4274111E032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78064" y="1593978"/>
            <a:ext cx="7694067" cy="5383037"/>
          </a:xfrm>
          <a:prstGeom prst="rect">
            <a:avLst/>
          </a:prstGeom>
        </p:spPr>
      </p:pic>
      <p:sp>
        <p:nvSpPr>
          <p:cNvPr id="5" name="TextBox 4">
            <a:extLst>
              <a:ext uri="{FF2B5EF4-FFF2-40B4-BE49-F238E27FC236}">
                <a16:creationId xmlns:a16="http://schemas.microsoft.com/office/drawing/2014/main" id="{B230E7D4-0005-406F-8935-7A6D5A6F291E}"/>
              </a:ext>
            </a:extLst>
          </p:cNvPr>
          <p:cNvSpPr txBox="1"/>
          <p:nvPr/>
        </p:nvSpPr>
        <p:spPr>
          <a:xfrm>
            <a:off x="4356100" y="3019425"/>
            <a:ext cx="1752600" cy="461665"/>
          </a:xfrm>
          <a:prstGeom prst="rect">
            <a:avLst/>
          </a:prstGeom>
          <a:solidFill>
            <a:schemeClr val="bg1"/>
          </a:solidFill>
        </p:spPr>
        <p:txBody>
          <a:bodyPr wrap="square" rtlCol="0">
            <a:spAutoFit/>
          </a:bodyPr>
          <a:lstStyle/>
          <a:p>
            <a:pPr algn="ctr"/>
            <a:r>
              <a:rPr lang="en-GB" sz="1200" dirty="0"/>
              <a:t>River Clun SAC is upgradient of River </a:t>
            </a:r>
            <a:r>
              <a:rPr lang="en-GB" sz="1200" dirty="0" err="1"/>
              <a:t>Teme</a:t>
            </a:r>
            <a:endParaRPr lang="en-GB" sz="1200" dirty="0"/>
          </a:p>
        </p:txBody>
      </p:sp>
      <p:sp>
        <p:nvSpPr>
          <p:cNvPr id="6" name="Oval 5">
            <a:extLst>
              <a:ext uri="{FF2B5EF4-FFF2-40B4-BE49-F238E27FC236}">
                <a16:creationId xmlns:a16="http://schemas.microsoft.com/office/drawing/2014/main" id="{0F640986-FC29-49D6-9ECF-31398DEFA34E}"/>
              </a:ext>
            </a:extLst>
          </p:cNvPr>
          <p:cNvSpPr/>
          <p:nvPr/>
        </p:nvSpPr>
        <p:spPr>
          <a:xfrm rot="2706829">
            <a:off x="6473489" y="3613244"/>
            <a:ext cx="130617" cy="421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540016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6" y="1133068"/>
            <a:ext cx="4642353" cy="366767"/>
          </a:xfrm>
          <a:prstGeom prst="rect">
            <a:avLst/>
          </a:prstGeom>
        </p:spPr>
        <p:txBody>
          <a:bodyPr vert="horz" wrap="square" lIns="0" tIns="12700" rIns="0" bIns="0" rtlCol="0">
            <a:spAutoFit/>
          </a:bodyPr>
          <a:lstStyle/>
          <a:p>
            <a:pPr marL="12700">
              <a:lnSpc>
                <a:spcPct val="100000"/>
              </a:lnSpc>
              <a:spcBef>
                <a:spcPts val="100"/>
              </a:spcBef>
            </a:pPr>
            <a:r>
              <a:rPr lang="en-GB" sz="2300" spc="-10" dirty="0"/>
              <a:t>River </a:t>
            </a:r>
            <a:r>
              <a:rPr lang="en-GB" sz="2300" spc="-10" dirty="0" err="1"/>
              <a:t>Teme</a:t>
            </a:r>
            <a:r>
              <a:rPr lang="en-GB" sz="2300" spc="-10" dirty="0"/>
              <a:t> Losses &amp; Gains Since 1996</a:t>
            </a:r>
            <a:endParaRPr sz="2300" dirty="0"/>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7</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pic>
        <p:nvPicPr>
          <p:cNvPr id="5" name="Picture 4">
            <a:extLst>
              <a:ext uri="{FF2B5EF4-FFF2-40B4-BE49-F238E27FC236}">
                <a16:creationId xmlns:a16="http://schemas.microsoft.com/office/drawing/2014/main" id="{5373DBFA-A2B3-4FB7-97AB-28518CD899AF}"/>
              </a:ext>
            </a:extLst>
          </p:cNvPr>
          <p:cNvPicPr>
            <a:picLocks noChangeAspect="1"/>
          </p:cNvPicPr>
          <p:nvPr/>
        </p:nvPicPr>
        <p:blipFill>
          <a:blip r:embed="rId3"/>
          <a:stretch>
            <a:fillRect/>
          </a:stretch>
        </p:blipFill>
        <p:spPr>
          <a:xfrm>
            <a:off x="893186" y="1647825"/>
            <a:ext cx="8907028" cy="4883319"/>
          </a:xfrm>
          <a:prstGeom prst="rect">
            <a:avLst/>
          </a:prstGeom>
        </p:spPr>
      </p:pic>
      <p:sp>
        <p:nvSpPr>
          <p:cNvPr id="6" name="TextBox 5">
            <a:extLst>
              <a:ext uri="{FF2B5EF4-FFF2-40B4-BE49-F238E27FC236}">
                <a16:creationId xmlns:a16="http://schemas.microsoft.com/office/drawing/2014/main" id="{7DCA3648-3365-49EC-BB78-BA0B3C9DABEA}"/>
              </a:ext>
            </a:extLst>
          </p:cNvPr>
          <p:cNvSpPr txBox="1"/>
          <p:nvPr/>
        </p:nvSpPr>
        <p:spPr>
          <a:xfrm>
            <a:off x="469900" y="6531144"/>
            <a:ext cx="2751844" cy="307777"/>
          </a:xfrm>
          <a:prstGeom prst="rect">
            <a:avLst/>
          </a:prstGeom>
          <a:noFill/>
        </p:spPr>
        <p:txBody>
          <a:bodyPr wrap="none" rtlCol="0">
            <a:spAutoFit/>
          </a:bodyPr>
          <a:lstStyle/>
          <a:p>
            <a:r>
              <a:rPr lang="en-GB" sz="1400" dirty="0"/>
              <a:t>Ref. </a:t>
            </a:r>
            <a:r>
              <a:rPr lang="en-GB" sz="1400" dirty="0" err="1"/>
              <a:t>rUKhydro</a:t>
            </a:r>
            <a:r>
              <a:rPr lang="en-GB" sz="1400" dirty="0"/>
              <a:t> after ESI 2007 Fig 5.9</a:t>
            </a:r>
          </a:p>
        </p:txBody>
      </p:sp>
      <p:sp>
        <p:nvSpPr>
          <p:cNvPr id="7" name="TextBox 6">
            <a:extLst>
              <a:ext uri="{FF2B5EF4-FFF2-40B4-BE49-F238E27FC236}">
                <a16:creationId xmlns:a16="http://schemas.microsoft.com/office/drawing/2014/main" id="{F3250C02-D0A1-468B-A544-09F96E48B832}"/>
              </a:ext>
            </a:extLst>
          </p:cNvPr>
          <p:cNvSpPr txBox="1"/>
          <p:nvPr/>
        </p:nvSpPr>
        <p:spPr>
          <a:xfrm>
            <a:off x="774700" y="5607248"/>
            <a:ext cx="2831452" cy="307777"/>
          </a:xfrm>
          <a:prstGeom prst="rect">
            <a:avLst/>
          </a:prstGeom>
          <a:solidFill>
            <a:schemeClr val="bg1"/>
          </a:solidFill>
        </p:spPr>
        <p:txBody>
          <a:bodyPr wrap="square" rtlCol="0">
            <a:spAutoFit/>
          </a:bodyPr>
          <a:lstStyle/>
          <a:p>
            <a:pPr algn="r"/>
            <a:r>
              <a:rPr lang="en-GB" sz="1400" dirty="0"/>
              <a:t>Very low flows pre-date Radnor Hills</a:t>
            </a:r>
          </a:p>
        </p:txBody>
      </p:sp>
    </p:spTree>
    <p:extLst>
      <p:ext uri="{BB962C8B-B14F-4D97-AF65-F5344CB8AC3E}">
        <p14:creationId xmlns:p14="http://schemas.microsoft.com/office/powerpoint/2010/main" val="7637790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3"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7" y="1133068"/>
            <a:ext cx="2838450" cy="375920"/>
          </a:xfrm>
          <a:prstGeom prst="rect">
            <a:avLst/>
          </a:prstGeom>
        </p:spPr>
        <p:txBody>
          <a:bodyPr vert="horz" wrap="square" lIns="0" tIns="12700" rIns="0" bIns="0" rtlCol="0">
            <a:spAutoFit/>
          </a:bodyPr>
          <a:lstStyle/>
          <a:p>
            <a:pPr marL="12700">
              <a:lnSpc>
                <a:spcPct val="100000"/>
              </a:lnSpc>
              <a:spcBef>
                <a:spcPts val="100"/>
              </a:spcBef>
            </a:pPr>
            <a:r>
              <a:rPr lang="en-GB" sz="2300" spc="-10" dirty="0"/>
              <a:t>Geological Setting</a:t>
            </a:r>
            <a:endParaRPr sz="2300" dirty="0"/>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8</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pic>
        <p:nvPicPr>
          <p:cNvPr id="8" name="Picture 7">
            <a:extLst>
              <a:ext uri="{FF2B5EF4-FFF2-40B4-BE49-F238E27FC236}">
                <a16:creationId xmlns:a16="http://schemas.microsoft.com/office/drawing/2014/main" id="{4584CBAB-859C-47D7-8898-9D46B0FE3673}"/>
              </a:ext>
            </a:extLst>
          </p:cNvPr>
          <p:cNvPicPr>
            <a:picLocks noChangeAspect="1"/>
          </p:cNvPicPr>
          <p:nvPr/>
        </p:nvPicPr>
        <p:blipFill>
          <a:blip r:embed="rId4"/>
          <a:stretch>
            <a:fillRect/>
          </a:stretch>
        </p:blipFill>
        <p:spPr>
          <a:xfrm>
            <a:off x="1231900" y="1554515"/>
            <a:ext cx="7632700" cy="5324514"/>
          </a:xfrm>
          <a:prstGeom prst="rect">
            <a:avLst/>
          </a:prstGeom>
        </p:spPr>
      </p:pic>
      <p:sp>
        <p:nvSpPr>
          <p:cNvPr id="5" name="TextBox 4">
            <a:extLst>
              <a:ext uri="{FF2B5EF4-FFF2-40B4-BE49-F238E27FC236}">
                <a16:creationId xmlns:a16="http://schemas.microsoft.com/office/drawing/2014/main" id="{0F3467C9-B3F6-42F1-84EB-36344DCF2979}"/>
              </a:ext>
            </a:extLst>
          </p:cNvPr>
          <p:cNvSpPr txBox="1"/>
          <p:nvPr/>
        </p:nvSpPr>
        <p:spPr>
          <a:xfrm>
            <a:off x="2123572" y="2774573"/>
            <a:ext cx="1701043" cy="646331"/>
          </a:xfrm>
          <a:prstGeom prst="rect">
            <a:avLst/>
          </a:prstGeom>
          <a:noFill/>
        </p:spPr>
        <p:txBody>
          <a:bodyPr wrap="none" rtlCol="0">
            <a:spAutoFit/>
          </a:bodyPr>
          <a:lstStyle/>
          <a:p>
            <a:pPr algn="ctr"/>
            <a:r>
              <a:rPr lang="en-GB" dirty="0"/>
              <a:t>Discharge Point</a:t>
            </a:r>
          </a:p>
          <a:p>
            <a:r>
              <a:rPr lang="en-GB" dirty="0"/>
              <a:t>(70,956 </a:t>
            </a:r>
            <a:r>
              <a:rPr lang="en-US" sz="1800" kern="0" dirty="0"/>
              <a:t>m</a:t>
            </a:r>
            <a:r>
              <a:rPr lang="en-US" sz="1800" kern="0" baseline="30000" dirty="0"/>
              <a:t>3</a:t>
            </a:r>
            <a:r>
              <a:rPr lang="en-US" sz="1800" kern="0" dirty="0"/>
              <a:t>/</a:t>
            </a:r>
            <a:r>
              <a:rPr lang="en-US" sz="1800" kern="0" dirty="0" err="1"/>
              <a:t>yr</a:t>
            </a:r>
            <a:r>
              <a:rPr lang="en-GB" dirty="0"/>
              <a:t>)</a:t>
            </a:r>
          </a:p>
        </p:txBody>
      </p:sp>
      <p:sp>
        <p:nvSpPr>
          <p:cNvPr id="10" name="TextBox 9">
            <a:extLst>
              <a:ext uri="{FF2B5EF4-FFF2-40B4-BE49-F238E27FC236}">
                <a16:creationId xmlns:a16="http://schemas.microsoft.com/office/drawing/2014/main" id="{0FC67F2A-0219-40DA-A8B4-3122728DF09D}"/>
              </a:ext>
            </a:extLst>
          </p:cNvPr>
          <p:cNvSpPr txBox="1"/>
          <p:nvPr/>
        </p:nvSpPr>
        <p:spPr>
          <a:xfrm>
            <a:off x="3700865" y="4620652"/>
            <a:ext cx="3032561" cy="646331"/>
          </a:xfrm>
          <a:prstGeom prst="rect">
            <a:avLst/>
          </a:prstGeom>
          <a:noFill/>
        </p:spPr>
        <p:txBody>
          <a:bodyPr wrap="none" rtlCol="0">
            <a:spAutoFit/>
          </a:bodyPr>
          <a:lstStyle/>
          <a:p>
            <a:r>
              <a:rPr lang="en-GB" dirty="0"/>
              <a:t>Abstraction from groundwater</a:t>
            </a:r>
          </a:p>
          <a:p>
            <a:pPr algn="ctr"/>
            <a:r>
              <a:rPr lang="en-US" sz="1800" kern="0" dirty="0"/>
              <a:t>(296,424 m</a:t>
            </a:r>
            <a:r>
              <a:rPr lang="en-US" sz="1800" kern="0" baseline="30000" dirty="0"/>
              <a:t>3</a:t>
            </a:r>
            <a:r>
              <a:rPr lang="en-US" sz="1800" kern="0" dirty="0"/>
              <a:t>/</a:t>
            </a:r>
            <a:r>
              <a:rPr lang="en-US" sz="1800" kern="0" dirty="0" err="1"/>
              <a:t>yr</a:t>
            </a:r>
            <a:r>
              <a:rPr lang="en-US" sz="1800" kern="0" dirty="0"/>
              <a:t>)</a:t>
            </a:r>
            <a:endParaRPr lang="en-GB" dirty="0"/>
          </a:p>
        </p:txBody>
      </p:sp>
      <p:cxnSp>
        <p:nvCxnSpPr>
          <p:cNvPr id="7" name="Straight Arrow Connector 6">
            <a:extLst>
              <a:ext uri="{FF2B5EF4-FFF2-40B4-BE49-F238E27FC236}">
                <a16:creationId xmlns:a16="http://schemas.microsoft.com/office/drawing/2014/main" id="{F075B3F7-0E57-4677-B87D-2C19626FCC20}"/>
              </a:ext>
            </a:extLst>
          </p:cNvPr>
          <p:cNvCxnSpPr>
            <a:cxnSpLocks/>
          </p:cNvCxnSpPr>
          <p:nvPr/>
        </p:nvCxnSpPr>
        <p:spPr>
          <a:xfrm>
            <a:off x="3333235" y="3420904"/>
            <a:ext cx="870465" cy="58265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566179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3"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6" y="1133068"/>
            <a:ext cx="6852153" cy="366767"/>
          </a:xfrm>
          <a:prstGeom prst="rect">
            <a:avLst/>
          </a:prstGeom>
        </p:spPr>
        <p:txBody>
          <a:bodyPr vert="horz" wrap="square" lIns="0" tIns="12700" rIns="0" bIns="0" rtlCol="0">
            <a:spAutoFit/>
          </a:bodyPr>
          <a:lstStyle/>
          <a:p>
            <a:pPr marL="12700">
              <a:lnSpc>
                <a:spcPct val="100000"/>
              </a:lnSpc>
              <a:spcBef>
                <a:spcPts val="100"/>
              </a:spcBef>
            </a:pPr>
            <a:r>
              <a:rPr lang="en-GB" sz="2300" spc="-10" dirty="0"/>
              <a:t>River </a:t>
            </a:r>
            <a:r>
              <a:rPr lang="en-GB" sz="2300" spc="-10" dirty="0" err="1"/>
              <a:t>Teme</a:t>
            </a:r>
            <a:r>
              <a:rPr lang="en-GB" sz="2300" spc="-10" dirty="0"/>
              <a:t> Discharge Amounts (LowFlows2 Estimation)</a:t>
            </a:r>
            <a:endParaRPr sz="2300" dirty="0"/>
          </a:p>
        </p:txBody>
      </p:sp>
      <p:sp>
        <p:nvSpPr>
          <p:cNvPr id="6" name="object 6"/>
          <p:cNvSpPr/>
          <p:nvPr/>
        </p:nvSpPr>
        <p:spPr>
          <a:xfrm>
            <a:off x="457200" y="1693843"/>
            <a:ext cx="9749155" cy="4937760"/>
          </a:xfrm>
          <a:custGeom>
            <a:avLst/>
            <a:gdLst/>
            <a:ahLst/>
            <a:cxnLst/>
            <a:rect l="l" t="t" r="r" b="b"/>
            <a:pathLst>
              <a:path w="9749155" h="4937759">
                <a:moveTo>
                  <a:pt x="9596399" y="0"/>
                </a:moveTo>
                <a:lnTo>
                  <a:pt x="152400" y="0"/>
                </a:lnTo>
                <a:lnTo>
                  <a:pt x="104231" y="7769"/>
                </a:lnTo>
                <a:lnTo>
                  <a:pt x="62396" y="29405"/>
                </a:lnTo>
                <a:lnTo>
                  <a:pt x="29405" y="62396"/>
                </a:lnTo>
                <a:lnTo>
                  <a:pt x="7769" y="104231"/>
                </a:lnTo>
                <a:lnTo>
                  <a:pt x="0" y="152400"/>
                </a:lnTo>
                <a:lnTo>
                  <a:pt x="0" y="4785042"/>
                </a:lnTo>
                <a:lnTo>
                  <a:pt x="7769" y="4833215"/>
                </a:lnTo>
                <a:lnTo>
                  <a:pt x="29405" y="4875051"/>
                </a:lnTo>
                <a:lnTo>
                  <a:pt x="62396" y="4908040"/>
                </a:lnTo>
                <a:lnTo>
                  <a:pt x="104231" y="4929673"/>
                </a:lnTo>
                <a:lnTo>
                  <a:pt x="152400" y="4937442"/>
                </a:lnTo>
                <a:lnTo>
                  <a:pt x="9596399" y="4937442"/>
                </a:lnTo>
                <a:lnTo>
                  <a:pt x="9644572" y="4929673"/>
                </a:lnTo>
                <a:lnTo>
                  <a:pt x="9686408" y="4908040"/>
                </a:lnTo>
                <a:lnTo>
                  <a:pt x="9719397" y="4875051"/>
                </a:lnTo>
                <a:lnTo>
                  <a:pt x="9741030" y="4833215"/>
                </a:lnTo>
                <a:lnTo>
                  <a:pt x="9748799" y="4785042"/>
                </a:lnTo>
                <a:lnTo>
                  <a:pt x="9748799" y="152400"/>
                </a:lnTo>
                <a:lnTo>
                  <a:pt x="9741030" y="104231"/>
                </a:lnTo>
                <a:lnTo>
                  <a:pt x="9719397" y="62396"/>
                </a:lnTo>
                <a:lnTo>
                  <a:pt x="9686408" y="29405"/>
                </a:lnTo>
                <a:lnTo>
                  <a:pt x="9644572" y="7769"/>
                </a:lnTo>
                <a:lnTo>
                  <a:pt x="9596399" y="0"/>
                </a:lnTo>
                <a:close/>
              </a:path>
            </a:pathLst>
          </a:custGeom>
          <a:solidFill>
            <a:srgbClr val="A3A5A8">
              <a:alpha val="18998"/>
            </a:srgbClr>
          </a:solidFill>
        </p:spPr>
        <p:txBody>
          <a:bodyPr wrap="square" lIns="0" tIns="0" rIns="0" bIns="0" rtlCol="0"/>
          <a:lstStyle/>
          <a:p>
            <a:endParaRPr/>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9</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sp>
        <p:nvSpPr>
          <p:cNvPr id="8" name="Content Placeholder 11">
            <a:extLst>
              <a:ext uri="{FF2B5EF4-FFF2-40B4-BE49-F238E27FC236}">
                <a16:creationId xmlns:a16="http://schemas.microsoft.com/office/drawing/2014/main" id="{4CFA5A0E-2A38-4FBD-BF7C-9A76BA3B6597}"/>
              </a:ext>
            </a:extLst>
          </p:cNvPr>
          <p:cNvSpPr txBox="1">
            <a:spLocks/>
          </p:cNvSpPr>
          <p:nvPr/>
        </p:nvSpPr>
        <p:spPr>
          <a:xfrm>
            <a:off x="5811352" y="4572000"/>
            <a:ext cx="4328065" cy="1969801"/>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ctr"/>
            <a:r>
              <a:rPr lang="en-US" sz="1400" kern="0" dirty="0">
                <a:solidFill>
                  <a:schemeClr val="tx1"/>
                </a:solidFill>
              </a:rPr>
              <a:t>Calculated using LowFlows2 based on FEH Catchment Descriptors </a:t>
            </a:r>
          </a:p>
          <a:p>
            <a:pPr algn="ctr"/>
            <a:endParaRPr lang="en-US" sz="1400" kern="0" dirty="0">
              <a:solidFill>
                <a:schemeClr val="tx1"/>
              </a:solidFill>
            </a:endParaRPr>
          </a:p>
          <a:p>
            <a:pPr algn="ctr"/>
            <a:r>
              <a:rPr lang="en-US" sz="1400" kern="0" dirty="0">
                <a:solidFill>
                  <a:schemeClr val="tx1"/>
                </a:solidFill>
              </a:rPr>
              <a:t>Shows that </a:t>
            </a:r>
            <a:r>
              <a:rPr lang="en-US" sz="1400" kern="0" dirty="0" err="1">
                <a:solidFill>
                  <a:schemeClr val="tx1"/>
                </a:solidFill>
              </a:rPr>
              <a:t>Lingen</a:t>
            </a:r>
            <a:r>
              <a:rPr lang="en-US" sz="1400" kern="0" dirty="0">
                <a:solidFill>
                  <a:schemeClr val="tx1"/>
                </a:solidFill>
              </a:rPr>
              <a:t> Bridge and Buckton Bridge can be considered as one</a:t>
            </a:r>
          </a:p>
          <a:p>
            <a:endParaRPr lang="en-US" sz="1400" kern="0" dirty="0">
              <a:solidFill>
                <a:schemeClr val="tx1"/>
              </a:solidFill>
            </a:endParaRPr>
          </a:p>
          <a:p>
            <a:pPr algn="ctr"/>
            <a:r>
              <a:rPr lang="en-US" sz="1400" b="1" kern="0" dirty="0">
                <a:solidFill>
                  <a:srgbClr val="FF0000"/>
                </a:solidFill>
              </a:rPr>
              <a:t>LowFlows2 gives a quantitative assessment of the total volume of water in the valley based on runoff from the catchment</a:t>
            </a:r>
          </a:p>
          <a:p>
            <a:endParaRPr lang="en-US" sz="1400" kern="0" dirty="0">
              <a:solidFill>
                <a:schemeClr val="tx1"/>
              </a:solidFill>
            </a:endParaRPr>
          </a:p>
          <a:p>
            <a:endParaRPr lang="en-US" sz="1400" kern="0" dirty="0">
              <a:solidFill>
                <a:schemeClr val="tx1"/>
              </a:solidFill>
            </a:endParaRPr>
          </a:p>
        </p:txBody>
      </p:sp>
      <p:pic>
        <p:nvPicPr>
          <p:cNvPr id="12" name="Picture 11">
            <a:extLst>
              <a:ext uri="{FF2B5EF4-FFF2-40B4-BE49-F238E27FC236}">
                <a16:creationId xmlns:a16="http://schemas.microsoft.com/office/drawing/2014/main" id="{02D58EAE-79DA-466E-A81B-43805646DA35}"/>
              </a:ext>
            </a:extLst>
          </p:cNvPr>
          <p:cNvPicPr>
            <a:picLocks noChangeAspect="1"/>
          </p:cNvPicPr>
          <p:nvPr/>
        </p:nvPicPr>
        <p:blipFill rotWithShape="1">
          <a:blip r:embed="rId4">
            <a:extLst>
              <a:ext uri="{28A0092B-C50C-407E-A947-70E740481C1C}">
                <a14:useLocalDpi xmlns:a14="http://schemas.microsoft.com/office/drawing/2010/main" val="0"/>
              </a:ext>
            </a:extLst>
          </a:blip>
          <a:srcRect l="-1592" r="25636"/>
          <a:stretch/>
        </p:blipFill>
        <p:spPr>
          <a:xfrm>
            <a:off x="680825" y="1924356"/>
            <a:ext cx="5031563" cy="4617445"/>
          </a:xfrm>
          <a:prstGeom prst="rect">
            <a:avLst/>
          </a:prstGeom>
        </p:spPr>
      </p:pic>
      <p:graphicFrame>
        <p:nvGraphicFramePr>
          <p:cNvPr id="5" name="Table 4">
            <a:extLst>
              <a:ext uri="{FF2B5EF4-FFF2-40B4-BE49-F238E27FC236}">
                <a16:creationId xmlns:a16="http://schemas.microsoft.com/office/drawing/2014/main" id="{92D46713-527B-4720-8525-C284C078125B}"/>
              </a:ext>
            </a:extLst>
          </p:cNvPr>
          <p:cNvGraphicFramePr>
            <a:graphicFrameLocks noGrp="1"/>
          </p:cNvGraphicFramePr>
          <p:nvPr>
            <p:extLst>
              <p:ext uri="{D42A27DB-BD31-4B8C-83A1-F6EECF244321}">
                <p14:modId xmlns:p14="http://schemas.microsoft.com/office/powerpoint/2010/main" val="719779406"/>
              </p:ext>
            </p:extLst>
          </p:nvPr>
        </p:nvGraphicFramePr>
        <p:xfrm>
          <a:off x="5946362" y="2025188"/>
          <a:ext cx="3972337" cy="2276964"/>
        </p:xfrm>
        <a:graphic>
          <a:graphicData uri="http://schemas.openxmlformats.org/drawingml/2006/table">
            <a:tbl>
              <a:tblPr>
                <a:tableStyleId>{5C22544A-7EE6-4342-B048-85BDC9FD1C3A}</a:tableStyleId>
              </a:tblPr>
              <a:tblGrid>
                <a:gridCol w="1004499">
                  <a:extLst>
                    <a:ext uri="{9D8B030D-6E8A-4147-A177-3AD203B41FA5}">
                      <a16:colId xmlns:a16="http://schemas.microsoft.com/office/drawing/2014/main" val="433132684"/>
                    </a:ext>
                  </a:extLst>
                </a:gridCol>
                <a:gridCol w="1084402">
                  <a:extLst>
                    <a:ext uri="{9D8B030D-6E8A-4147-A177-3AD203B41FA5}">
                      <a16:colId xmlns:a16="http://schemas.microsoft.com/office/drawing/2014/main" val="914354457"/>
                    </a:ext>
                  </a:extLst>
                </a:gridCol>
                <a:gridCol w="1087256">
                  <a:extLst>
                    <a:ext uri="{9D8B030D-6E8A-4147-A177-3AD203B41FA5}">
                      <a16:colId xmlns:a16="http://schemas.microsoft.com/office/drawing/2014/main" val="2552912710"/>
                    </a:ext>
                  </a:extLst>
                </a:gridCol>
                <a:gridCol w="796180">
                  <a:extLst>
                    <a:ext uri="{9D8B030D-6E8A-4147-A177-3AD203B41FA5}">
                      <a16:colId xmlns:a16="http://schemas.microsoft.com/office/drawing/2014/main" val="1446882946"/>
                    </a:ext>
                  </a:extLst>
                </a:gridCol>
              </a:tblGrid>
              <a:tr h="308437">
                <a:tc rowSpan="2">
                  <a:txBody>
                    <a:bodyPr/>
                    <a:lstStyle/>
                    <a:p>
                      <a:pPr algn="ctr" fontAlgn="b"/>
                      <a:r>
                        <a:rPr lang="en-GB" sz="1050" b="1" u="none" strike="noStrike" dirty="0">
                          <a:effectLst/>
                        </a:rPr>
                        <a:t>Location</a:t>
                      </a:r>
                      <a:endParaRPr lang="en-GB" sz="105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gridSpan="3">
                  <a:txBody>
                    <a:bodyPr/>
                    <a:lstStyle/>
                    <a:p>
                      <a:pPr algn="ctr" fontAlgn="b"/>
                      <a:r>
                        <a:rPr lang="en-GB" sz="1050" b="1" u="none" strike="noStrike" dirty="0">
                          <a:effectLst/>
                        </a:rPr>
                        <a:t>LowFlows2 Results</a:t>
                      </a:r>
                      <a:endParaRPr lang="en-GB" sz="105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32788486"/>
                  </a:ext>
                </a:extLst>
              </a:tr>
              <a:tr h="830102">
                <a:tc vMerge="1">
                  <a:txBody>
                    <a:bodyPr/>
                    <a:lstStyle/>
                    <a:p>
                      <a:endParaRPr lang="en-GB"/>
                    </a:p>
                  </a:txBody>
                  <a:tcPr/>
                </a:tc>
                <a:tc>
                  <a:txBody>
                    <a:bodyPr/>
                    <a:lstStyle/>
                    <a:p>
                      <a:pPr algn="ctr" fontAlgn="b"/>
                      <a:r>
                        <a:rPr lang="en-GB" sz="1050" b="1" u="none" strike="noStrike" dirty="0">
                          <a:effectLst/>
                        </a:rPr>
                        <a:t>Annual River </a:t>
                      </a:r>
                      <a:r>
                        <a:rPr lang="en-GB" sz="1050" b="1" u="none" strike="noStrike" dirty="0" err="1">
                          <a:effectLst/>
                        </a:rPr>
                        <a:t>Teme</a:t>
                      </a:r>
                      <a:r>
                        <a:rPr lang="en-GB" sz="1050" b="1" u="none" strike="noStrike" dirty="0">
                          <a:effectLst/>
                        </a:rPr>
                        <a:t> Discharge (m</a:t>
                      </a:r>
                      <a:r>
                        <a:rPr lang="en-GB" sz="1050" b="1" u="none" strike="noStrike" baseline="30000" dirty="0">
                          <a:effectLst/>
                        </a:rPr>
                        <a:t>3</a:t>
                      </a:r>
                      <a:r>
                        <a:rPr lang="en-GB" sz="1050" b="1" u="none" strike="noStrike" dirty="0">
                          <a:effectLst/>
                        </a:rPr>
                        <a:t>/</a:t>
                      </a:r>
                      <a:r>
                        <a:rPr lang="en-GB" sz="1050" b="1" u="none" strike="noStrike" dirty="0" err="1">
                          <a:effectLst/>
                        </a:rPr>
                        <a:t>yr</a:t>
                      </a:r>
                      <a:r>
                        <a:rPr lang="en-GB" sz="1050" b="1" u="none" strike="noStrike" dirty="0">
                          <a:effectLst/>
                        </a:rPr>
                        <a:t>)</a:t>
                      </a:r>
                      <a:endParaRPr lang="en-GB" sz="105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GB" sz="1050" b="1" u="none" strike="noStrike" dirty="0">
                          <a:effectLst/>
                        </a:rPr>
                        <a:t>River </a:t>
                      </a:r>
                      <a:r>
                        <a:rPr lang="en-GB" sz="1050" b="1" u="none" strike="noStrike" dirty="0" err="1">
                          <a:effectLst/>
                        </a:rPr>
                        <a:t>Teme</a:t>
                      </a:r>
                      <a:r>
                        <a:rPr lang="en-GB" sz="1050" b="1" u="none" strike="noStrike" dirty="0">
                          <a:effectLst/>
                        </a:rPr>
                        <a:t> Discharge per km</a:t>
                      </a:r>
                      <a:r>
                        <a:rPr lang="en-GB" sz="1050" b="1" u="none" strike="noStrike" baseline="30000" dirty="0">
                          <a:effectLst/>
                        </a:rPr>
                        <a:t>2</a:t>
                      </a:r>
                      <a:r>
                        <a:rPr lang="en-GB" sz="1050" b="1" u="none" strike="noStrike" dirty="0">
                          <a:effectLst/>
                        </a:rPr>
                        <a:t> of catchment (m</a:t>
                      </a:r>
                      <a:r>
                        <a:rPr lang="en-GB" sz="1050" b="1" u="none" strike="noStrike" baseline="30000" dirty="0">
                          <a:effectLst/>
                        </a:rPr>
                        <a:t>3</a:t>
                      </a:r>
                      <a:r>
                        <a:rPr lang="en-GB" sz="1050" b="1" u="none" strike="noStrike" dirty="0">
                          <a:effectLst/>
                        </a:rPr>
                        <a:t>/</a:t>
                      </a:r>
                      <a:r>
                        <a:rPr lang="en-GB" sz="1050" b="1" u="none" strike="noStrike" dirty="0" err="1">
                          <a:effectLst/>
                        </a:rPr>
                        <a:t>yr</a:t>
                      </a:r>
                      <a:r>
                        <a:rPr lang="en-GB" sz="1050" b="1" u="none" strike="noStrike" dirty="0">
                          <a:effectLst/>
                        </a:rPr>
                        <a:t>)</a:t>
                      </a:r>
                      <a:endParaRPr lang="en-GB" sz="105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GB" sz="1050" b="1" u="none" strike="noStrike" dirty="0">
                          <a:effectLst/>
                        </a:rPr>
                        <a:t>August River </a:t>
                      </a:r>
                      <a:r>
                        <a:rPr lang="en-GB" sz="1050" b="1" u="none" strike="noStrike" dirty="0" err="1">
                          <a:effectLst/>
                        </a:rPr>
                        <a:t>Teme</a:t>
                      </a:r>
                      <a:r>
                        <a:rPr lang="en-GB" sz="1050" b="1" u="none" strike="noStrike" dirty="0">
                          <a:effectLst/>
                        </a:rPr>
                        <a:t> Discharge (m</a:t>
                      </a:r>
                      <a:r>
                        <a:rPr lang="en-GB" sz="1050" b="1" u="none" strike="noStrike" baseline="30000" dirty="0">
                          <a:effectLst/>
                        </a:rPr>
                        <a:t>3</a:t>
                      </a:r>
                      <a:r>
                        <a:rPr lang="en-GB" sz="1050" b="1" u="none" strike="noStrike" dirty="0">
                          <a:effectLst/>
                        </a:rPr>
                        <a:t>/month)</a:t>
                      </a:r>
                      <a:endParaRPr lang="en-GB" sz="105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757005697"/>
                  </a:ext>
                </a:extLst>
              </a:tr>
              <a:tr h="379475">
                <a:tc>
                  <a:txBody>
                    <a:bodyPr/>
                    <a:lstStyle/>
                    <a:p>
                      <a:pPr algn="ctr" fontAlgn="b"/>
                      <a:r>
                        <a:rPr lang="en-GB" sz="1200" u="none" strike="noStrike" dirty="0">
                          <a:effectLst/>
                        </a:rPr>
                        <a:t>Knighton</a:t>
                      </a:r>
                      <a:endParaRPr lang="en-GB" sz="120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78,650,784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602,319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2,402,525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65280087"/>
                  </a:ext>
                </a:extLst>
              </a:tr>
              <a:tr h="379475">
                <a:tc>
                  <a:txBody>
                    <a:bodyPr/>
                    <a:lstStyle/>
                    <a:p>
                      <a:pPr algn="ctr" fontAlgn="b"/>
                      <a:r>
                        <a:rPr lang="en-GB" sz="1200" u="none" strike="noStrike" dirty="0" err="1">
                          <a:effectLst/>
                        </a:rPr>
                        <a:t>Lingen</a:t>
                      </a:r>
                      <a:r>
                        <a:rPr lang="en-GB" sz="1200" u="none" strike="noStrike" dirty="0">
                          <a:effectLst/>
                        </a:rPr>
                        <a:t> Bridge</a:t>
                      </a:r>
                      <a:endParaRPr lang="en-GB" sz="120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94,008,816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577,272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2,292,710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34656692"/>
                  </a:ext>
                </a:extLst>
              </a:tr>
              <a:tr h="379475">
                <a:tc>
                  <a:txBody>
                    <a:bodyPr/>
                    <a:lstStyle/>
                    <a:p>
                      <a:pPr algn="ctr" fontAlgn="b"/>
                      <a:r>
                        <a:rPr lang="en-GB" sz="1200" u="none" strike="noStrike" dirty="0">
                          <a:effectLst/>
                        </a:rPr>
                        <a:t>Buckton Bridge</a:t>
                      </a:r>
                      <a:endParaRPr lang="en-GB" sz="120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95,522,544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573,158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2,319,494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94440751"/>
                  </a:ext>
                </a:extLst>
              </a:tr>
            </a:tbl>
          </a:graphicData>
        </a:graphic>
      </p:graphicFrame>
      <p:pic>
        <p:nvPicPr>
          <p:cNvPr id="13" name="Picture 12">
            <a:extLst>
              <a:ext uri="{FF2B5EF4-FFF2-40B4-BE49-F238E27FC236}">
                <a16:creationId xmlns:a16="http://schemas.microsoft.com/office/drawing/2014/main" id="{E7325AC1-979B-4E47-8050-1CBF9E74C83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73982" b="68133"/>
          <a:stretch/>
        </p:blipFill>
        <p:spPr>
          <a:xfrm>
            <a:off x="4059949" y="1924356"/>
            <a:ext cx="1678391" cy="1432107"/>
          </a:xfrm>
          <a:prstGeom prst="rect">
            <a:avLst/>
          </a:prstGeom>
        </p:spPr>
      </p:pic>
    </p:spTree>
    <p:extLst>
      <p:ext uri="{BB962C8B-B14F-4D97-AF65-F5344CB8AC3E}">
        <p14:creationId xmlns:p14="http://schemas.microsoft.com/office/powerpoint/2010/main" val="1394814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7" y="1133068"/>
            <a:ext cx="2838450" cy="375920"/>
          </a:xfrm>
          <a:prstGeom prst="rect">
            <a:avLst/>
          </a:prstGeom>
        </p:spPr>
        <p:txBody>
          <a:bodyPr vert="horz" wrap="square" lIns="0" tIns="12700" rIns="0" bIns="0" rtlCol="0">
            <a:spAutoFit/>
          </a:bodyPr>
          <a:lstStyle/>
          <a:p>
            <a:pPr marL="12700">
              <a:lnSpc>
                <a:spcPct val="100000"/>
              </a:lnSpc>
              <a:spcBef>
                <a:spcPts val="100"/>
              </a:spcBef>
            </a:pPr>
            <a:r>
              <a:rPr lang="en-GB" sz="2300" spc="-10" dirty="0"/>
              <a:t>Flow Gauging	</a:t>
            </a:r>
            <a:endParaRPr sz="2300" dirty="0"/>
          </a:p>
        </p:txBody>
      </p:sp>
      <p:sp>
        <p:nvSpPr>
          <p:cNvPr id="6" name="object 6"/>
          <p:cNvSpPr/>
          <p:nvPr/>
        </p:nvSpPr>
        <p:spPr>
          <a:xfrm>
            <a:off x="457200" y="1693843"/>
            <a:ext cx="9749155" cy="4937760"/>
          </a:xfrm>
          <a:custGeom>
            <a:avLst/>
            <a:gdLst/>
            <a:ahLst/>
            <a:cxnLst/>
            <a:rect l="l" t="t" r="r" b="b"/>
            <a:pathLst>
              <a:path w="9749155" h="4937759">
                <a:moveTo>
                  <a:pt x="9596399" y="0"/>
                </a:moveTo>
                <a:lnTo>
                  <a:pt x="152400" y="0"/>
                </a:lnTo>
                <a:lnTo>
                  <a:pt x="104231" y="7769"/>
                </a:lnTo>
                <a:lnTo>
                  <a:pt x="62396" y="29405"/>
                </a:lnTo>
                <a:lnTo>
                  <a:pt x="29405" y="62396"/>
                </a:lnTo>
                <a:lnTo>
                  <a:pt x="7769" y="104231"/>
                </a:lnTo>
                <a:lnTo>
                  <a:pt x="0" y="152400"/>
                </a:lnTo>
                <a:lnTo>
                  <a:pt x="0" y="4785042"/>
                </a:lnTo>
                <a:lnTo>
                  <a:pt x="7769" y="4833215"/>
                </a:lnTo>
                <a:lnTo>
                  <a:pt x="29405" y="4875051"/>
                </a:lnTo>
                <a:lnTo>
                  <a:pt x="62396" y="4908040"/>
                </a:lnTo>
                <a:lnTo>
                  <a:pt x="104231" y="4929673"/>
                </a:lnTo>
                <a:lnTo>
                  <a:pt x="152400" y="4937442"/>
                </a:lnTo>
                <a:lnTo>
                  <a:pt x="9596399" y="4937442"/>
                </a:lnTo>
                <a:lnTo>
                  <a:pt x="9644572" y="4929673"/>
                </a:lnTo>
                <a:lnTo>
                  <a:pt x="9686408" y="4908040"/>
                </a:lnTo>
                <a:lnTo>
                  <a:pt x="9719397" y="4875051"/>
                </a:lnTo>
                <a:lnTo>
                  <a:pt x="9741030" y="4833215"/>
                </a:lnTo>
                <a:lnTo>
                  <a:pt x="9748799" y="4785042"/>
                </a:lnTo>
                <a:lnTo>
                  <a:pt x="9748799" y="152400"/>
                </a:lnTo>
                <a:lnTo>
                  <a:pt x="9741030" y="104231"/>
                </a:lnTo>
                <a:lnTo>
                  <a:pt x="9719397" y="62396"/>
                </a:lnTo>
                <a:lnTo>
                  <a:pt x="9686408" y="29405"/>
                </a:lnTo>
                <a:lnTo>
                  <a:pt x="9644572" y="7769"/>
                </a:lnTo>
                <a:lnTo>
                  <a:pt x="9596399" y="0"/>
                </a:lnTo>
                <a:close/>
              </a:path>
            </a:pathLst>
          </a:custGeom>
          <a:solidFill>
            <a:srgbClr val="A3A5A8">
              <a:alpha val="18998"/>
            </a:srgbClr>
          </a:solidFill>
        </p:spPr>
        <p:txBody>
          <a:bodyPr wrap="square" lIns="0" tIns="0" rIns="0" bIns="0" rtlCol="0"/>
          <a:lstStyle/>
          <a:p>
            <a:endParaRPr/>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10</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sp>
        <p:nvSpPr>
          <p:cNvPr id="8" name="Content Placeholder 11">
            <a:extLst>
              <a:ext uri="{FF2B5EF4-FFF2-40B4-BE49-F238E27FC236}">
                <a16:creationId xmlns:a16="http://schemas.microsoft.com/office/drawing/2014/main" id="{EDB5FF04-5AD2-41D8-AF0D-42AF60BC3201}"/>
              </a:ext>
            </a:extLst>
          </p:cNvPr>
          <p:cNvSpPr txBox="1">
            <a:spLocks/>
          </p:cNvSpPr>
          <p:nvPr/>
        </p:nvSpPr>
        <p:spPr>
          <a:xfrm>
            <a:off x="850899" y="2133059"/>
            <a:ext cx="9254465" cy="3477166"/>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US" sz="1400" kern="0" dirty="0">
                <a:solidFill>
                  <a:schemeClr val="tx1"/>
                </a:solidFill>
              </a:rPr>
              <a:t>Spot Flow Gauging has undertaken by th</a:t>
            </a:r>
            <a:r>
              <a:rPr lang="en-US" sz="1400" kern="0" dirty="0"/>
              <a:t>e Environment Agency </a:t>
            </a:r>
            <a:r>
              <a:rPr lang="en-US" sz="1400" kern="0" dirty="0">
                <a:solidFill>
                  <a:schemeClr val="tx1"/>
                </a:solidFill>
              </a:rPr>
              <a:t>at Knighton Bridge, </a:t>
            </a:r>
            <a:r>
              <a:rPr lang="en-US" sz="1400" kern="0" dirty="0" err="1">
                <a:solidFill>
                  <a:schemeClr val="tx1"/>
                </a:solidFill>
              </a:rPr>
              <a:t>Milebrook</a:t>
            </a:r>
            <a:r>
              <a:rPr lang="en-US" sz="1400" kern="0" dirty="0">
                <a:solidFill>
                  <a:schemeClr val="tx1"/>
                </a:solidFill>
              </a:rPr>
              <a:t>, </a:t>
            </a:r>
            <a:r>
              <a:rPr lang="en-US" sz="1400" kern="0" dirty="0" err="1">
                <a:solidFill>
                  <a:schemeClr val="tx1"/>
                </a:solidFill>
              </a:rPr>
              <a:t>Lingen</a:t>
            </a:r>
            <a:r>
              <a:rPr lang="en-US" sz="1400" kern="0" dirty="0">
                <a:solidFill>
                  <a:schemeClr val="tx1"/>
                </a:solidFill>
              </a:rPr>
              <a:t> Bridge and Buckton Bridge over the years 1996 – 2021. </a:t>
            </a:r>
          </a:p>
          <a:p>
            <a:endParaRPr lang="en-US" sz="1400" kern="0" dirty="0">
              <a:solidFill>
                <a:schemeClr val="tx1"/>
              </a:solidFill>
            </a:endParaRPr>
          </a:p>
          <a:p>
            <a:r>
              <a:rPr lang="en-US" sz="1400" kern="0" dirty="0"/>
              <a:t>These measurements represent the flow in the river at the time of measurement only – they have been used as a guide here. </a:t>
            </a:r>
          </a:p>
          <a:p>
            <a:endParaRPr lang="en-US" sz="1400" kern="0" dirty="0"/>
          </a:p>
          <a:p>
            <a:r>
              <a:rPr lang="en-US" sz="1400" kern="0" dirty="0">
                <a:solidFill>
                  <a:schemeClr val="tx1"/>
                </a:solidFill>
              </a:rPr>
              <a:t>The gauging is not analogous to the LowFlows2 calculation. The gauging is the true flow in the river. </a:t>
            </a:r>
          </a:p>
          <a:p>
            <a:endParaRPr lang="en-US" sz="1400" kern="0" dirty="0"/>
          </a:p>
          <a:p>
            <a:r>
              <a:rPr lang="en-US" sz="1400" kern="0" dirty="0">
                <a:solidFill>
                  <a:schemeClr val="tx1"/>
                </a:solidFill>
              </a:rPr>
              <a:t>Gauging downstream also includes Knighton STW discharge at 910m</a:t>
            </a:r>
            <a:r>
              <a:rPr lang="en-US" sz="1400" kern="0" baseline="30000" dirty="0">
                <a:solidFill>
                  <a:schemeClr val="tx1"/>
                </a:solidFill>
              </a:rPr>
              <a:t>3</a:t>
            </a:r>
            <a:r>
              <a:rPr lang="en-US" sz="1400" kern="0" dirty="0">
                <a:solidFill>
                  <a:schemeClr val="tx1"/>
                </a:solidFill>
              </a:rPr>
              <a:t>/day.</a:t>
            </a:r>
          </a:p>
          <a:p>
            <a:endParaRPr lang="en-US" sz="1400" kern="0" dirty="0">
              <a:solidFill>
                <a:schemeClr val="tx1"/>
              </a:solidFill>
            </a:endParaRPr>
          </a:p>
          <a:p>
            <a:r>
              <a:rPr lang="en-US" sz="1400" kern="0" dirty="0"/>
              <a:t>LowFlows2 provides an estimate of the water flowing down the valley based on HR Wallingford stochastic rainfall, and FEH catchment descriptors. </a:t>
            </a:r>
          </a:p>
          <a:p>
            <a:endParaRPr lang="en-US" sz="1400" kern="0" dirty="0">
              <a:solidFill>
                <a:schemeClr val="tx1"/>
              </a:solidFill>
            </a:endParaRPr>
          </a:p>
          <a:p>
            <a:r>
              <a:rPr lang="en-US" sz="1400" kern="0" dirty="0"/>
              <a:t>The catchment runoff partitions between the valley fill gravels and the river channel. The spot gauging quantifies the river channel flow.</a:t>
            </a:r>
          </a:p>
          <a:p>
            <a:endParaRPr lang="en-US" sz="1400" kern="0" dirty="0">
              <a:solidFill>
                <a:schemeClr val="tx1"/>
              </a:solidFill>
            </a:endParaRPr>
          </a:p>
          <a:p>
            <a:r>
              <a:rPr lang="en-US" sz="1400" kern="0" dirty="0"/>
              <a:t>The flow in the gravels must be estimated using hydrogeological methods.</a:t>
            </a:r>
            <a:endParaRPr lang="en-US" sz="1400" kern="0" dirty="0">
              <a:solidFill>
                <a:schemeClr val="tx1"/>
              </a:solidFill>
            </a:endParaRPr>
          </a:p>
        </p:txBody>
      </p:sp>
    </p:spTree>
    <p:extLst>
      <p:ext uri="{BB962C8B-B14F-4D97-AF65-F5344CB8AC3E}">
        <p14:creationId xmlns:p14="http://schemas.microsoft.com/office/powerpoint/2010/main" val="144622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6" y="1133068"/>
            <a:ext cx="7842753" cy="366767"/>
          </a:xfrm>
          <a:prstGeom prst="rect">
            <a:avLst/>
          </a:prstGeom>
        </p:spPr>
        <p:txBody>
          <a:bodyPr vert="horz" wrap="square" lIns="0" tIns="12700" rIns="0" bIns="0" rtlCol="0">
            <a:spAutoFit/>
          </a:bodyPr>
          <a:lstStyle/>
          <a:p>
            <a:pPr marL="12700">
              <a:lnSpc>
                <a:spcPct val="100000"/>
              </a:lnSpc>
              <a:spcBef>
                <a:spcPts val="100"/>
              </a:spcBef>
            </a:pPr>
            <a:r>
              <a:rPr lang="en-GB" sz="2300" spc="-10" dirty="0"/>
              <a:t>Comparison of Spot Flow Measurement per km</a:t>
            </a:r>
            <a:r>
              <a:rPr lang="en-GB" sz="2300" spc="-10" baseline="30000" dirty="0"/>
              <a:t>2</a:t>
            </a:r>
            <a:r>
              <a:rPr lang="en-GB" sz="2300" spc="-10" dirty="0"/>
              <a:t> catchment area</a:t>
            </a:r>
            <a:endParaRPr sz="2300" dirty="0"/>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11</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pic>
        <p:nvPicPr>
          <p:cNvPr id="8" name="Picture 7">
            <a:extLst>
              <a:ext uri="{FF2B5EF4-FFF2-40B4-BE49-F238E27FC236}">
                <a16:creationId xmlns:a16="http://schemas.microsoft.com/office/drawing/2014/main" id="{AA532BBE-7A38-4D04-A52B-8F1A7889754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568412" y="1499835"/>
            <a:ext cx="7556575" cy="5230175"/>
          </a:xfrm>
          <a:prstGeom prst="rect">
            <a:avLst/>
          </a:prstGeom>
        </p:spPr>
      </p:pic>
      <p:sp>
        <p:nvSpPr>
          <p:cNvPr id="5" name="TextBox 4">
            <a:extLst>
              <a:ext uri="{FF2B5EF4-FFF2-40B4-BE49-F238E27FC236}">
                <a16:creationId xmlns:a16="http://schemas.microsoft.com/office/drawing/2014/main" id="{89C0FBD4-FFA3-4D4C-93C4-4F577A6C739D}"/>
              </a:ext>
            </a:extLst>
          </p:cNvPr>
          <p:cNvSpPr txBox="1"/>
          <p:nvPr/>
        </p:nvSpPr>
        <p:spPr>
          <a:xfrm>
            <a:off x="609525" y="6673394"/>
            <a:ext cx="3178691" cy="307777"/>
          </a:xfrm>
          <a:prstGeom prst="rect">
            <a:avLst/>
          </a:prstGeom>
          <a:noFill/>
        </p:spPr>
        <p:txBody>
          <a:bodyPr wrap="none" rtlCol="0">
            <a:spAutoFit/>
          </a:bodyPr>
          <a:lstStyle/>
          <a:p>
            <a:r>
              <a:rPr lang="en-GB" sz="1400" dirty="0"/>
              <a:t>Spot flow data from Environment Agency</a:t>
            </a:r>
          </a:p>
        </p:txBody>
      </p:sp>
    </p:spTree>
    <p:extLst>
      <p:ext uri="{BB962C8B-B14F-4D97-AF65-F5344CB8AC3E}">
        <p14:creationId xmlns:p14="http://schemas.microsoft.com/office/powerpoint/2010/main" val="2416914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3"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6" y="1133068"/>
            <a:ext cx="6318753" cy="366767"/>
          </a:xfrm>
          <a:prstGeom prst="rect">
            <a:avLst/>
          </a:prstGeom>
        </p:spPr>
        <p:txBody>
          <a:bodyPr vert="horz" wrap="square" lIns="0" tIns="12700" rIns="0" bIns="0" rtlCol="0">
            <a:spAutoFit/>
          </a:bodyPr>
          <a:lstStyle/>
          <a:p>
            <a:pPr marL="12700">
              <a:lnSpc>
                <a:spcPct val="100000"/>
              </a:lnSpc>
              <a:spcBef>
                <a:spcPts val="100"/>
              </a:spcBef>
            </a:pPr>
            <a:r>
              <a:rPr lang="en-GB" sz="2300" spc="-10" dirty="0"/>
              <a:t>River </a:t>
            </a:r>
            <a:r>
              <a:rPr lang="en-GB" sz="2300" spc="-10" dirty="0" err="1"/>
              <a:t>Teme</a:t>
            </a:r>
            <a:r>
              <a:rPr lang="en-GB" sz="2300" spc="-10" dirty="0"/>
              <a:t> Valley Discharge</a:t>
            </a:r>
            <a:endParaRPr sz="2300" dirty="0"/>
          </a:p>
        </p:txBody>
      </p:sp>
      <p:sp>
        <p:nvSpPr>
          <p:cNvPr id="6" name="object 6"/>
          <p:cNvSpPr/>
          <p:nvPr/>
        </p:nvSpPr>
        <p:spPr>
          <a:xfrm>
            <a:off x="457200" y="1693843"/>
            <a:ext cx="9749155" cy="4937760"/>
          </a:xfrm>
          <a:custGeom>
            <a:avLst/>
            <a:gdLst/>
            <a:ahLst/>
            <a:cxnLst/>
            <a:rect l="l" t="t" r="r" b="b"/>
            <a:pathLst>
              <a:path w="9749155" h="4937759">
                <a:moveTo>
                  <a:pt x="9596399" y="0"/>
                </a:moveTo>
                <a:lnTo>
                  <a:pt x="152400" y="0"/>
                </a:lnTo>
                <a:lnTo>
                  <a:pt x="104231" y="7769"/>
                </a:lnTo>
                <a:lnTo>
                  <a:pt x="62396" y="29405"/>
                </a:lnTo>
                <a:lnTo>
                  <a:pt x="29405" y="62396"/>
                </a:lnTo>
                <a:lnTo>
                  <a:pt x="7769" y="104231"/>
                </a:lnTo>
                <a:lnTo>
                  <a:pt x="0" y="152400"/>
                </a:lnTo>
                <a:lnTo>
                  <a:pt x="0" y="4785042"/>
                </a:lnTo>
                <a:lnTo>
                  <a:pt x="7769" y="4833215"/>
                </a:lnTo>
                <a:lnTo>
                  <a:pt x="29405" y="4875051"/>
                </a:lnTo>
                <a:lnTo>
                  <a:pt x="62396" y="4908040"/>
                </a:lnTo>
                <a:lnTo>
                  <a:pt x="104231" y="4929673"/>
                </a:lnTo>
                <a:lnTo>
                  <a:pt x="152400" y="4937442"/>
                </a:lnTo>
                <a:lnTo>
                  <a:pt x="9596399" y="4937442"/>
                </a:lnTo>
                <a:lnTo>
                  <a:pt x="9644572" y="4929673"/>
                </a:lnTo>
                <a:lnTo>
                  <a:pt x="9686408" y="4908040"/>
                </a:lnTo>
                <a:lnTo>
                  <a:pt x="9719397" y="4875051"/>
                </a:lnTo>
                <a:lnTo>
                  <a:pt x="9741030" y="4833215"/>
                </a:lnTo>
                <a:lnTo>
                  <a:pt x="9748799" y="4785042"/>
                </a:lnTo>
                <a:lnTo>
                  <a:pt x="9748799" y="152400"/>
                </a:lnTo>
                <a:lnTo>
                  <a:pt x="9741030" y="104231"/>
                </a:lnTo>
                <a:lnTo>
                  <a:pt x="9719397" y="62396"/>
                </a:lnTo>
                <a:lnTo>
                  <a:pt x="9686408" y="29405"/>
                </a:lnTo>
                <a:lnTo>
                  <a:pt x="9644572" y="7769"/>
                </a:lnTo>
                <a:lnTo>
                  <a:pt x="9596399" y="0"/>
                </a:lnTo>
                <a:close/>
              </a:path>
            </a:pathLst>
          </a:custGeom>
          <a:solidFill>
            <a:srgbClr val="A3A5A8">
              <a:alpha val="18998"/>
            </a:srgbClr>
          </a:solidFill>
        </p:spPr>
        <p:txBody>
          <a:bodyPr wrap="square" lIns="0" tIns="0" rIns="0" bIns="0" rtlCol="0"/>
          <a:lstStyle/>
          <a:p>
            <a:endParaRPr dirty="0"/>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12</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sp>
        <p:nvSpPr>
          <p:cNvPr id="8" name="Content Placeholder 11">
            <a:extLst>
              <a:ext uri="{FF2B5EF4-FFF2-40B4-BE49-F238E27FC236}">
                <a16:creationId xmlns:a16="http://schemas.microsoft.com/office/drawing/2014/main" id="{EDB5FF04-5AD2-41D8-AF0D-42AF60BC3201}"/>
              </a:ext>
            </a:extLst>
          </p:cNvPr>
          <p:cNvSpPr txBox="1">
            <a:spLocks/>
          </p:cNvSpPr>
          <p:nvPr/>
        </p:nvSpPr>
        <p:spPr>
          <a:xfrm>
            <a:off x="850899" y="2133059"/>
            <a:ext cx="9254465" cy="538609"/>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spcAft>
                <a:spcPts val="600"/>
              </a:spcAft>
            </a:pPr>
            <a:r>
              <a:rPr lang="en-GB" sz="1400" i="0" dirty="0">
                <a:latin typeface="Calibri"/>
                <a:ea typeface="+mn-ea"/>
                <a:cs typeface="Calibri"/>
              </a:rPr>
              <a:t>Spot flow </a:t>
            </a:r>
            <a:r>
              <a:rPr lang="en-GB" sz="1400" dirty="0">
                <a:latin typeface="Calibri"/>
                <a:cs typeface="Calibri"/>
              </a:rPr>
              <a:t>m</a:t>
            </a:r>
            <a:r>
              <a:rPr lang="en-GB" sz="1400" i="0" dirty="0">
                <a:latin typeface="Calibri"/>
                <a:ea typeface="+mn-ea"/>
                <a:cs typeface="Calibri"/>
              </a:rPr>
              <a:t>easurements at </a:t>
            </a:r>
            <a:r>
              <a:rPr lang="en-GB" sz="1400" i="0" dirty="0" err="1">
                <a:latin typeface="Calibri"/>
                <a:ea typeface="+mn-ea"/>
                <a:cs typeface="Calibri"/>
              </a:rPr>
              <a:t>Lingen</a:t>
            </a:r>
            <a:r>
              <a:rPr lang="en-GB" sz="1400" i="0" dirty="0">
                <a:latin typeface="Calibri"/>
                <a:ea typeface="+mn-ea"/>
                <a:cs typeface="Calibri"/>
              </a:rPr>
              <a:t> Bridge for July, August and September (selected as they had the most data points) were used to calculate an average monthly discharge, to compare with equivalent monthly discharge calculated using LowFlows2 </a:t>
            </a:r>
          </a:p>
          <a:p>
            <a:endParaRPr lang="en-US" sz="1400" kern="0" dirty="0">
              <a:solidFill>
                <a:schemeClr val="tx1"/>
              </a:solidFill>
            </a:endParaRPr>
          </a:p>
        </p:txBody>
      </p:sp>
      <p:graphicFrame>
        <p:nvGraphicFramePr>
          <p:cNvPr id="10" name="Table 9">
            <a:extLst>
              <a:ext uri="{FF2B5EF4-FFF2-40B4-BE49-F238E27FC236}">
                <a16:creationId xmlns:a16="http://schemas.microsoft.com/office/drawing/2014/main" id="{46833C08-0EB2-4B2B-B42D-AB185F1D35F4}"/>
              </a:ext>
            </a:extLst>
          </p:cNvPr>
          <p:cNvGraphicFramePr>
            <a:graphicFrameLocks noGrp="1"/>
          </p:cNvGraphicFramePr>
          <p:nvPr>
            <p:extLst>
              <p:ext uri="{D42A27DB-BD31-4B8C-83A1-F6EECF244321}">
                <p14:modId xmlns:p14="http://schemas.microsoft.com/office/powerpoint/2010/main" val="3000199969"/>
              </p:ext>
            </p:extLst>
          </p:nvPr>
        </p:nvGraphicFramePr>
        <p:xfrm>
          <a:off x="1296038" y="3481489"/>
          <a:ext cx="3048553" cy="1290536"/>
        </p:xfrm>
        <a:graphic>
          <a:graphicData uri="http://schemas.openxmlformats.org/drawingml/2006/table">
            <a:tbl>
              <a:tblPr firstRow="1" bandRow="1">
                <a:tableStyleId>{5C22544A-7EE6-4342-B048-85BDC9FD1C3A}</a:tableStyleId>
              </a:tblPr>
              <a:tblGrid>
                <a:gridCol w="1064382">
                  <a:extLst>
                    <a:ext uri="{9D8B030D-6E8A-4147-A177-3AD203B41FA5}">
                      <a16:colId xmlns:a16="http://schemas.microsoft.com/office/drawing/2014/main" val="1761848059"/>
                    </a:ext>
                  </a:extLst>
                </a:gridCol>
                <a:gridCol w="991006">
                  <a:extLst>
                    <a:ext uri="{9D8B030D-6E8A-4147-A177-3AD203B41FA5}">
                      <a16:colId xmlns:a16="http://schemas.microsoft.com/office/drawing/2014/main" val="575654301"/>
                    </a:ext>
                  </a:extLst>
                </a:gridCol>
                <a:gridCol w="993165">
                  <a:extLst>
                    <a:ext uri="{9D8B030D-6E8A-4147-A177-3AD203B41FA5}">
                      <a16:colId xmlns:a16="http://schemas.microsoft.com/office/drawing/2014/main" val="1987688559"/>
                    </a:ext>
                  </a:extLst>
                </a:gridCol>
              </a:tblGrid>
              <a:tr h="604736">
                <a:tc>
                  <a:txBody>
                    <a:bodyPr/>
                    <a:lstStyle/>
                    <a:p>
                      <a:pPr algn="ctr" fontAlgn="b"/>
                      <a:r>
                        <a:rPr lang="en-GB" sz="1400" u="none" strike="noStrike" dirty="0">
                          <a:solidFill>
                            <a:schemeClr val="tx1"/>
                          </a:solidFill>
                          <a:effectLst/>
                        </a:rPr>
                        <a:t>Month</a:t>
                      </a:r>
                      <a:endParaRPr lang="en-GB" sz="1400" b="0" i="0" u="none" strike="noStrike" dirty="0">
                        <a:solidFill>
                          <a:schemeClr val="tx1"/>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GB" sz="1400" u="none" strike="noStrike" dirty="0">
                          <a:solidFill>
                            <a:schemeClr val="tx1"/>
                          </a:solidFill>
                          <a:effectLst/>
                        </a:rPr>
                        <a:t>Spot Flow Average (m</a:t>
                      </a:r>
                      <a:r>
                        <a:rPr lang="en-GB" sz="1400" u="none" strike="noStrike" baseline="30000" dirty="0">
                          <a:solidFill>
                            <a:schemeClr val="tx1"/>
                          </a:solidFill>
                          <a:effectLst/>
                        </a:rPr>
                        <a:t>3</a:t>
                      </a:r>
                      <a:r>
                        <a:rPr lang="en-GB" sz="1400" u="none" strike="noStrike" dirty="0">
                          <a:solidFill>
                            <a:schemeClr val="tx1"/>
                          </a:solidFill>
                          <a:effectLst/>
                        </a:rPr>
                        <a:t>/s)</a:t>
                      </a:r>
                      <a:endParaRPr lang="en-GB" sz="1400" b="0" i="0" u="none" strike="noStrike" dirty="0">
                        <a:solidFill>
                          <a:schemeClr val="tx1"/>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GB" sz="1400" u="none" strike="noStrike" dirty="0">
                          <a:solidFill>
                            <a:schemeClr val="tx1"/>
                          </a:solidFill>
                          <a:effectLst/>
                        </a:rPr>
                        <a:t>LowFlows2 Average (m</a:t>
                      </a:r>
                      <a:r>
                        <a:rPr lang="en-GB" sz="1400" u="none" strike="noStrike" baseline="30000" dirty="0">
                          <a:solidFill>
                            <a:schemeClr val="tx1"/>
                          </a:solidFill>
                          <a:effectLst/>
                        </a:rPr>
                        <a:t>3</a:t>
                      </a:r>
                      <a:r>
                        <a:rPr lang="en-GB" sz="1400" u="none" strike="noStrike" dirty="0">
                          <a:solidFill>
                            <a:schemeClr val="tx1"/>
                          </a:solidFill>
                          <a:effectLst/>
                        </a:rPr>
                        <a:t>/s)</a:t>
                      </a:r>
                      <a:endParaRPr lang="en-GB" sz="1400" b="0" i="0" u="none" strike="noStrike" dirty="0">
                        <a:solidFill>
                          <a:schemeClr val="tx1"/>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372032014"/>
                  </a:ext>
                </a:extLst>
              </a:tr>
              <a:tr h="193256">
                <a:tc>
                  <a:txBody>
                    <a:bodyPr/>
                    <a:lstStyle/>
                    <a:p>
                      <a:pPr algn="l" fontAlgn="b"/>
                      <a:r>
                        <a:rPr lang="en-GB" sz="1400" u="none" strike="noStrike" dirty="0">
                          <a:effectLst/>
                        </a:rPr>
                        <a:t>July</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GB" sz="1400" u="none" strike="noStrike" dirty="0">
                          <a:effectLst/>
                        </a:rPr>
                        <a:t>0.12</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GB" sz="1400" u="none" strike="noStrike" dirty="0">
                          <a:effectLst/>
                        </a:rPr>
                        <a:t>0.92</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29833455"/>
                  </a:ext>
                </a:extLst>
              </a:tr>
              <a:tr h="132296">
                <a:tc>
                  <a:txBody>
                    <a:bodyPr/>
                    <a:lstStyle/>
                    <a:p>
                      <a:pPr algn="l" fontAlgn="b"/>
                      <a:r>
                        <a:rPr lang="en-GB" sz="1400" u="none" strike="noStrike">
                          <a:effectLst/>
                        </a:rPr>
                        <a:t>August</a:t>
                      </a:r>
                      <a:endParaRPr lang="en-GB" sz="1400" b="0" i="0" u="none" strike="noStrike">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GB" sz="1400" u="none" strike="noStrike" dirty="0">
                          <a:effectLst/>
                        </a:rPr>
                        <a:t>0.09</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GB" sz="1400" u="none" strike="noStrike" dirty="0">
                          <a:effectLst/>
                        </a:rPr>
                        <a:t>0.86</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28519107"/>
                  </a:ext>
                </a:extLst>
              </a:tr>
              <a:tr h="223736">
                <a:tc>
                  <a:txBody>
                    <a:bodyPr/>
                    <a:lstStyle/>
                    <a:p>
                      <a:pPr algn="l" fontAlgn="b"/>
                      <a:r>
                        <a:rPr lang="en-GB" sz="1400" u="none" strike="noStrike">
                          <a:effectLst/>
                        </a:rPr>
                        <a:t>September</a:t>
                      </a:r>
                      <a:endParaRPr lang="en-GB" sz="1400" b="0" i="0" u="none" strike="noStrike">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GB" sz="1400" u="none" strike="noStrike" dirty="0">
                          <a:effectLst/>
                        </a:rPr>
                        <a:t>0.13</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GB" sz="1400" u="none" strike="noStrike" dirty="0">
                          <a:effectLst/>
                        </a:rPr>
                        <a:t>1.03</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11916698"/>
                  </a:ext>
                </a:extLst>
              </a:tr>
            </a:tbl>
          </a:graphicData>
        </a:graphic>
      </p:graphicFrame>
      <p:graphicFrame>
        <p:nvGraphicFramePr>
          <p:cNvPr id="5" name="Table 4">
            <a:extLst>
              <a:ext uri="{FF2B5EF4-FFF2-40B4-BE49-F238E27FC236}">
                <a16:creationId xmlns:a16="http://schemas.microsoft.com/office/drawing/2014/main" id="{F8A76FA3-2BDD-4CF0-B236-610FE2E8A0A8}"/>
              </a:ext>
            </a:extLst>
          </p:cNvPr>
          <p:cNvGraphicFramePr>
            <a:graphicFrameLocks noGrp="1"/>
          </p:cNvGraphicFramePr>
          <p:nvPr>
            <p:extLst>
              <p:ext uri="{D42A27DB-BD31-4B8C-83A1-F6EECF244321}">
                <p14:modId xmlns:p14="http://schemas.microsoft.com/office/powerpoint/2010/main" val="3896338585"/>
              </p:ext>
            </p:extLst>
          </p:nvPr>
        </p:nvGraphicFramePr>
        <p:xfrm>
          <a:off x="4965700" y="3485140"/>
          <a:ext cx="4953000" cy="1280160"/>
        </p:xfrm>
        <a:graphic>
          <a:graphicData uri="http://schemas.openxmlformats.org/drawingml/2006/table">
            <a:tbl>
              <a:tblPr>
                <a:tableStyleId>{5C22544A-7EE6-4342-B048-85BDC9FD1C3A}</a:tableStyleId>
              </a:tblPr>
              <a:tblGrid>
                <a:gridCol w="813516">
                  <a:extLst>
                    <a:ext uri="{9D8B030D-6E8A-4147-A177-3AD203B41FA5}">
                      <a16:colId xmlns:a16="http://schemas.microsoft.com/office/drawing/2014/main" val="4039006466"/>
                    </a:ext>
                  </a:extLst>
                </a:gridCol>
                <a:gridCol w="1464328">
                  <a:extLst>
                    <a:ext uri="{9D8B030D-6E8A-4147-A177-3AD203B41FA5}">
                      <a16:colId xmlns:a16="http://schemas.microsoft.com/office/drawing/2014/main" val="1441218158"/>
                    </a:ext>
                  </a:extLst>
                </a:gridCol>
                <a:gridCol w="1379756">
                  <a:extLst>
                    <a:ext uri="{9D8B030D-6E8A-4147-A177-3AD203B41FA5}">
                      <a16:colId xmlns:a16="http://schemas.microsoft.com/office/drawing/2014/main" val="687541584"/>
                    </a:ext>
                  </a:extLst>
                </a:gridCol>
                <a:gridCol w="1295400">
                  <a:extLst>
                    <a:ext uri="{9D8B030D-6E8A-4147-A177-3AD203B41FA5}">
                      <a16:colId xmlns:a16="http://schemas.microsoft.com/office/drawing/2014/main" val="140731870"/>
                    </a:ext>
                  </a:extLst>
                </a:gridCol>
              </a:tblGrid>
              <a:tr h="151505">
                <a:tc>
                  <a:txBody>
                    <a:bodyPr/>
                    <a:lstStyle/>
                    <a:p>
                      <a:pPr algn="ctr" fontAlgn="b"/>
                      <a:r>
                        <a:rPr lang="en-GB" sz="1400" b="1" u="none" strike="noStrike" dirty="0">
                          <a:effectLst/>
                        </a:rPr>
                        <a:t>Month</a:t>
                      </a:r>
                      <a:endParaRPr lang="en-GB" sz="140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GB" sz="1400" b="1" u="none" strike="noStrike" dirty="0">
                          <a:effectLst/>
                        </a:rPr>
                        <a:t>Spot Flow Discharge (m</a:t>
                      </a:r>
                      <a:r>
                        <a:rPr lang="en-GB" sz="1400" b="1" u="none" strike="noStrike" baseline="30000" dirty="0">
                          <a:effectLst/>
                        </a:rPr>
                        <a:t>3</a:t>
                      </a:r>
                      <a:r>
                        <a:rPr lang="en-GB" sz="1400" b="1" u="none" strike="noStrike" dirty="0">
                          <a:effectLst/>
                        </a:rPr>
                        <a:t>/month)</a:t>
                      </a:r>
                      <a:endParaRPr lang="en-GB" sz="140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GB" sz="1400" b="1" u="none" strike="noStrike" dirty="0">
                          <a:effectLst/>
                        </a:rPr>
                        <a:t>LowFlows2 Discharge </a:t>
                      </a:r>
                    </a:p>
                    <a:p>
                      <a:pPr algn="ctr" fontAlgn="b"/>
                      <a:r>
                        <a:rPr lang="en-GB" sz="1400" b="1" u="none" strike="noStrike" dirty="0">
                          <a:effectLst/>
                        </a:rPr>
                        <a:t>(m</a:t>
                      </a:r>
                      <a:r>
                        <a:rPr lang="en-GB" sz="1400" b="1" u="none" strike="noStrike" baseline="30000" dirty="0">
                          <a:effectLst/>
                        </a:rPr>
                        <a:t>3</a:t>
                      </a:r>
                      <a:r>
                        <a:rPr lang="en-GB" sz="1400" b="1" u="none" strike="noStrike" dirty="0">
                          <a:effectLst/>
                        </a:rPr>
                        <a:t>/month)</a:t>
                      </a:r>
                      <a:endParaRPr lang="en-GB" sz="140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GB" sz="1400" b="1" u="none" strike="noStrike" dirty="0">
                          <a:effectLst/>
                        </a:rPr>
                        <a:t>Difference</a:t>
                      </a:r>
                    </a:p>
                    <a:p>
                      <a:pPr algn="ctr" fontAlgn="b"/>
                      <a:r>
                        <a:rPr lang="en-GB" sz="1400" b="1" u="none" strike="noStrike" dirty="0">
                          <a:effectLst/>
                        </a:rPr>
                        <a:t>(m</a:t>
                      </a:r>
                      <a:r>
                        <a:rPr lang="en-GB" sz="1400" b="1" u="none" strike="noStrike" baseline="30000" dirty="0">
                          <a:effectLst/>
                        </a:rPr>
                        <a:t>3</a:t>
                      </a:r>
                      <a:r>
                        <a:rPr lang="en-GB" sz="1400" b="1" u="none" strike="noStrike" dirty="0">
                          <a:effectLst/>
                        </a:rPr>
                        <a:t>/month)</a:t>
                      </a:r>
                      <a:endParaRPr lang="en-GB" sz="140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593207692"/>
                  </a:ext>
                </a:extLst>
              </a:tr>
              <a:tr h="190500">
                <a:tc>
                  <a:txBody>
                    <a:bodyPr/>
                    <a:lstStyle/>
                    <a:p>
                      <a:pPr algn="l" fontAlgn="b"/>
                      <a:r>
                        <a:rPr lang="en-GB" sz="1400" u="none" strike="noStrike">
                          <a:effectLst/>
                        </a:rPr>
                        <a:t>July</a:t>
                      </a:r>
                      <a:endParaRPr lang="en-GB" sz="1400" b="0" i="0" u="none" strike="noStrike">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320,069 </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2,453,414 </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2,133,346 </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62389373"/>
                  </a:ext>
                </a:extLst>
              </a:tr>
              <a:tr h="190500">
                <a:tc>
                  <a:txBody>
                    <a:bodyPr/>
                    <a:lstStyle/>
                    <a:p>
                      <a:pPr algn="l" fontAlgn="b"/>
                      <a:r>
                        <a:rPr lang="en-GB" sz="1400" u="none" strike="noStrike">
                          <a:effectLst/>
                        </a:rPr>
                        <a:t>August</a:t>
                      </a:r>
                      <a:endParaRPr lang="en-GB" sz="1400" b="0" i="0" u="none" strike="noStrike">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249,466 </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2,292,710 </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2,043,244 </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93364830"/>
                  </a:ext>
                </a:extLst>
              </a:tr>
              <a:tr h="190500">
                <a:tc>
                  <a:txBody>
                    <a:bodyPr/>
                    <a:lstStyle/>
                    <a:p>
                      <a:pPr algn="l" fontAlgn="b"/>
                      <a:r>
                        <a:rPr lang="en-GB" sz="1400" u="none" strike="noStrike" dirty="0">
                          <a:effectLst/>
                        </a:rPr>
                        <a:t>September</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335,589 </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2,674,944 </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400" u="none" strike="noStrike" dirty="0">
                          <a:effectLst/>
                        </a:rPr>
                        <a:t>2,339,355 </a:t>
                      </a:r>
                      <a:endParaRPr lang="en-GB" sz="1400" b="0" i="0" u="none" strike="noStrike" dirty="0">
                        <a:solidFill>
                          <a:srgbClr val="000000"/>
                        </a:solidFill>
                        <a:effectLst/>
                        <a:latin typeface="Calibri" panose="020F0502020204030204" pitchFamily="34"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527413"/>
                  </a:ext>
                </a:extLst>
              </a:tr>
            </a:tbl>
          </a:graphicData>
        </a:graphic>
      </p:graphicFrame>
      <p:sp>
        <p:nvSpPr>
          <p:cNvPr id="12" name="Content Placeholder 11">
            <a:extLst>
              <a:ext uri="{FF2B5EF4-FFF2-40B4-BE49-F238E27FC236}">
                <a16:creationId xmlns:a16="http://schemas.microsoft.com/office/drawing/2014/main" id="{BD7BE617-5D87-49CF-BBCE-D5F6181E5263}"/>
              </a:ext>
            </a:extLst>
          </p:cNvPr>
          <p:cNvSpPr txBox="1">
            <a:spLocks/>
          </p:cNvSpPr>
          <p:nvPr/>
        </p:nvSpPr>
        <p:spPr>
          <a:xfrm>
            <a:off x="5009435" y="4902059"/>
            <a:ext cx="4813299" cy="1527723"/>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ctr">
              <a:spcAft>
                <a:spcPts val="600"/>
              </a:spcAft>
            </a:pPr>
            <a:r>
              <a:rPr lang="en-GB" sz="1400" kern="0" dirty="0">
                <a:solidFill>
                  <a:schemeClr val="tx1"/>
                </a:solidFill>
                <a:latin typeface="Calibri"/>
                <a:cs typeface="Calibri"/>
              </a:rPr>
              <a:t>Spot Flow Discharges are 11-15% of the discharge in the valley.</a:t>
            </a:r>
          </a:p>
          <a:p>
            <a:pPr algn="ctr">
              <a:spcAft>
                <a:spcPts val="600"/>
              </a:spcAft>
            </a:pPr>
            <a:endParaRPr lang="en-GB" sz="1400" kern="0" dirty="0">
              <a:solidFill>
                <a:schemeClr val="tx1"/>
              </a:solidFill>
              <a:latin typeface="Calibri"/>
              <a:cs typeface="Calibri"/>
            </a:endParaRPr>
          </a:p>
          <a:p>
            <a:pPr algn="ctr">
              <a:spcAft>
                <a:spcPts val="600"/>
              </a:spcAft>
            </a:pPr>
            <a:r>
              <a:rPr lang="en-GB" sz="1400" kern="0" dirty="0">
                <a:solidFill>
                  <a:schemeClr val="tx1"/>
                </a:solidFill>
                <a:latin typeface="Calibri"/>
                <a:cs typeface="Calibri"/>
              </a:rPr>
              <a:t>The difference represents the amount of water in the ground (bedrock and gravels), which accounts for 85-89% of the valley discharge </a:t>
            </a:r>
            <a:r>
              <a:rPr lang="en-GB" sz="1400" b="1" kern="0" dirty="0">
                <a:solidFill>
                  <a:schemeClr val="tx1"/>
                </a:solidFill>
                <a:latin typeface="Calibri"/>
                <a:cs typeface="Calibri"/>
              </a:rPr>
              <a:t>during the summer months</a:t>
            </a:r>
            <a:r>
              <a:rPr lang="en-GB" sz="1400" b="1" kern="0" dirty="0">
                <a:latin typeface="Calibri"/>
                <a:cs typeface="Calibri"/>
              </a:rPr>
              <a:t> as a proportion of discharge at Leintwardine</a:t>
            </a:r>
            <a:endParaRPr lang="en-US" sz="1400" kern="0" dirty="0">
              <a:solidFill>
                <a:schemeClr val="tx1"/>
              </a:solidFill>
            </a:endParaRPr>
          </a:p>
          <a:p>
            <a:endParaRPr lang="en-US" sz="1400" kern="0" dirty="0">
              <a:solidFill>
                <a:schemeClr val="tx1"/>
              </a:solidFill>
            </a:endParaRPr>
          </a:p>
        </p:txBody>
      </p:sp>
      <p:sp>
        <p:nvSpPr>
          <p:cNvPr id="16" name="TextBox 15">
            <a:extLst>
              <a:ext uri="{FF2B5EF4-FFF2-40B4-BE49-F238E27FC236}">
                <a16:creationId xmlns:a16="http://schemas.microsoft.com/office/drawing/2014/main" id="{5D0FF044-C014-4C50-B2A0-927F419FA339}"/>
              </a:ext>
            </a:extLst>
          </p:cNvPr>
          <p:cNvSpPr txBox="1"/>
          <p:nvPr/>
        </p:nvSpPr>
        <p:spPr>
          <a:xfrm>
            <a:off x="5987139" y="3058163"/>
            <a:ext cx="961738" cy="461665"/>
          </a:xfrm>
          <a:prstGeom prst="rect">
            <a:avLst/>
          </a:prstGeom>
          <a:noFill/>
        </p:spPr>
        <p:txBody>
          <a:bodyPr wrap="none" rtlCol="0">
            <a:spAutoFit/>
          </a:bodyPr>
          <a:lstStyle/>
          <a:p>
            <a:r>
              <a:rPr lang="en-GB" sz="1200" dirty="0"/>
              <a:t>Water in the</a:t>
            </a:r>
          </a:p>
          <a:p>
            <a:pPr algn="ctr"/>
            <a:r>
              <a:rPr lang="en-GB" sz="1200" dirty="0"/>
              <a:t>River</a:t>
            </a:r>
          </a:p>
        </p:txBody>
      </p:sp>
      <p:sp>
        <p:nvSpPr>
          <p:cNvPr id="20" name="TextBox 19">
            <a:extLst>
              <a:ext uri="{FF2B5EF4-FFF2-40B4-BE49-F238E27FC236}">
                <a16:creationId xmlns:a16="http://schemas.microsoft.com/office/drawing/2014/main" id="{AB186C9E-7098-444F-8A18-BB9FF6C15DC9}"/>
              </a:ext>
            </a:extLst>
          </p:cNvPr>
          <p:cNvSpPr txBox="1"/>
          <p:nvPr/>
        </p:nvSpPr>
        <p:spPr>
          <a:xfrm>
            <a:off x="7489447" y="3044581"/>
            <a:ext cx="961738" cy="461665"/>
          </a:xfrm>
          <a:prstGeom prst="rect">
            <a:avLst/>
          </a:prstGeom>
          <a:noFill/>
        </p:spPr>
        <p:txBody>
          <a:bodyPr wrap="none" rtlCol="0">
            <a:spAutoFit/>
          </a:bodyPr>
          <a:lstStyle/>
          <a:p>
            <a:r>
              <a:rPr lang="en-GB" sz="1200" dirty="0"/>
              <a:t>Water in the</a:t>
            </a:r>
          </a:p>
          <a:p>
            <a:pPr algn="ctr"/>
            <a:r>
              <a:rPr lang="en-GB" sz="1200" dirty="0"/>
              <a:t>Valley</a:t>
            </a:r>
          </a:p>
        </p:txBody>
      </p:sp>
      <p:sp>
        <p:nvSpPr>
          <p:cNvPr id="18" name="TextBox 17">
            <a:extLst>
              <a:ext uri="{FF2B5EF4-FFF2-40B4-BE49-F238E27FC236}">
                <a16:creationId xmlns:a16="http://schemas.microsoft.com/office/drawing/2014/main" id="{24CD045B-4CB2-42D5-8D5E-D86563B7AE47}"/>
              </a:ext>
            </a:extLst>
          </p:cNvPr>
          <p:cNvSpPr txBox="1"/>
          <p:nvPr/>
        </p:nvSpPr>
        <p:spPr>
          <a:xfrm>
            <a:off x="8519622" y="3040819"/>
            <a:ext cx="1489446" cy="461665"/>
          </a:xfrm>
          <a:prstGeom prst="rect">
            <a:avLst/>
          </a:prstGeom>
          <a:noFill/>
        </p:spPr>
        <p:txBody>
          <a:bodyPr wrap="none" rtlCol="0">
            <a:spAutoFit/>
          </a:bodyPr>
          <a:lstStyle/>
          <a:p>
            <a:pPr algn="ctr"/>
            <a:r>
              <a:rPr lang="en-GB" sz="1200" dirty="0"/>
              <a:t>Groundwater </a:t>
            </a:r>
          </a:p>
          <a:p>
            <a:pPr algn="ctr"/>
            <a:r>
              <a:rPr lang="en-GB" sz="1200" dirty="0"/>
              <a:t>(Bedrock and Gravel)</a:t>
            </a:r>
          </a:p>
        </p:txBody>
      </p:sp>
    </p:spTree>
    <p:extLst>
      <p:ext uri="{BB962C8B-B14F-4D97-AF65-F5344CB8AC3E}">
        <p14:creationId xmlns:p14="http://schemas.microsoft.com/office/powerpoint/2010/main" val="3078283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7" y="1133068"/>
            <a:ext cx="2838450" cy="375920"/>
          </a:xfrm>
          <a:prstGeom prst="rect">
            <a:avLst/>
          </a:prstGeom>
        </p:spPr>
        <p:txBody>
          <a:bodyPr vert="horz" wrap="square" lIns="0" tIns="12700" rIns="0" bIns="0" rtlCol="0">
            <a:spAutoFit/>
          </a:bodyPr>
          <a:lstStyle/>
          <a:p>
            <a:pPr marL="12700">
              <a:lnSpc>
                <a:spcPct val="100000"/>
              </a:lnSpc>
              <a:spcBef>
                <a:spcPts val="100"/>
              </a:spcBef>
            </a:pPr>
            <a:r>
              <a:rPr lang="en-GB" sz="2300" spc="-10" dirty="0"/>
              <a:t>Local Impact</a:t>
            </a:r>
            <a:endParaRPr sz="2300" dirty="0"/>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13</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pic>
        <p:nvPicPr>
          <p:cNvPr id="6" name="Picture 5">
            <a:extLst>
              <a:ext uri="{FF2B5EF4-FFF2-40B4-BE49-F238E27FC236}">
                <a16:creationId xmlns:a16="http://schemas.microsoft.com/office/drawing/2014/main" id="{F5876B09-BE02-4E18-BB15-CAFC908F76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311028" y="1539158"/>
            <a:ext cx="7474442" cy="5207394"/>
          </a:xfrm>
          <a:prstGeom prst="rect">
            <a:avLst/>
          </a:prstGeom>
        </p:spPr>
      </p:pic>
      <p:sp>
        <p:nvSpPr>
          <p:cNvPr id="10" name="Content Placeholder 11">
            <a:extLst>
              <a:ext uri="{FF2B5EF4-FFF2-40B4-BE49-F238E27FC236}">
                <a16:creationId xmlns:a16="http://schemas.microsoft.com/office/drawing/2014/main" id="{776DA364-F2E7-4821-B652-F4A30100CAFA}"/>
              </a:ext>
            </a:extLst>
          </p:cNvPr>
          <p:cNvSpPr txBox="1">
            <a:spLocks/>
          </p:cNvSpPr>
          <p:nvPr/>
        </p:nvSpPr>
        <p:spPr>
          <a:xfrm>
            <a:off x="325120" y="1661996"/>
            <a:ext cx="2438400" cy="745269"/>
          </a:xfrm>
          <a:prstGeom prst="rect">
            <a:avLst/>
          </a:prstGeom>
          <a:solidFill>
            <a:schemeClr val="bg1"/>
          </a:solidFill>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spcAft>
                <a:spcPts val="600"/>
              </a:spcAft>
            </a:pPr>
            <a:r>
              <a:rPr lang="en-GB" sz="1400" i="0" dirty="0">
                <a:latin typeface="Calibri"/>
                <a:ea typeface="+mn-ea"/>
                <a:cs typeface="Calibri"/>
              </a:rPr>
              <a:t>Shallow Piezometers show that groundwater flow is down the valley and not into the river.</a:t>
            </a:r>
          </a:p>
          <a:p>
            <a:pPr>
              <a:spcAft>
                <a:spcPts val="600"/>
              </a:spcAft>
            </a:pPr>
            <a:endParaRPr lang="en-GB" sz="1400" kern="0" dirty="0">
              <a:solidFill>
                <a:schemeClr val="tx1"/>
              </a:solidFill>
              <a:latin typeface="Calibri"/>
              <a:cs typeface="Calibri"/>
            </a:endParaRPr>
          </a:p>
          <a:p>
            <a:pPr>
              <a:spcAft>
                <a:spcPts val="600"/>
              </a:spcAft>
            </a:pPr>
            <a:endParaRPr lang="en-US" sz="1400" kern="0" dirty="0">
              <a:solidFill>
                <a:schemeClr val="tx1"/>
              </a:solidFill>
            </a:endParaRPr>
          </a:p>
          <a:p>
            <a:endParaRPr lang="en-US" sz="1400" kern="0" dirty="0">
              <a:solidFill>
                <a:schemeClr val="tx1"/>
              </a:solidFill>
            </a:endParaRPr>
          </a:p>
        </p:txBody>
      </p:sp>
      <p:sp>
        <p:nvSpPr>
          <p:cNvPr id="9" name="Content Placeholder 11">
            <a:extLst>
              <a:ext uri="{FF2B5EF4-FFF2-40B4-BE49-F238E27FC236}">
                <a16:creationId xmlns:a16="http://schemas.microsoft.com/office/drawing/2014/main" id="{9DC9A53C-D88C-4C48-8388-A8360D2E5AB9}"/>
              </a:ext>
            </a:extLst>
          </p:cNvPr>
          <p:cNvSpPr txBox="1">
            <a:spLocks/>
          </p:cNvSpPr>
          <p:nvPr/>
        </p:nvSpPr>
        <p:spPr>
          <a:xfrm>
            <a:off x="4816998" y="1496938"/>
            <a:ext cx="1889593" cy="975810"/>
          </a:xfrm>
          <a:prstGeom prst="rect">
            <a:avLst/>
          </a:prstGeom>
          <a:solidFill>
            <a:schemeClr val="bg1"/>
          </a:solidFill>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spcAft>
                <a:spcPts val="600"/>
              </a:spcAft>
            </a:pPr>
            <a:r>
              <a:rPr lang="en-GB" sz="1400" i="0" dirty="0">
                <a:latin typeface="Calibri"/>
                <a:ea typeface="+mn-ea"/>
                <a:cs typeface="Calibri"/>
              </a:rPr>
              <a:t>Perturbations likely due to changes in permeability (drain lines)</a:t>
            </a:r>
          </a:p>
          <a:p>
            <a:pPr>
              <a:spcAft>
                <a:spcPts val="600"/>
              </a:spcAft>
            </a:pPr>
            <a:endParaRPr lang="en-GB" sz="1400" kern="0" dirty="0">
              <a:solidFill>
                <a:schemeClr val="tx1"/>
              </a:solidFill>
              <a:latin typeface="Calibri"/>
              <a:cs typeface="Calibri"/>
            </a:endParaRPr>
          </a:p>
          <a:p>
            <a:pPr>
              <a:spcAft>
                <a:spcPts val="600"/>
              </a:spcAft>
            </a:pPr>
            <a:endParaRPr lang="en-US" sz="1400" kern="0" dirty="0">
              <a:solidFill>
                <a:schemeClr val="tx1"/>
              </a:solidFill>
            </a:endParaRPr>
          </a:p>
          <a:p>
            <a:endParaRPr lang="en-US" sz="1400" kern="0" dirty="0">
              <a:solidFill>
                <a:schemeClr val="tx1"/>
              </a:solidFill>
            </a:endParaRPr>
          </a:p>
        </p:txBody>
      </p:sp>
      <p:cxnSp>
        <p:nvCxnSpPr>
          <p:cNvPr id="7" name="Straight Arrow Connector 6">
            <a:extLst>
              <a:ext uri="{FF2B5EF4-FFF2-40B4-BE49-F238E27FC236}">
                <a16:creationId xmlns:a16="http://schemas.microsoft.com/office/drawing/2014/main" id="{8AF6E988-96F5-47AD-9C84-8B7678292022}"/>
              </a:ext>
            </a:extLst>
          </p:cNvPr>
          <p:cNvCxnSpPr>
            <a:cxnSpLocks/>
          </p:cNvCxnSpPr>
          <p:nvPr/>
        </p:nvCxnSpPr>
        <p:spPr>
          <a:xfrm flipH="1">
            <a:off x="5041900" y="2472748"/>
            <a:ext cx="1664692" cy="108007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a:extLst>
              <a:ext uri="{FF2B5EF4-FFF2-40B4-BE49-F238E27FC236}">
                <a16:creationId xmlns:a16="http://schemas.microsoft.com/office/drawing/2014/main" id="{954EDCB1-2E30-401B-B93B-9338AB83E830}"/>
              </a:ext>
            </a:extLst>
          </p:cNvPr>
          <p:cNvCxnSpPr>
            <a:cxnSpLocks/>
          </p:cNvCxnSpPr>
          <p:nvPr/>
        </p:nvCxnSpPr>
        <p:spPr>
          <a:xfrm flipV="1">
            <a:off x="2763520" y="4604846"/>
            <a:ext cx="2735580" cy="502957"/>
          </a:xfrm>
          <a:prstGeom prst="straightConnector1">
            <a:avLst/>
          </a:prstGeom>
          <a:ln w="57150">
            <a:solidFill>
              <a:schemeClr val="tx2">
                <a:lumMod val="60000"/>
                <a:lumOff val="40000"/>
              </a:schemeClr>
            </a:solidFill>
            <a:tailEnd type="triangle"/>
          </a:ln>
        </p:spPr>
        <p:style>
          <a:lnRef idx="1">
            <a:schemeClr val="accent6"/>
          </a:lnRef>
          <a:fillRef idx="0">
            <a:schemeClr val="accent6"/>
          </a:fillRef>
          <a:effectRef idx="0">
            <a:schemeClr val="accent6"/>
          </a:effectRef>
          <a:fontRef idx="minor">
            <a:schemeClr val="tx1"/>
          </a:fontRef>
        </p:style>
      </p:cxnSp>
      <p:sp>
        <p:nvSpPr>
          <p:cNvPr id="15" name="TextBox 14">
            <a:extLst>
              <a:ext uri="{FF2B5EF4-FFF2-40B4-BE49-F238E27FC236}">
                <a16:creationId xmlns:a16="http://schemas.microsoft.com/office/drawing/2014/main" id="{442E0017-989A-4E02-94C7-6B08F0472D40}"/>
              </a:ext>
            </a:extLst>
          </p:cNvPr>
          <p:cNvSpPr txBox="1"/>
          <p:nvPr/>
        </p:nvSpPr>
        <p:spPr>
          <a:xfrm rot="20957012">
            <a:off x="2703673" y="4913338"/>
            <a:ext cx="2936300" cy="369332"/>
          </a:xfrm>
          <a:prstGeom prst="rect">
            <a:avLst/>
          </a:prstGeom>
          <a:noFill/>
        </p:spPr>
        <p:txBody>
          <a:bodyPr wrap="square" rtlCol="0">
            <a:spAutoFit/>
          </a:bodyPr>
          <a:lstStyle/>
          <a:p>
            <a:pPr algn="ctr"/>
            <a:r>
              <a:rPr lang="en-GB" b="1" dirty="0">
                <a:solidFill>
                  <a:schemeClr val="tx2">
                    <a:lumMod val="75000"/>
                  </a:schemeClr>
                </a:solidFill>
              </a:rPr>
              <a:t>Groundwater Flow Direction</a:t>
            </a:r>
          </a:p>
        </p:txBody>
      </p:sp>
    </p:spTree>
    <p:extLst>
      <p:ext uri="{BB962C8B-B14F-4D97-AF65-F5344CB8AC3E}">
        <p14:creationId xmlns:p14="http://schemas.microsoft.com/office/powerpoint/2010/main" val="38474069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7" y="1133068"/>
            <a:ext cx="2838450" cy="375920"/>
          </a:xfrm>
          <a:prstGeom prst="rect">
            <a:avLst/>
          </a:prstGeom>
        </p:spPr>
        <p:txBody>
          <a:bodyPr vert="horz" wrap="square" lIns="0" tIns="12700" rIns="0" bIns="0" rtlCol="0">
            <a:spAutoFit/>
          </a:bodyPr>
          <a:lstStyle/>
          <a:p>
            <a:pPr marL="12700">
              <a:lnSpc>
                <a:spcPct val="100000"/>
              </a:lnSpc>
              <a:spcBef>
                <a:spcPts val="100"/>
              </a:spcBef>
            </a:pPr>
            <a:r>
              <a:rPr lang="en-GB" sz="2300" spc="-10" dirty="0"/>
              <a:t>Local Impact</a:t>
            </a:r>
            <a:endParaRPr sz="2300" dirty="0"/>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14</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pic>
        <p:nvPicPr>
          <p:cNvPr id="7" name="Picture 6">
            <a:extLst>
              <a:ext uri="{FF2B5EF4-FFF2-40B4-BE49-F238E27FC236}">
                <a16:creationId xmlns:a16="http://schemas.microsoft.com/office/drawing/2014/main" id="{CD39BCFA-D22A-4795-9711-0412639C37A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390457" y="1508988"/>
            <a:ext cx="7467987" cy="5229478"/>
          </a:xfrm>
          <a:prstGeom prst="rect">
            <a:avLst/>
          </a:prstGeom>
        </p:spPr>
      </p:pic>
      <p:sp>
        <p:nvSpPr>
          <p:cNvPr id="8" name="Content Placeholder 11">
            <a:extLst>
              <a:ext uri="{FF2B5EF4-FFF2-40B4-BE49-F238E27FC236}">
                <a16:creationId xmlns:a16="http://schemas.microsoft.com/office/drawing/2014/main" id="{CF5962E9-5362-4EC6-B59C-EC9CA3F9F93B}"/>
              </a:ext>
            </a:extLst>
          </p:cNvPr>
          <p:cNvSpPr txBox="1">
            <a:spLocks/>
          </p:cNvSpPr>
          <p:nvPr/>
        </p:nvSpPr>
        <p:spPr>
          <a:xfrm>
            <a:off x="490804" y="4839849"/>
            <a:ext cx="2438400" cy="990600"/>
          </a:xfrm>
          <a:prstGeom prst="rect">
            <a:avLst/>
          </a:prstGeom>
          <a:solidFill>
            <a:schemeClr val="bg1"/>
          </a:solidFill>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spcAft>
                <a:spcPts val="600"/>
              </a:spcAft>
            </a:pPr>
            <a:r>
              <a:rPr lang="en-GB" sz="1400" i="0" dirty="0">
                <a:latin typeface="Calibri"/>
                <a:ea typeface="+mn-ea"/>
                <a:cs typeface="Calibri"/>
              </a:rPr>
              <a:t>No evidence of abstraction modifying the contours.</a:t>
            </a:r>
          </a:p>
          <a:p>
            <a:pPr>
              <a:spcAft>
                <a:spcPts val="600"/>
              </a:spcAft>
            </a:pPr>
            <a:r>
              <a:rPr lang="en-GB" sz="1400" i="0" dirty="0">
                <a:latin typeface="Calibri"/>
                <a:ea typeface="+mn-ea"/>
                <a:cs typeface="Calibri"/>
              </a:rPr>
              <a:t>No evidence of abstraction interacting with the river.</a:t>
            </a:r>
          </a:p>
          <a:p>
            <a:pPr>
              <a:spcAft>
                <a:spcPts val="600"/>
              </a:spcAft>
            </a:pPr>
            <a:endParaRPr lang="en-GB" sz="1400" kern="0" dirty="0">
              <a:solidFill>
                <a:schemeClr val="tx1"/>
              </a:solidFill>
              <a:latin typeface="Calibri"/>
              <a:cs typeface="Calibri"/>
            </a:endParaRPr>
          </a:p>
          <a:p>
            <a:pPr>
              <a:spcAft>
                <a:spcPts val="600"/>
              </a:spcAft>
            </a:pPr>
            <a:endParaRPr lang="en-US" sz="1400" kern="0" dirty="0">
              <a:solidFill>
                <a:schemeClr val="tx1"/>
              </a:solidFill>
            </a:endParaRPr>
          </a:p>
          <a:p>
            <a:endParaRPr lang="en-US" sz="1400" kern="0" dirty="0">
              <a:solidFill>
                <a:schemeClr val="tx1"/>
              </a:solidFill>
            </a:endParaRPr>
          </a:p>
        </p:txBody>
      </p:sp>
      <p:cxnSp>
        <p:nvCxnSpPr>
          <p:cNvPr id="9" name="Straight Arrow Connector 8">
            <a:extLst>
              <a:ext uri="{FF2B5EF4-FFF2-40B4-BE49-F238E27FC236}">
                <a16:creationId xmlns:a16="http://schemas.microsoft.com/office/drawing/2014/main" id="{9FF93B70-23A3-43F7-9DB4-F586C1599839}"/>
              </a:ext>
            </a:extLst>
          </p:cNvPr>
          <p:cNvCxnSpPr>
            <a:cxnSpLocks/>
          </p:cNvCxnSpPr>
          <p:nvPr/>
        </p:nvCxnSpPr>
        <p:spPr>
          <a:xfrm flipV="1">
            <a:off x="3060700" y="4467225"/>
            <a:ext cx="2362200" cy="455912"/>
          </a:xfrm>
          <a:prstGeom prst="straightConnector1">
            <a:avLst/>
          </a:prstGeom>
          <a:ln w="57150">
            <a:solidFill>
              <a:schemeClr val="tx2">
                <a:lumMod val="60000"/>
                <a:lumOff val="40000"/>
              </a:schemeClr>
            </a:solidFill>
            <a:tailEnd type="triangle"/>
          </a:ln>
        </p:spPr>
        <p:style>
          <a:lnRef idx="1">
            <a:schemeClr val="accent6"/>
          </a:lnRef>
          <a:fillRef idx="0">
            <a:schemeClr val="accent6"/>
          </a:fillRef>
          <a:effectRef idx="0">
            <a:schemeClr val="accent6"/>
          </a:effectRef>
          <a:fontRef idx="minor">
            <a:schemeClr val="tx1"/>
          </a:fontRef>
        </p:style>
      </p:cxnSp>
      <p:sp>
        <p:nvSpPr>
          <p:cNvPr id="10" name="TextBox 9">
            <a:extLst>
              <a:ext uri="{FF2B5EF4-FFF2-40B4-BE49-F238E27FC236}">
                <a16:creationId xmlns:a16="http://schemas.microsoft.com/office/drawing/2014/main" id="{BA0D44A5-8B33-4C4F-AAD6-DF2B128E336B}"/>
              </a:ext>
            </a:extLst>
          </p:cNvPr>
          <p:cNvSpPr txBox="1"/>
          <p:nvPr/>
        </p:nvSpPr>
        <p:spPr>
          <a:xfrm rot="20936526">
            <a:off x="2805685" y="4738471"/>
            <a:ext cx="2956157" cy="369332"/>
          </a:xfrm>
          <a:prstGeom prst="rect">
            <a:avLst/>
          </a:prstGeom>
          <a:noFill/>
        </p:spPr>
        <p:txBody>
          <a:bodyPr wrap="square" rtlCol="0">
            <a:spAutoFit/>
          </a:bodyPr>
          <a:lstStyle/>
          <a:p>
            <a:pPr algn="ctr"/>
            <a:r>
              <a:rPr lang="en-GB" b="1" dirty="0">
                <a:solidFill>
                  <a:schemeClr val="tx2">
                    <a:lumMod val="75000"/>
                  </a:schemeClr>
                </a:solidFill>
              </a:rPr>
              <a:t>Groundwater Flow Direction</a:t>
            </a:r>
          </a:p>
        </p:txBody>
      </p:sp>
      <p:sp>
        <p:nvSpPr>
          <p:cNvPr id="5" name="TextBox 4">
            <a:extLst>
              <a:ext uri="{FF2B5EF4-FFF2-40B4-BE49-F238E27FC236}">
                <a16:creationId xmlns:a16="http://schemas.microsoft.com/office/drawing/2014/main" id="{4E9D5736-7491-4CDE-BA7E-70EDF998B048}"/>
              </a:ext>
            </a:extLst>
          </p:cNvPr>
          <p:cNvSpPr txBox="1"/>
          <p:nvPr/>
        </p:nvSpPr>
        <p:spPr>
          <a:xfrm flipH="1">
            <a:off x="6946900" y="1737181"/>
            <a:ext cx="1219200" cy="215444"/>
          </a:xfrm>
          <a:prstGeom prst="rect">
            <a:avLst/>
          </a:prstGeom>
          <a:solidFill>
            <a:schemeClr val="bg1"/>
          </a:solidFill>
        </p:spPr>
        <p:txBody>
          <a:bodyPr wrap="square" rtlCol="0">
            <a:spAutoFit/>
          </a:bodyPr>
          <a:lstStyle/>
          <a:p>
            <a:r>
              <a:rPr lang="en-GB" sz="800" dirty="0"/>
              <a:t>Knighton, Powys</a:t>
            </a:r>
          </a:p>
        </p:txBody>
      </p:sp>
    </p:spTree>
    <p:extLst>
      <p:ext uri="{BB962C8B-B14F-4D97-AF65-F5344CB8AC3E}">
        <p14:creationId xmlns:p14="http://schemas.microsoft.com/office/powerpoint/2010/main" val="3592389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FC59F-D682-42AA-AC13-B9E7F5C9EECC}"/>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93EF86BA-454B-47ED-A028-90B8CC17706F}"/>
              </a:ext>
            </a:extLst>
          </p:cNvPr>
          <p:cNvPicPr>
            <a:picLocks noChangeAspect="1"/>
          </p:cNvPicPr>
          <p:nvPr/>
        </p:nvPicPr>
        <p:blipFill>
          <a:blip r:embed="rId2"/>
          <a:stretch>
            <a:fillRect/>
          </a:stretch>
        </p:blipFill>
        <p:spPr>
          <a:xfrm>
            <a:off x="675552" y="1508987"/>
            <a:ext cx="7731847" cy="5361293"/>
          </a:xfrm>
          <a:prstGeom prst="rect">
            <a:avLst/>
          </a:prstGeom>
        </p:spPr>
      </p:pic>
      <p:pic>
        <p:nvPicPr>
          <p:cNvPr id="8" name="Picture 7">
            <a:extLst>
              <a:ext uri="{FF2B5EF4-FFF2-40B4-BE49-F238E27FC236}">
                <a16:creationId xmlns:a16="http://schemas.microsoft.com/office/drawing/2014/main" id="{6136B014-7720-4260-88EB-A74BAF301151}"/>
              </a:ext>
            </a:extLst>
          </p:cNvPr>
          <p:cNvPicPr>
            <a:picLocks noChangeAspect="1"/>
          </p:cNvPicPr>
          <p:nvPr/>
        </p:nvPicPr>
        <p:blipFill>
          <a:blip r:embed="rId3"/>
          <a:stretch>
            <a:fillRect/>
          </a:stretch>
        </p:blipFill>
        <p:spPr>
          <a:xfrm>
            <a:off x="7926918" y="1114424"/>
            <a:ext cx="2631583" cy="2462243"/>
          </a:xfrm>
          <a:prstGeom prst="rect">
            <a:avLst/>
          </a:prstGeom>
        </p:spPr>
      </p:pic>
      <p:sp>
        <p:nvSpPr>
          <p:cNvPr id="9" name="object 4">
            <a:extLst>
              <a:ext uri="{FF2B5EF4-FFF2-40B4-BE49-F238E27FC236}">
                <a16:creationId xmlns:a16="http://schemas.microsoft.com/office/drawing/2014/main" id="{B98DD9C2-D918-4F17-84D8-DBF5A3E6E9A8}"/>
              </a:ext>
            </a:extLst>
          </p:cNvPr>
          <p:cNvSpPr txBox="1">
            <a:spLocks/>
          </p:cNvSpPr>
          <p:nvPr/>
        </p:nvSpPr>
        <p:spPr>
          <a:xfrm>
            <a:off x="704346" y="1133068"/>
            <a:ext cx="7222571" cy="366767"/>
          </a:xfrm>
          <a:prstGeom prst="rect">
            <a:avLst/>
          </a:prstGeom>
        </p:spPr>
        <p:txBody>
          <a:bodyPr vert="horz" wrap="square" lIns="0" tIns="12700" rIns="0" bIns="0" rtlCol="0">
            <a:spAutoFit/>
          </a:bodyPr>
          <a:lstStyle>
            <a:lvl1pPr>
              <a:defRPr sz="3000" b="1" i="0">
                <a:solidFill>
                  <a:srgbClr val="1173AA"/>
                </a:solidFill>
                <a:latin typeface="Calibri"/>
                <a:ea typeface="+mj-ea"/>
                <a:cs typeface="Calibri"/>
              </a:defRPr>
            </a:lvl1pPr>
          </a:lstStyle>
          <a:p>
            <a:pPr marL="12700">
              <a:spcBef>
                <a:spcPts val="100"/>
              </a:spcBef>
            </a:pPr>
            <a:r>
              <a:rPr lang="en-GB" sz="2300" kern="0" spc="-10" dirty="0"/>
              <a:t>Groundwater Elevation vs River </a:t>
            </a:r>
            <a:r>
              <a:rPr lang="en-GB" sz="2300" kern="0" spc="-10" dirty="0" err="1"/>
              <a:t>Teme</a:t>
            </a:r>
            <a:r>
              <a:rPr lang="en-GB" sz="2300" kern="0" spc="-10" dirty="0"/>
              <a:t> Elevation (</a:t>
            </a:r>
            <a:r>
              <a:rPr lang="en-GB" sz="2300" kern="0" spc="-10" dirty="0" err="1"/>
              <a:t>mAOD</a:t>
            </a:r>
            <a:r>
              <a:rPr lang="en-GB" sz="2300" kern="0" spc="-10" dirty="0"/>
              <a:t>)</a:t>
            </a:r>
            <a:endParaRPr lang="en-GB" sz="2300" kern="0" dirty="0"/>
          </a:p>
        </p:txBody>
      </p:sp>
      <p:sp>
        <p:nvSpPr>
          <p:cNvPr id="10" name="TextBox 9">
            <a:extLst>
              <a:ext uri="{FF2B5EF4-FFF2-40B4-BE49-F238E27FC236}">
                <a16:creationId xmlns:a16="http://schemas.microsoft.com/office/drawing/2014/main" id="{1558C849-6D06-4EB9-AB9B-E303E1767848}"/>
              </a:ext>
            </a:extLst>
          </p:cNvPr>
          <p:cNvSpPr txBox="1"/>
          <p:nvPr/>
        </p:nvSpPr>
        <p:spPr>
          <a:xfrm>
            <a:off x="8131042" y="4004967"/>
            <a:ext cx="2427459" cy="369332"/>
          </a:xfrm>
          <a:prstGeom prst="rect">
            <a:avLst/>
          </a:prstGeom>
          <a:noFill/>
        </p:spPr>
        <p:txBody>
          <a:bodyPr wrap="none" rtlCol="0">
            <a:spAutoFit/>
          </a:bodyPr>
          <a:lstStyle/>
          <a:p>
            <a:r>
              <a:rPr lang="en-GB" dirty="0"/>
              <a:t>Location of Piezometers</a:t>
            </a:r>
          </a:p>
        </p:txBody>
      </p:sp>
      <p:cxnSp>
        <p:nvCxnSpPr>
          <p:cNvPr id="12" name="Straight Arrow Connector 11">
            <a:extLst>
              <a:ext uri="{FF2B5EF4-FFF2-40B4-BE49-F238E27FC236}">
                <a16:creationId xmlns:a16="http://schemas.microsoft.com/office/drawing/2014/main" id="{278302BC-08A6-412E-AFC8-64C0BAE7C7A1}"/>
              </a:ext>
            </a:extLst>
          </p:cNvPr>
          <p:cNvCxnSpPr>
            <a:cxnSpLocks/>
            <a:stCxn id="10" idx="0"/>
          </p:cNvCxnSpPr>
          <p:nvPr/>
        </p:nvCxnSpPr>
        <p:spPr>
          <a:xfrm flipV="1">
            <a:off x="9344772" y="2562225"/>
            <a:ext cx="192928" cy="1442742"/>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94878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6" y="1133068"/>
            <a:ext cx="5785354" cy="366767"/>
          </a:xfrm>
          <a:prstGeom prst="rect">
            <a:avLst/>
          </a:prstGeom>
        </p:spPr>
        <p:txBody>
          <a:bodyPr vert="horz" wrap="square" lIns="0" tIns="12700" rIns="0" bIns="0" rtlCol="0">
            <a:spAutoFit/>
          </a:bodyPr>
          <a:lstStyle/>
          <a:p>
            <a:pPr marL="12700">
              <a:lnSpc>
                <a:spcPct val="100000"/>
              </a:lnSpc>
              <a:spcBef>
                <a:spcPts val="100"/>
              </a:spcBef>
            </a:pPr>
            <a:r>
              <a:rPr lang="en-GB" sz="2300" spc="-10" dirty="0"/>
              <a:t>Groundwater Flow Analysis</a:t>
            </a:r>
            <a:endParaRPr sz="2300" dirty="0"/>
          </a:p>
        </p:txBody>
      </p:sp>
      <p:sp>
        <p:nvSpPr>
          <p:cNvPr id="6" name="object 6"/>
          <p:cNvSpPr/>
          <p:nvPr/>
        </p:nvSpPr>
        <p:spPr>
          <a:xfrm>
            <a:off x="457200" y="1693843"/>
            <a:ext cx="9749155" cy="4937760"/>
          </a:xfrm>
          <a:custGeom>
            <a:avLst/>
            <a:gdLst/>
            <a:ahLst/>
            <a:cxnLst/>
            <a:rect l="l" t="t" r="r" b="b"/>
            <a:pathLst>
              <a:path w="9749155" h="4937759">
                <a:moveTo>
                  <a:pt x="9596399" y="0"/>
                </a:moveTo>
                <a:lnTo>
                  <a:pt x="152400" y="0"/>
                </a:lnTo>
                <a:lnTo>
                  <a:pt x="104231" y="7769"/>
                </a:lnTo>
                <a:lnTo>
                  <a:pt x="62396" y="29405"/>
                </a:lnTo>
                <a:lnTo>
                  <a:pt x="29405" y="62396"/>
                </a:lnTo>
                <a:lnTo>
                  <a:pt x="7769" y="104231"/>
                </a:lnTo>
                <a:lnTo>
                  <a:pt x="0" y="152400"/>
                </a:lnTo>
                <a:lnTo>
                  <a:pt x="0" y="4785042"/>
                </a:lnTo>
                <a:lnTo>
                  <a:pt x="7769" y="4833215"/>
                </a:lnTo>
                <a:lnTo>
                  <a:pt x="29405" y="4875051"/>
                </a:lnTo>
                <a:lnTo>
                  <a:pt x="62396" y="4908040"/>
                </a:lnTo>
                <a:lnTo>
                  <a:pt x="104231" y="4929673"/>
                </a:lnTo>
                <a:lnTo>
                  <a:pt x="152400" y="4937442"/>
                </a:lnTo>
                <a:lnTo>
                  <a:pt x="9596399" y="4937442"/>
                </a:lnTo>
                <a:lnTo>
                  <a:pt x="9644572" y="4929673"/>
                </a:lnTo>
                <a:lnTo>
                  <a:pt x="9686408" y="4908040"/>
                </a:lnTo>
                <a:lnTo>
                  <a:pt x="9719397" y="4875051"/>
                </a:lnTo>
                <a:lnTo>
                  <a:pt x="9741030" y="4833215"/>
                </a:lnTo>
                <a:lnTo>
                  <a:pt x="9748799" y="4785042"/>
                </a:lnTo>
                <a:lnTo>
                  <a:pt x="9748799" y="152400"/>
                </a:lnTo>
                <a:lnTo>
                  <a:pt x="9741030" y="104231"/>
                </a:lnTo>
                <a:lnTo>
                  <a:pt x="9719397" y="62396"/>
                </a:lnTo>
                <a:lnTo>
                  <a:pt x="9686408" y="29405"/>
                </a:lnTo>
                <a:lnTo>
                  <a:pt x="9644572" y="7769"/>
                </a:lnTo>
                <a:lnTo>
                  <a:pt x="9596399" y="0"/>
                </a:lnTo>
                <a:close/>
              </a:path>
            </a:pathLst>
          </a:custGeom>
          <a:solidFill>
            <a:srgbClr val="A3A5A8">
              <a:alpha val="18998"/>
            </a:srgbClr>
          </a:solidFill>
        </p:spPr>
        <p:txBody>
          <a:bodyPr wrap="square" lIns="0" tIns="0" rIns="0" bIns="0" rtlCol="0"/>
          <a:lstStyle/>
          <a:p>
            <a:endParaRPr dirty="0"/>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16</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sp>
        <p:nvSpPr>
          <p:cNvPr id="9" name="Content Placeholder 11">
            <a:extLst>
              <a:ext uri="{FF2B5EF4-FFF2-40B4-BE49-F238E27FC236}">
                <a16:creationId xmlns:a16="http://schemas.microsoft.com/office/drawing/2014/main" id="{8460FFA2-3AC2-46A1-89D0-533D1FED9C70}"/>
              </a:ext>
            </a:extLst>
          </p:cNvPr>
          <p:cNvSpPr txBox="1">
            <a:spLocks/>
          </p:cNvSpPr>
          <p:nvPr/>
        </p:nvSpPr>
        <p:spPr>
          <a:xfrm>
            <a:off x="576505" y="1769220"/>
            <a:ext cx="4876801" cy="3536205"/>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spcAft>
                <a:spcPts val="600"/>
              </a:spcAft>
            </a:pPr>
            <a:r>
              <a:rPr lang="en-GB" sz="1400" dirty="0">
                <a:latin typeface="Calibri"/>
                <a:cs typeface="Calibri"/>
              </a:rPr>
              <a:t>Using the groundwater discharge down the valley, the measured hydraulic gradient and the width of the gravel flow system, a check can be made to see if the transmissivity &amp; resultant hydraulic conductivity are reasonable.</a:t>
            </a:r>
          </a:p>
          <a:p>
            <a:pPr>
              <a:spcAft>
                <a:spcPts val="600"/>
              </a:spcAft>
            </a:pPr>
            <a:endParaRPr lang="en-GB" sz="1400" i="0" dirty="0">
              <a:latin typeface="Calibri"/>
              <a:ea typeface="+mn-ea"/>
              <a:cs typeface="Calibri"/>
            </a:endParaRPr>
          </a:p>
          <a:p>
            <a:pPr>
              <a:spcAft>
                <a:spcPts val="600"/>
              </a:spcAft>
            </a:pPr>
            <a:r>
              <a:rPr lang="en-GB" sz="1400" dirty="0">
                <a:latin typeface="Calibri"/>
                <a:cs typeface="Calibri"/>
              </a:rPr>
              <a:t>Darcy’s law : Q = Transmissivity (T) * i * w</a:t>
            </a:r>
          </a:p>
          <a:p>
            <a:pPr>
              <a:spcAft>
                <a:spcPts val="600"/>
              </a:spcAft>
            </a:pPr>
            <a:r>
              <a:rPr lang="en-GB" sz="1400" dirty="0">
                <a:latin typeface="Calibri"/>
                <a:cs typeface="Calibri"/>
              </a:rPr>
              <a:t>	T = 2,043,244/(0.0046*700*31*24*60*60)</a:t>
            </a:r>
          </a:p>
          <a:p>
            <a:pPr>
              <a:spcAft>
                <a:spcPts val="600"/>
              </a:spcAft>
            </a:pPr>
            <a:r>
              <a:rPr lang="en-GB" sz="1400" dirty="0">
                <a:latin typeface="Calibri"/>
                <a:cs typeface="Calibri"/>
              </a:rPr>
              <a:t>	T = 2.38m</a:t>
            </a:r>
            <a:r>
              <a:rPr lang="en-GB" sz="1400" baseline="30000" dirty="0">
                <a:latin typeface="Calibri"/>
                <a:cs typeface="Calibri"/>
              </a:rPr>
              <a:t>2</a:t>
            </a:r>
            <a:r>
              <a:rPr lang="en-GB" sz="1400" dirty="0">
                <a:latin typeface="Calibri"/>
                <a:cs typeface="Calibri"/>
              </a:rPr>
              <a:t>/s</a:t>
            </a:r>
          </a:p>
          <a:p>
            <a:pPr>
              <a:spcAft>
                <a:spcPts val="600"/>
              </a:spcAft>
            </a:pPr>
            <a:r>
              <a:rPr lang="en-GB" sz="1400" i="0" dirty="0">
                <a:latin typeface="Calibri"/>
                <a:ea typeface="+mn-ea"/>
                <a:cs typeface="Calibri"/>
              </a:rPr>
              <a:t>	K = T/</a:t>
            </a:r>
            <a:r>
              <a:rPr lang="en-GB" sz="1400" dirty="0">
                <a:latin typeface="Calibri"/>
                <a:cs typeface="Calibri"/>
              </a:rPr>
              <a:t>b </a:t>
            </a:r>
          </a:p>
          <a:p>
            <a:pPr>
              <a:spcAft>
                <a:spcPts val="600"/>
              </a:spcAft>
            </a:pPr>
            <a:r>
              <a:rPr lang="en-GB" sz="1400" i="0" dirty="0">
                <a:latin typeface="Calibri"/>
                <a:ea typeface="+mn-ea"/>
                <a:cs typeface="Calibri"/>
              </a:rPr>
              <a:t>If b (aquifer thickness) = 30m</a:t>
            </a:r>
          </a:p>
          <a:p>
            <a:pPr>
              <a:spcAft>
                <a:spcPts val="600"/>
              </a:spcAft>
            </a:pPr>
            <a:r>
              <a:rPr lang="en-GB" sz="1400" dirty="0">
                <a:latin typeface="Calibri"/>
                <a:cs typeface="Calibri"/>
              </a:rPr>
              <a:t>	K = 7.92 x 10</a:t>
            </a:r>
            <a:r>
              <a:rPr lang="en-GB" sz="1400" baseline="30000" dirty="0">
                <a:latin typeface="Calibri"/>
                <a:cs typeface="Calibri"/>
              </a:rPr>
              <a:t>-3 </a:t>
            </a:r>
            <a:r>
              <a:rPr lang="en-GB" sz="1400" dirty="0">
                <a:latin typeface="Calibri"/>
                <a:cs typeface="Calibri"/>
              </a:rPr>
              <a:t>m/s</a:t>
            </a:r>
          </a:p>
          <a:p>
            <a:pPr>
              <a:spcAft>
                <a:spcPts val="600"/>
              </a:spcAft>
            </a:pPr>
            <a:r>
              <a:rPr lang="en-GB" sz="1400" dirty="0">
                <a:latin typeface="Calibri"/>
                <a:cs typeface="Calibri"/>
              </a:rPr>
              <a:t>Expected range = 1 x 10</a:t>
            </a:r>
            <a:r>
              <a:rPr lang="en-GB" sz="1400" baseline="30000" dirty="0">
                <a:latin typeface="Calibri"/>
                <a:cs typeface="Calibri"/>
              </a:rPr>
              <a:t>-4</a:t>
            </a:r>
            <a:r>
              <a:rPr lang="en-GB" sz="1400" dirty="0">
                <a:latin typeface="Calibri"/>
                <a:cs typeface="Calibri"/>
              </a:rPr>
              <a:t> to 1 x 10</a:t>
            </a:r>
            <a:r>
              <a:rPr lang="en-GB" sz="1400" baseline="30000" dirty="0">
                <a:latin typeface="Calibri"/>
                <a:cs typeface="Calibri"/>
              </a:rPr>
              <a:t>-2 </a:t>
            </a:r>
            <a:r>
              <a:rPr lang="en-GB" sz="1400" dirty="0">
                <a:latin typeface="Calibri"/>
                <a:cs typeface="Calibri"/>
              </a:rPr>
              <a:t>m/s</a:t>
            </a:r>
            <a:endParaRPr lang="en-GB" sz="1400" i="0" dirty="0">
              <a:latin typeface="Calibri"/>
              <a:ea typeface="+mn-ea"/>
              <a:cs typeface="Calibri"/>
            </a:endParaRPr>
          </a:p>
          <a:p>
            <a:pPr>
              <a:spcAft>
                <a:spcPts val="600"/>
              </a:spcAft>
            </a:pPr>
            <a:r>
              <a:rPr lang="en-GB" sz="1400" kern="0" dirty="0">
                <a:solidFill>
                  <a:schemeClr val="tx1"/>
                </a:solidFill>
                <a:latin typeface="Calibri"/>
                <a:cs typeface="Calibri"/>
              </a:rPr>
              <a:t>ESI (2007) estimate 8.68 x 10</a:t>
            </a:r>
            <a:r>
              <a:rPr lang="en-GB" sz="1400" kern="0" baseline="30000" dirty="0">
                <a:solidFill>
                  <a:schemeClr val="tx1"/>
                </a:solidFill>
                <a:latin typeface="Calibri"/>
                <a:cs typeface="Calibri"/>
              </a:rPr>
              <a:t>-3</a:t>
            </a:r>
            <a:r>
              <a:rPr lang="en-GB" sz="1400" kern="0" dirty="0">
                <a:solidFill>
                  <a:schemeClr val="tx1"/>
                </a:solidFill>
                <a:latin typeface="Calibri"/>
                <a:cs typeface="Calibri"/>
              </a:rPr>
              <a:t> m/s</a:t>
            </a:r>
          </a:p>
        </p:txBody>
      </p:sp>
      <p:pic>
        <p:nvPicPr>
          <p:cNvPr id="10" name="Picture 9">
            <a:extLst>
              <a:ext uri="{FF2B5EF4-FFF2-40B4-BE49-F238E27FC236}">
                <a16:creationId xmlns:a16="http://schemas.microsoft.com/office/drawing/2014/main" id="{CA3FEBE3-3FFE-443D-8DE3-EE5F531EEEA5}"/>
              </a:ext>
            </a:extLst>
          </p:cNvPr>
          <p:cNvPicPr>
            <a:picLocks noChangeAspect="1"/>
          </p:cNvPicPr>
          <p:nvPr/>
        </p:nvPicPr>
        <p:blipFill>
          <a:blip r:embed="rId3"/>
          <a:stretch>
            <a:fillRect/>
          </a:stretch>
        </p:blipFill>
        <p:spPr>
          <a:xfrm>
            <a:off x="6010739" y="1395883"/>
            <a:ext cx="4067568" cy="2843637"/>
          </a:xfrm>
          <a:prstGeom prst="rect">
            <a:avLst/>
          </a:prstGeom>
        </p:spPr>
      </p:pic>
      <p:cxnSp>
        <p:nvCxnSpPr>
          <p:cNvPr id="7" name="Straight Connector 6">
            <a:extLst>
              <a:ext uri="{FF2B5EF4-FFF2-40B4-BE49-F238E27FC236}">
                <a16:creationId xmlns:a16="http://schemas.microsoft.com/office/drawing/2014/main" id="{C307D990-FC38-44AF-9AED-E9874E2431E1}"/>
              </a:ext>
            </a:extLst>
          </p:cNvPr>
          <p:cNvCxnSpPr>
            <a:cxnSpLocks/>
          </p:cNvCxnSpPr>
          <p:nvPr/>
        </p:nvCxnSpPr>
        <p:spPr>
          <a:xfrm flipV="1">
            <a:off x="6489700" y="2671668"/>
            <a:ext cx="1676400" cy="10553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C4DB71AD-332C-48FB-BD99-6D55E331F52E}"/>
              </a:ext>
            </a:extLst>
          </p:cNvPr>
          <p:cNvSpPr txBox="1"/>
          <p:nvPr/>
        </p:nvSpPr>
        <p:spPr>
          <a:xfrm>
            <a:off x="8394700" y="2486025"/>
            <a:ext cx="1481496" cy="646331"/>
          </a:xfrm>
          <a:prstGeom prst="rect">
            <a:avLst/>
          </a:prstGeom>
          <a:ln>
            <a:solidFill>
              <a:srgbClr val="FF0000"/>
            </a:solidFill>
          </a:ln>
        </p:spPr>
        <p:style>
          <a:lnRef idx="2">
            <a:schemeClr val="accent2"/>
          </a:lnRef>
          <a:fillRef idx="1">
            <a:schemeClr val="lt1"/>
          </a:fillRef>
          <a:effectRef idx="0">
            <a:schemeClr val="accent2"/>
          </a:effectRef>
          <a:fontRef idx="minor">
            <a:schemeClr val="dk1"/>
          </a:fontRef>
        </p:style>
        <p:txBody>
          <a:bodyPr wrap="none" rtlCol="0">
            <a:spAutoFit/>
          </a:bodyPr>
          <a:lstStyle/>
          <a:p>
            <a:pPr algn="ctr"/>
            <a:r>
              <a:rPr lang="en-GB" sz="1200" dirty="0"/>
              <a:t>Hydraulic Gradient:</a:t>
            </a:r>
          </a:p>
          <a:p>
            <a:pPr algn="ctr"/>
            <a:r>
              <a:rPr lang="en-GB" sz="1200" dirty="0"/>
              <a:t>(140.25-137.75)/545</a:t>
            </a:r>
          </a:p>
          <a:p>
            <a:pPr algn="ctr"/>
            <a:r>
              <a:rPr lang="en-GB" sz="1200" dirty="0"/>
              <a:t>i =0.0046</a:t>
            </a:r>
          </a:p>
        </p:txBody>
      </p:sp>
      <p:cxnSp>
        <p:nvCxnSpPr>
          <p:cNvPr id="14" name="Straight Connector 13">
            <a:extLst>
              <a:ext uri="{FF2B5EF4-FFF2-40B4-BE49-F238E27FC236}">
                <a16:creationId xmlns:a16="http://schemas.microsoft.com/office/drawing/2014/main" id="{D9EB32C2-5A79-499C-865F-A90057EF56D6}"/>
              </a:ext>
            </a:extLst>
          </p:cNvPr>
          <p:cNvCxnSpPr>
            <a:cxnSpLocks/>
          </p:cNvCxnSpPr>
          <p:nvPr/>
        </p:nvCxnSpPr>
        <p:spPr>
          <a:xfrm>
            <a:off x="6946900" y="1693843"/>
            <a:ext cx="76200" cy="1935182"/>
          </a:xfrm>
          <a:prstGeom prst="line">
            <a:avLst/>
          </a:prstGeom>
          <a:ln w="28575"/>
        </p:spPr>
        <p:style>
          <a:lnRef idx="1">
            <a:schemeClr val="dk1"/>
          </a:lnRef>
          <a:fillRef idx="0">
            <a:schemeClr val="dk1"/>
          </a:fillRef>
          <a:effectRef idx="0">
            <a:schemeClr val="dk1"/>
          </a:effectRef>
          <a:fontRef idx="minor">
            <a:schemeClr val="tx1"/>
          </a:fontRef>
        </p:style>
      </p:cxnSp>
      <p:sp>
        <p:nvSpPr>
          <p:cNvPr id="18" name="TextBox 17">
            <a:extLst>
              <a:ext uri="{FF2B5EF4-FFF2-40B4-BE49-F238E27FC236}">
                <a16:creationId xmlns:a16="http://schemas.microsoft.com/office/drawing/2014/main" id="{816A4862-154B-4D43-8742-3EA5878677E7}"/>
              </a:ext>
            </a:extLst>
          </p:cNvPr>
          <p:cNvSpPr txBox="1"/>
          <p:nvPr/>
        </p:nvSpPr>
        <p:spPr>
          <a:xfrm>
            <a:off x="6996043" y="1438443"/>
            <a:ext cx="2237985" cy="461665"/>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lgn="ctr"/>
            <a:r>
              <a:rPr lang="en-GB" sz="1200" dirty="0"/>
              <a:t>Width of Gravels (150m contour)</a:t>
            </a:r>
          </a:p>
          <a:p>
            <a:pPr algn="ctr"/>
            <a:r>
              <a:rPr lang="en-GB" sz="1200" dirty="0"/>
              <a:t>= 700m</a:t>
            </a:r>
          </a:p>
        </p:txBody>
      </p:sp>
      <p:sp>
        <p:nvSpPr>
          <p:cNvPr id="5" name="TextBox 4">
            <a:extLst>
              <a:ext uri="{FF2B5EF4-FFF2-40B4-BE49-F238E27FC236}">
                <a16:creationId xmlns:a16="http://schemas.microsoft.com/office/drawing/2014/main" id="{C3E892EE-54F8-4413-9788-DA94AFAAD7A0}"/>
              </a:ext>
            </a:extLst>
          </p:cNvPr>
          <p:cNvSpPr txBox="1"/>
          <p:nvPr/>
        </p:nvSpPr>
        <p:spPr>
          <a:xfrm>
            <a:off x="5522753" y="5895629"/>
            <a:ext cx="4156331" cy="523220"/>
          </a:xfrm>
          <a:prstGeom prst="rect">
            <a:avLst/>
          </a:prstGeom>
          <a:noFill/>
        </p:spPr>
        <p:txBody>
          <a:bodyPr wrap="none" rtlCol="0">
            <a:spAutoFit/>
          </a:bodyPr>
          <a:lstStyle/>
          <a:p>
            <a:pPr algn="ctr"/>
            <a:r>
              <a:rPr lang="en-GB" sz="1400" dirty="0"/>
              <a:t>Validated Monthly Abstraction: 29,771m</a:t>
            </a:r>
            <a:r>
              <a:rPr lang="en-GB" sz="1400" baseline="30000" dirty="0"/>
              <a:t>3</a:t>
            </a:r>
            <a:r>
              <a:rPr lang="en-GB" sz="1400" dirty="0"/>
              <a:t>/month</a:t>
            </a:r>
          </a:p>
          <a:p>
            <a:r>
              <a:rPr lang="en-GB" sz="1400" dirty="0"/>
              <a:t>1.3% of water in the valley and 1.46% of groundwater</a:t>
            </a:r>
          </a:p>
        </p:txBody>
      </p:sp>
      <p:graphicFrame>
        <p:nvGraphicFramePr>
          <p:cNvPr id="23" name="Table 22">
            <a:extLst>
              <a:ext uri="{FF2B5EF4-FFF2-40B4-BE49-F238E27FC236}">
                <a16:creationId xmlns:a16="http://schemas.microsoft.com/office/drawing/2014/main" id="{59294501-757C-46D3-A473-C0B4DD41C529}"/>
              </a:ext>
            </a:extLst>
          </p:cNvPr>
          <p:cNvGraphicFramePr>
            <a:graphicFrameLocks noGrp="1"/>
          </p:cNvGraphicFramePr>
          <p:nvPr>
            <p:extLst>
              <p:ext uri="{D42A27DB-BD31-4B8C-83A1-F6EECF244321}">
                <p14:modId xmlns:p14="http://schemas.microsoft.com/office/powerpoint/2010/main" val="1712074769"/>
              </p:ext>
            </p:extLst>
          </p:nvPr>
        </p:nvGraphicFramePr>
        <p:xfrm>
          <a:off x="5146332" y="4847775"/>
          <a:ext cx="4813299" cy="838650"/>
        </p:xfrm>
        <a:graphic>
          <a:graphicData uri="http://schemas.openxmlformats.org/drawingml/2006/table">
            <a:tbl>
              <a:tblPr>
                <a:tableStyleId>{5C22544A-7EE6-4342-B048-85BDC9FD1C3A}</a:tableStyleId>
              </a:tblPr>
              <a:tblGrid>
                <a:gridCol w="762000">
                  <a:extLst>
                    <a:ext uri="{9D8B030D-6E8A-4147-A177-3AD203B41FA5}">
                      <a16:colId xmlns:a16="http://schemas.microsoft.com/office/drawing/2014/main" val="4039006466"/>
                    </a:ext>
                  </a:extLst>
                </a:gridCol>
                <a:gridCol w="1066800">
                  <a:extLst>
                    <a:ext uri="{9D8B030D-6E8A-4147-A177-3AD203B41FA5}">
                      <a16:colId xmlns:a16="http://schemas.microsoft.com/office/drawing/2014/main" val="1441218158"/>
                    </a:ext>
                  </a:extLst>
                </a:gridCol>
                <a:gridCol w="1219200">
                  <a:extLst>
                    <a:ext uri="{9D8B030D-6E8A-4147-A177-3AD203B41FA5}">
                      <a16:colId xmlns:a16="http://schemas.microsoft.com/office/drawing/2014/main" val="687541584"/>
                    </a:ext>
                  </a:extLst>
                </a:gridCol>
                <a:gridCol w="1765299">
                  <a:extLst>
                    <a:ext uri="{9D8B030D-6E8A-4147-A177-3AD203B41FA5}">
                      <a16:colId xmlns:a16="http://schemas.microsoft.com/office/drawing/2014/main" val="140731870"/>
                    </a:ext>
                  </a:extLst>
                </a:gridCol>
              </a:tblGrid>
              <a:tr h="184700">
                <a:tc>
                  <a:txBody>
                    <a:bodyPr/>
                    <a:lstStyle/>
                    <a:p>
                      <a:pPr algn="ctr" fontAlgn="b"/>
                      <a:r>
                        <a:rPr lang="en-GB" sz="1200" b="1" u="none" strike="noStrike" dirty="0">
                          <a:effectLst/>
                        </a:rPr>
                        <a:t>Month</a:t>
                      </a:r>
                      <a:endParaRPr lang="en-GB" sz="120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GB" sz="1200" b="1" u="none" strike="noStrike" dirty="0">
                          <a:effectLst/>
                        </a:rPr>
                        <a:t>Spot Flow Discharge (m</a:t>
                      </a:r>
                      <a:r>
                        <a:rPr lang="en-GB" sz="1200" b="1" u="none" strike="noStrike" baseline="30000" dirty="0">
                          <a:effectLst/>
                        </a:rPr>
                        <a:t>3</a:t>
                      </a:r>
                      <a:r>
                        <a:rPr lang="en-GB" sz="1200" b="1" u="none" strike="noStrike" dirty="0">
                          <a:effectLst/>
                        </a:rPr>
                        <a:t>/month)</a:t>
                      </a:r>
                      <a:endParaRPr lang="en-GB" sz="120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GB" sz="1200" b="1" u="none" strike="noStrike" dirty="0">
                          <a:effectLst/>
                        </a:rPr>
                        <a:t>LowFlows2 Discharge </a:t>
                      </a:r>
                    </a:p>
                    <a:p>
                      <a:pPr algn="ctr" fontAlgn="b"/>
                      <a:r>
                        <a:rPr lang="en-GB" sz="1200" b="1" u="none" strike="noStrike" dirty="0">
                          <a:effectLst/>
                        </a:rPr>
                        <a:t>(m</a:t>
                      </a:r>
                      <a:r>
                        <a:rPr lang="en-GB" sz="1200" b="1" u="none" strike="noStrike" baseline="30000" dirty="0">
                          <a:effectLst/>
                        </a:rPr>
                        <a:t>3</a:t>
                      </a:r>
                      <a:r>
                        <a:rPr lang="en-GB" sz="1200" b="1" u="none" strike="noStrike" dirty="0">
                          <a:effectLst/>
                        </a:rPr>
                        <a:t>/month)</a:t>
                      </a:r>
                      <a:endParaRPr lang="en-GB" sz="120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GB" sz="1200" b="1" u="none" strike="noStrike" dirty="0">
                          <a:effectLst/>
                        </a:rPr>
                        <a:t>Difference</a:t>
                      </a:r>
                    </a:p>
                    <a:p>
                      <a:pPr algn="ctr" fontAlgn="b"/>
                      <a:r>
                        <a:rPr lang="en-GB" sz="1200" b="1" u="none" strike="noStrike" dirty="0">
                          <a:effectLst/>
                        </a:rPr>
                        <a:t>(m</a:t>
                      </a:r>
                      <a:r>
                        <a:rPr lang="en-GB" sz="1200" b="1" u="none" strike="noStrike" baseline="30000" dirty="0">
                          <a:effectLst/>
                        </a:rPr>
                        <a:t>3</a:t>
                      </a:r>
                      <a:r>
                        <a:rPr lang="en-GB" sz="1200" b="1" u="none" strike="noStrike" dirty="0">
                          <a:effectLst/>
                        </a:rPr>
                        <a:t>/month)</a:t>
                      </a:r>
                      <a:endParaRPr lang="en-GB" sz="120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593207692"/>
                  </a:ext>
                </a:extLst>
              </a:tr>
              <a:tr h="290010">
                <a:tc>
                  <a:txBody>
                    <a:bodyPr/>
                    <a:lstStyle/>
                    <a:p>
                      <a:pPr algn="ctr" fontAlgn="b"/>
                      <a:r>
                        <a:rPr lang="en-GB" sz="1200" u="none" strike="noStrike" dirty="0">
                          <a:effectLst/>
                        </a:rPr>
                        <a:t>August</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249,466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2,292,710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2,043,244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93364830"/>
                  </a:ext>
                </a:extLst>
              </a:tr>
            </a:tbl>
          </a:graphicData>
        </a:graphic>
      </p:graphicFrame>
      <p:sp>
        <p:nvSpPr>
          <p:cNvPr id="24" name="TextBox 23">
            <a:extLst>
              <a:ext uri="{FF2B5EF4-FFF2-40B4-BE49-F238E27FC236}">
                <a16:creationId xmlns:a16="http://schemas.microsoft.com/office/drawing/2014/main" id="{0A199BBC-2C8D-434F-A8ED-D30D85B3C87B}"/>
              </a:ext>
            </a:extLst>
          </p:cNvPr>
          <p:cNvSpPr txBox="1"/>
          <p:nvPr/>
        </p:nvSpPr>
        <p:spPr>
          <a:xfrm>
            <a:off x="5957222" y="4387793"/>
            <a:ext cx="961738" cy="461665"/>
          </a:xfrm>
          <a:prstGeom prst="rect">
            <a:avLst/>
          </a:prstGeom>
          <a:noFill/>
        </p:spPr>
        <p:txBody>
          <a:bodyPr wrap="none" rtlCol="0">
            <a:spAutoFit/>
          </a:bodyPr>
          <a:lstStyle/>
          <a:p>
            <a:r>
              <a:rPr lang="en-GB" sz="1200" dirty="0"/>
              <a:t>Water in the</a:t>
            </a:r>
          </a:p>
          <a:p>
            <a:pPr algn="ctr"/>
            <a:r>
              <a:rPr lang="en-GB" sz="1200" dirty="0"/>
              <a:t>River</a:t>
            </a:r>
          </a:p>
        </p:txBody>
      </p:sp>
      <p:sp>
        <p:nvSpPr>
          <p:cNvPr id="25" name="TextBox 24">
            <a:extLst>
              <a:ext uri="{FF2B5EF4-FFF2-40B4-BE49-F238E27FC236}">
                <a16:creationId xmlns:a16="http://schemas.microsoft.com/office/drawing/2014/main" id="{198C52F0-9FF5-4958-A085-6FE2FD6995A6}"/>
              </a:ext>
            </a:extLst>
          </p:cNvPr>
          <p:cNvSpPr txBox="1"/>
          <p:nvPr/>
        </p:nvSpPr>
        <p:spPr>
          <a:xfrm>
            <a:off x="7120050" y="4387792"/>
            <a:ext cx="961738" cy="461665"/>
          </a:xfrm>
          <a:prstGeom prst="rect">
            <a:avLst/>
          </a:prstGeom>
          <a:noFill/>
        </p:spPr>
        <p:txBody>
          <a:bodyPr wrap="none" rtlCol="0">
            <a:spAutoFit/>
          </a:bodyPr>
          <a:lstStyle/>
          <a:p>
            <a:r>
              <a:rPr lang="en-GB" sz="1200" dirty="0"/>
              <a:t>Water in the</a:t>
            </a:r>
          </a:p>
          <a:p>
            <a:pPr algn="ctr"/>
            <a:r>
              <a:rPr lang="en-GB" sz="1200" dirty="0"/>
              <a:t>Valley</a:t>
            </a:r>
          </a:p>
        </p:txBody>
      </p:sp>
      <p:sp>
        <p:nvSpPr>
          <p:cNvPr id="26" name="TextBox 25">
            <a:extLst>
              <a:ext uri="{FF2B5EF4-FFF2-40B4-BE49-F238E27FC236}">
                <a16:creationId xmlns:a16="http://schemas.microsoft.com/office/drawing/2014/main" id="{F309C08F-D3CA-4311-B5AE-355304D82368}"/>
              </a:ext>
            </a:extLst>
          </p:cNvPr>
          <p:cNvSpPr txBox="1"/>
          <p:nvPr/>
        </p:nvSpPr>
        <p:spPr>
          <a:xfrm>
            <a:off x="8355563" y="4370312"/>
            <a:ext cx="1489446" cy="461665"/>
          </a:xfrm>
          <a:prstGeom prst="rect">
            <a:avLst/>
          </a:prstGeom>
          <a:noFill/>
        </p:spPr>
        <p:txBody>
          <a:bodyPr wrap="none" rtlCol="0">
            <a:spAutoFit/>
          </a:bodyPr>
          <a:lstStyle/>
          <a:p>
            <a:pPr algn="ctr"/>
            <a:r>
              <a:rPr lang="en-GB" sz="1200" dirty="0"/>
              <a:t>Groundwater </a:t>
            </a:r>
          </a:p>
          <a:p>
            <a:pPr algn="ctr"/>
            <a:r>
              <a:rPr lang="en-GB" sz="1200" dirty="0"/>
              <a:t>(Bedrock and Gravel)</a:t>
            </a:r>
          </a:p>
        </p:txBody>
      </p:sp>
      <p:sp>
        <p:nvSpPr>
          <p:cNvPr id="8" name="TextBox 7">
            <a:extLst>
              <a:ext uri="{FF2B5EF4-FFF2-40B4-BE49-F238E27FC236}">
                <a16:creationId xmlns:a16="http://schemas.microsoft.com/office/drawing/2014/main" id="{E4E60382-ED01-4436-B198-7004EA097C39}"/>
              </a:ext>
            </a:extLst>
          </p:cNvPr>
          <p:cNvSpPr txBox="1"/>
          <p:nvPr/>
        </p:nvSpPr>
        <p:spPr>
          <a:xfrm>
            <a:off x="499745" y="5895629"/>
            <a:ext cx="3855795" cy="523220"/>
          </a:xfrm>
          <a:prstGeom prst="rect">
            <a:avLst/>
          </a:prstGeom>
          <a:noFill/>
        </p:spPr>
        <p:txBody>
          <a:bodyPr wrap="square" rtlCol="0">
            <a:spAutoFit/>
          </a:bodyPr>
          <a:lstStyle/>
          <a:p>
            <a:pPr algn="ctr">
              <a:spcAft>
                <a:spcPts val="600"/>
              </a:spcAft>
            </a:pPr>
            <a:r>
              <a:rPr lang="en-GB" sz="1400" kern="0" dirty="0">
                <a:latin typeface="Calibri"/>
                <a:cs typeface="Calibri"/>
              </a:rPr>
              <a:t>Comparison indicates that the values being used are appropriate</a:t>
            </a:r>
            <a:endParaRPr lang="en-GB" dirty="0"/>
          </a:p>
        </p:txBody>
      </p:sp>
    </p:spTree>
    <p:extLst>
      <p:ext uri="{BB962C8B-B14F-4D97-AF65-F5344CB8AC3E}">
        <p14:creationId xmlns:p14="http://schemas.microsoft.com/office/powerpoint/2010/main" val="2727097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3"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6" y="1133068"/>
            <a:ext cx="8299954" cy="366767"/>
          </a:xfrm>
          <a:prstGeom prst="rect">
            <a:avLst/>
          </a:prstGeom>
        </p:spPr>
        <p:txBody>
          <a:bodyPr vert="horz" wrap="square" lIns="0" tIns="12700" rIns="0" bIns="0" rtlCol="0">
            <a:spAutoFit/>
          </a:bodyPr>
          <a:lstStyle/>
          <a:p>
            <a:pPr marL="12700">
              <a:lnSpc>
                <a:spcPct val="100000"/>
              </a:lnSpc>
              <a:spcBef>
                <a:spcPts val="100"/>
              </a:spcBef>
            </a:pPr>
            <a:r>
              <a:rPr lang="en-GB" sz="2300" spc="-10" dirty="0"/>
              <a:t>Resource Impact</a:t>
            </a:r>
            <a:endParaRPr sz="2300" dirty="0"/>
          </a:p>
        </p:txBody>
      </p:sp>
      <p:sp>
        <p:nvSpPr>
          <p:cNvPr id="6" name="object 6"/>
          <p:cNvSpPr/>
          <p:nvPr/>
        </p:nvSpPr>
        <p:spPr>
          <a:xfrm>
            <a:off x="472122" y="1693545"/>
            <a:ext cx="9749155" cy="4937760"/>
          </a:xfrm>
          <a:custGeom>
            <a:avLst/>
            <a:gdLst/>
            <a:ahLst/>
            <a:cxnLst/>
            <a:rect l="l" t="t" r="r" b="b"/>
            <a:pathLst>
              <a:path w="9749155" h="4937759">
                <a:moveTo>
                  <a:pt x="9596399" y="0"/>
                </a:moveTo>
                <a:lnTo>
                  <a:pt x="152400" y="0"/>
                </a:lnTo>
                <a:lnTo>
                  <a:pt x="104231" y="7769"/>
                </a:lnTo>
                <a:lnTo>
                  <a:pt x="62396" y="29405"/>
                </a:lnTo>
                <a:lnTo>
                  <a:pt x="29405" y="62396"/>
                </a:lnTo>
                <a:lnTo>
                  <a:pt x="7769" y="104231"/>
                </a:lnTo>
                <a:lnTo>
                  <a:pt x="0" y="152400"/>
                </a:lnTo>
                <a:lnTo>
                  <a:pt x="0" y="4785042"/>
                </a:lnTo>
                <a:lnTo>
                  <a:pt x="7769" y="4833215"/>
                </a:lnTo>
                <a:lnTo>
                  <a:pt x="29405" y="4875051"/>
                </a:lnTo>
                <a:lnTo>
                  <a:pt x="62396" y="4908040"/>
                </a:lnTo>
                <a:lnTo>
                  <a:pt x="104231" y="4929673"/>
                </a:lnTo>
                <a:lnTo>
                  <a:pt x="152400" y="4937442"/>
                </a:lnTo>
                <a:lnTo>
                  <a:pt x="9596399" y="4937442"/>
                </a:lnTo>
                <a:lnTo>
                  <a:pt x="9644572" y="4929673"/>
                </a:lnTo>
                <a:lnTo>
                  <a:pt x="9686408" y="4908040"/>
                </a:lnTo>
                <a:lnTo>
                  <a:pt x="9719397" y="4875051"/>
                </a:lnTo>
                <a:lnTo>
                  <a:pt x="9741030" y="4833215"/>
                </a:lnTo>
                <a:lnTo>
                  <a:pt x="9748799" y="4785042"/>
                </a:lnTo>
                <a:lnTo>
                  <a:pt x="9748799" y="152400"/>
                </a:lnTo>
                <a:lnTo>
                  <a:pt x="9741030" y="104231"/>
                </a:lnTo>
                <a:lnTo>
                  <a:pt x="9719397" y="62396"/>
                </a:lnTo>
                <a:lnTo>
                  <a:pt x="9686408" y="29405"/>
                </a:lnTo>
                <a:lnTo>
                  <a:pt x="9644572" y="7769"/>
                </a:lnTo>
                <a:lnTo>
                  <a:pt x="9596399" y="0"/>
                </a:lnTo>
                <a:close/>
              </a:path>
            </a:pathLst>
          </a:custGeom>
          <a:solidFill>
            <a:srgbClr val="A3A5A8">
              <a:alpha val="18998"/>
            </a:srgbClr>
          </a:solidFill>
        </p:spPr>
        <p:txBody>
          <a:bodyPr wrap="square" lIns="0" tIns="0" rIns="0" bIns="0" rtlCol="0"/>
          <a:lstStyle/>
          <a:p>
            <a:endParaRPr dirty="0"/>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17</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sp>
        <p:nvSpPr>
          <p:cNvPr id="12" name="TextBox 11">
            <a:extLst>
              <a:ext uri="{FF2B5EF4-FFF2-40B4-BE49-F238E27FC236}">
                <a16:creationId xmlns:a16="http://schemas.microsoft.com/office/drawing/2014/main" id="{983BF30F-F709-4678-93BE-54175A35249A}"/>
              </a:ext>
            </a:extLst>
          </p:cNvPr>
          <p:cNvSpPr txBox="1"/>
          <p:nvPr/>
        </p:nvSpPr>
        <p:spPr>
          <a:xfrm>
            <a:off x="6718300" y="3922057"/>
            <a:ext cx="2434985" cy="523220"/>
          </a:xfrm>
          <a:prstGeom prst="rect">
            <a:avLst/>
          </a:prstGeom>
          <a:noFill/>
        </p:spPr>
        <p:txBody>
          <a:bodyPr wrap="square" rtlCol="0">
            <a:spAutoFit/>
          </a:bodyPr>
          <a:lstStyle/>
          <a:p>
            <a:pPr algn="ctr"/>
            <a:r>
              <a:rPr lang="en-GB" sz="1400" dirty="0"/>
              <a:t>Less than 1% impact on resource in a low flow month</a:t>
            </a:r>
          </a:p>
        </p:txBody>
      </p:sp>
      <p:graphicFrame>
        <p:nvGraphicFramePr>
          <p:cNvPr id="5" name="Table 4">
            <a:extLst>
              <a:ext uri="{FF2B5EF4-FFF2-40B4-BE49-F238E27FC236}">
                <a16:creationId xmlns:a16="http://schemas.microsoft.com/office/drawing/2014/main" id="{7EC21AD0-4794-4BB2-B44C-CD2E758FF7DC}"/>
              </a:ext>
            </a:extLst>
          </p:cNvPr>
          <p:cNvGraphicFramePr>
            <a:graphicFrameLocks noGrp="1"/>
          </p:cNvGraphicFramePr>
          <p:nvPr>
            <p:extLst>
              <p:ext uri="{D42A27DB-BD31-4B8C-83A1-F6EECF244321}">
                <p14:modId xmlns:p14="http://schemas.microsoft.com/office/powerpoint/2010/main" val="4168741338"/>
              </p:ext>
            </p:extLst>
          </p:nvPr>
        </p:nvGraphicFramePr>
        <p:xfrm>
          <a:off x="822450" y="1800225"/>
          <a:ext cx="4905250" cy="4507345"/>
        </p:xfrm>
        <a:graphic>
          <a:graphicData uri="http://schemas.openxmlformats.org/drawingml/2006/table">
            <a:tbl>
              <a:tblPr>
                <a:tableStyleId>{5C22544A-7EE6-4342-B048-85BDC9FD1C3A}</a:tableStyleId>
              </a:tblPr>
              <a:tblGrid>
                <a:gridCol w="2838155">
                  <a:extLst>
                    <a:ext uri="{9D8B030D-6E8A-4147-A177-3AD203B41FA5}">
                      <a16:colId xmlns:a16="http://schemas.microsoft.com/office/drawing/2014/main" val="1109141801"/>
                    </a:ext>
                  </a:extLst>
                </a:gridCol>
                <a:gridCol w="2067095">
                  <a:extLst>
                    <a:ext uri="{9D8B030D-6E8A-4147-A177-3AD203B41FA5}">
                      <a16:colId xmlns:a16="http://schemas.microsoft.com/office/drawing/2014/main" val="240747559"/>
                    </a:ext>
                  </a:extLst>
                </a:gridCol>
              </a:tblGrid>
              <a:tr h="486656">
                <a:tc>
                  <a:txBody>
                    <a:bodyPr/>
                    <a:lstStyle/>
                    <a:p>
                      <a:pPr algn="ctr" fontAlgn="b"/>
                      <a:r>
                        <a:rPr lang="en-GB" sz="1200" u="none" strike="noStrike" dirty="0">
                          <a:effectLst/>
                        </a:rPr>
                        <a:t>Welsh Abstraction</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b"/>
                      <a:r>
                        <a:rPr lang="en-GB" sz="1200" u="none" strike="noStrike" dirty="0">
                          <a:effectLst/>
                        </a:rPr>
                        <a:t>Applied For Quantities in Application Ref: PAN-006555 and PAN-006557</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3656822561"/>
                  </a:ext>
                </a:extLst>
              </a:tr>
              <a:tr h="184340">
                <a:tc>
                  <a:txBody>
                    <a:bodyPr/>
                    <a:lstStyle/>
                    <a:p>
                      <a:pPr marL="0" marR="0" lvl="0" indent="0" algn="ctr" defTabSz="914400" eaLnBrk="1" fontAlgn="b" latinLnBrk="0" hangingPunct="1">
                        <a:lnSpc>
                          <a:spcPct val="100000"/>
                        </a:lnSpc>
                        <a:spcBef>
                          <a:spcPts val="0"/>
                        </a:spcBef>
                        <a:spcAft>
                          <a:spcPts val="0"/>
                        </a:spcAft>
                        <a:buClrTx/>
                        <a:buSzTx/>
                        <a:buFontTx/>
                        <a:buNone/>
                        <a:tabLst/>
                        <a:defRPr/>
                      </a:pPr>
                      <a:r>
                        <a:rPr lang="en-GB" sz="1200" u="none" strike="noStrike" dirty="0">
                          <a:effectLst/>
                        </a:rPr>
                        <a:t>Annual Abstraction (m</a:t>
                      </a:r>
                      <a:r>
                        <a:rPr lang="en-GB" sz="1200" u="none" strike="noStrike" baseline="30000" dirty="0">
                          <a:effectLst/>
                        </a:rPr>
                        <a:t>3</a:t>
                      </a:r>
                      <a:r>
                        <a:rPr lang="en-GB" sz="1200" u="none" strike="noStrike" dirty="0">
                          <a:effectLst/>
                        </a:rPr>
                        <a:t>/</a:t>
                      </a:r>
                      <a:r>
                        <a:rPr lang="en-GB" sz="1200" u="none" strike="noStrike" dirty="0" err="1">
                          <a:effectLst/>
                        </a:rPr>
                        <a:t>yr</a:t>
                      </a:r>
                      <a:r>
                        <a:rPr lang="en-GB" sz="1200" b="0" i="0" u="none" strike="noStrike" dirty="0">
                          <a:solidFill>
                            <a:srgbClr val="000000"/>
                          </a:solidFill>
                          <a:effectLst/>
                          <a:latin typeface="Calibri" panose="020F050202020403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u="none" strike="noStrike" dirty="0">
                          <a:effectLst/>
                        </a:rPr>
                        <a:t>235,591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2950028"/>
                  </a:ext>
                </a:extLst>
              </a:tr>
              <a:tr h="184340">
                <a:tc>
                  <a:txBody>
                    <a:bodyPr/>
                    <a:lstStyle/>
                    <a:p>
                      <a:pPr marL="0" marR="0" lvl="0" indent="0" algn="ctr" defTabSz="914400" eaLnBrk="1" fontAlgn="b" latinLnBrk="0" hangingPunct="1">
                        <a:lnSpc>
                          <a:spcPct val="100000"/>
                        </a:lnSpc>
                        <a:spcBef>
                          <a:spcPts val="0"/>
                        </a:spcBef>
                        <a:spcAft>
                          <a:spcPts val="0"/>
                        </a:spcAft>
                        <a:buClrTx/>
                        <a:buSzTx/>
                        <a:buFontTx/>
                        <a:buNone/>
                        <a:tabLst/>
                        <a:defRPr/>
                      </a:pPr>
                      <a:r>
                        <a:rPr lang="en-GB" sz="1200" u="none" strike="noStrike" dirty="0">
                          <a:effectLst/>
                        </a:rPr>
                        <a:t>Average monthly Abstraction (m</a:t>
                      </a:r>
                      <a:r>
                        <a:rPr lang="en-GB" sz="1200" u="none" strike="noStrike" baseline="30000" dirty="0">
                          <a:effectLst/>
                        </a:rPr>
                        <a:t>3</a:t>
                      </a:r>
                      <a:r>
                        <a:rPr lang="en-GB" sz="1200" u="none" strike="noStrike" dirty="0">
                          <a:effectLst/>
                        </a:rPr>
                        <a:t>/month</a:t>
                      </a:r>
                      <a:r>
                        <a:rPr lang="en-GB" sz="1200" b="0" i="0" u="none" strike="noStrike" dirty="0">
                          <a:solidFill>
                            <a:srgbClr val="000000"/>
                          </a:solidFill>
                          <a:effectLst/>
                          <a:latin typeface="Calibri" panose="020F050202020403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u="none" strike="noStrike" dirty="0">
                          <a:effectLst/>
                        </a:rPr>
                        <a:t>19,633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67953487"/>
                  </a:ext>
                </a:extLst>
              </a:tr>
              <a:tr h="193557">
                <a:tc>
                  <a:txBody>
                    <a:bodyPr/>
                    <a:lstStyle/>
                    <a:p>
                      <a:pPr marL="0" marR="0" lvl="0" indent="0" algn="ctr" defTabSz="914400" eaLnBrk="1" fontAlgn="b" latinLnBrk="0" hangingPunct="1">
                        <a:lnSpc>
                          <a:spcPct val="100000"/>
                        </a:lnSpc>
                        <a:spcBef>
                          <a:spcPts val="0"/>
                        </a:spcBef>
                        <a:spcAft>
                          <a:spcPts val="0"/>
                        </a:spcAft>
                        <a:buClrTx/>
                        <a:buSzTx/>
                        <a:buFontTx/>
                        <a:buNone/>
                        <a:tabLst/>
                        <a:defRPr/>
                      </a:pPr>
                      <a:r>
                        <a:rPr lang="en-GB" sz="1200" u="none" strike="noStrike" dirty="0">
                          <a:effectLst/>
                        </a:rPr>
                        <a:t>Average Daily Abstraction (m</a:t>
                      </a:r>
                      <a:r>
                        <a:rPr lang="en-GB" sz="1200" u="none" strike="noStrike" baseline="30000" dirty="0">
                          <a:effectLst/>
                        </a:rPr>
                        <a:t>3</a:t>
                      </a:r>
                      <a:r>
                        <a:rPr lang="en-GB" sz="1200" u="none" strike="noStrike" dirty="0">
                          <a:effectLst/>
                        </a:rPr>
                        <a:t>/day</a:t>
                      </a:r>
                      <a:r>
                        <a:rPr lang="en-GB" sz="1200" b="0" i="0" u="none" strike="noStrike" dirty="0">
                          <a:solidFill>
                            <a:srgbClr val="000000"/>
                          </a:solidFill>
                          <a:effectLst/>
                          <a:latin typeface="Calibri" panose="020F050202020403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u="none" strike="noStrike" dirty="0">
                          <a:effectLst/>
                        </a:rPr>
                        <a:t>645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15608935"/>
                  </a:ext>
                </a:extLst>
              </a:tr>
              <a:tr h="486656">
                <a:tc>
                  <a:txBody>
                    <a:bodyPr/>
                    <a:lstStyle/>
                    <a:p>
                      <a:pPr algn="ctr" fontAlgn="b"/>
                      <a:r>
                        <a:rPr lang="en-GB" sz="1200" u="none" strike="noStrike" dirty="0">
                          <a:effectLst/>
                        </a:rPr>
                        <a:t>English Gravel</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fontAlgn="b"/>
                      <a:r>
                        <a:rPr lang="en-GB" sz="1200" u="none" strike="noStrike" dirty="0">
                          <a:effectLst/>
                        </a:rPr>
                        <a:t>Accepted Quantities in Application Ref: NPS/NA/000956</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860768014"/>
                  </a:ext>
                </a:extLst>
              </a:tr>
              <a:tr h="184340">
                <a:tc>
                  <a:txBody>
                    <a:bodyPr/>
                    <a:lstStyle/>
                    <a:p>
                      <a:pPr marL="0" marR="0" lvl="0" indent="0" algn="ctr" defTabSz="914400" eaLnBrk="1" fontAlgn="b" latinLnBrk="0" hangingPunct="1">
                        <a:lnSpc>
                          <a:spcPct val="100000"/>
                        </a:lnSpc>
                        <a:spcBef>
                          <a:spcPts val="0"/>
                        </a:spcBef>
                        <a:spcAft>
                          <a:spcPts val="0"/>
                        </a:spcAft>
                        <a:buClrTx/>
                        <a:buSzTx/>
                        <a:buFontTx/>
                        <a:buNone/>
                        <a:tabLst/>
                        <a:defRPr/>
                      </a:pPr>
                      <a:r>
                        <a:rPr lang="en-GB" sz="1200" u="none" strike="noStrike" dirty="0">
                          <a:effectLst/>
                        </a:rPr>
                        <a:t>Annual Abstraction (m</a:t>
                      </a:r>
                      <a:r>
                        <a:rPr lang="en-GB" sz="1200" u="none" strike="noStrike" baseline="30000" dirty="0">
                          <a:effectLst/>
                        </a:rPr>
                        <a:t>3</a:t>
                      </a:r>
                      <a:r>
                        <a:rPr lang="en-GB" sz="1200" u="none" strike="noStrike" dirty="0">
                          <a:effectLst/>
                        </a:rPr>
                        <a:t>/</a:t>
                      </a:r>
                      <a:r>
                        <a:rPr lang="en-GB" sz="1200" u="none" strike="noStrike" dirty="0" err="1">
                          <a:effectLst/>
                        </a:rPr>
                        <a:t>yr</a:t>
                      </a:r>
                      <a:r>
                        <a:rPr lang="en-GB" sz="1200" u="none" strike="noStrike" dirty="0">
                          <a:effectLst/>
                        </a:rPr>
                        <a:t>)</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60,833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40905042"/>
                  </a:ext>
                </a:extLst>
              </a:tr>
              <a:tr h="184340">
                <a:tc>
                  <a:txBody>
                    <a:bodyPr/>
                    <a:lstStyle/>
                    <a:p>
                      <a:pPr marL="0" marR="0" lvl="0" indent="0" algn="ctr" defTabSz="914400" eaLnBrk="1" fontAlgn="b" latinLnBrk="0" hangingPunct="1">
                        <a:lnSpc>
                          <a:spcPct val="100000"/>
                        </a:lnSpc>
                        <a:spcBef>
                          <a:spcPts val="0"/>
                        </a:spcBef>
                        <a:spcAft>
                          <a:spcPts val="0"/>
                        </a:spcAft>
                        <a:buClrTx/>
                        <a:buSzTx/>
                        <a:buFontTx/>
                        <a:buNone/>
                        <a:tabLst/>
                        <a:defRPr/>
                      </a:pPr>
                      <a:r>
                        <a:rPr lang="en-GB" sz="1200" u="none" strike="noStrike" dirty="0">
                          <a:effectLst/>
                        </a:rPr>
                        <a:t>Average monthly Abstraction (m</a:t>
                      </a:r>
                      <a:r>
                        <a:rPr lang="en-GB" sz="1200" u="none" strike="noStrike" baseline="30000" dirty="0">
                          <a:effectLst/>
                        </a:rPr>
                        <a:t>3</a:t>
                      </a:r>
                      <a:r>
                        <a:rPr lang="en-GB" sz="1200" u="none" strike="noStrike" dirty="0">
                          <a:effectLst/>
                        </a:rPr>
                        <a:t>/month)</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5,069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08567903"/>
                  </a:ext>
                </a:extLst>
              </a:tr>
              <a:tr h="193557">
                <a:tc>
                  <a:txBody>
                    <a:bodyPr/>
                    <a:lstStyle/>
                    <a:p>
                      <a:pPr marL="0" marR="0" lvl="0" indent="0" algn="ctr" defTabSz="914400" eaLnBrk="1" fontAlgn="b" latinLnBrk="0" hangingPunct="1">
                        <a:lnSpc>
                          <a:spcPct val="100000"/>
                        </a:lnSpc>
                        <a:spcBef>
                          <a:spcPts val="0"/>
                        </a:spcBef>
                        <a:spcAft>
                          <a:spcPts val="0"/>
                        </a:spcAft>
                        <a:buClrTx/>
                        <a:buSzTx/>
                        <a:buFontTx/>
                        <a:buNone/>
                        <a:tabLst/>
                        <a:defRPr/>
                      </a:pPr>
                      <a:r>
                        <a:rPr lang="en-GB" sz="1200" u="none" strike="noStrike" dirty="0">
                          <a:effectLst/>
                        </a:rPr>
                        <a:t>Average Daily Abstraction (m</a:t>
                      </a:r>
                      <a:r>
                        <a:rPr lang="en-GB" sz="1200" u="none" strike="noStrike" baseline="30000" dirty="0">
                          <a:effectLst/>
                        </a:rPr>
                        <a:t>3</a:t>
                      </a:r>
                      <a:r>
                        <a:rPr lang="en-GB" sz="1200" u="none" strike="noStrike" dirty="0">
                          <a:effectLst/>
                        </a:rPr>
                        <a:t>/day)</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167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28208295"/>
                  </a:ext>
                </a:extLst>
              </a:tr>
              <a:tr h="363088">
                <a:tc gridSpan="2">
                  <a:txBody>
                    <a:bodyPr/>
                    <a:lstStyle/>
                    <a:p>
                      <a:pPr algn="ctr" fontAlgn="b"/>
                      <a:r>
                        <a:rPr lang="en-GB" sz="1200" b="1" u="none" strike="noStrike" dirty="0">
                          <a:effectLst/>
                        </a:rPr>
                        <a:t>Total Abstraction from Groundwater</a:t>
                      </a:r>
                      <a:endParaRPr lang="en-GB" sz="120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528725937"/>
                  </a:ext>
                </a:extLst>
              </a:tr>
              <a:tr h="184340">
                <a:tc>
                  <a:txBody>
                    <a:bodyPr/>
                    <a:lstStyle/>
                    <a:p>
                      <a:pPr marL="0" marR="0" lvl="0" indent="0" algn="ctr" defTabSz="914400" eaLnBrk="1" fontAlgn="b" latinLnBrk="0" hangingPunct="1">
                        <a:lnSpc>
                          <a:spcPct val="100000"/>
                        </a:lnSpc>
                        <a:spcBef>
                          <a:spcPts val="0"/>
                        </a:spcBef>
                        <a:spcAft>
                          <a:spcPts val="0"/>
                        </a:spcAft>
                        <a:buClrTx/>
                        <a:buSzTx/>
                        <a:buFontTx/>
                        <a:buNone/>
                        <a:tabLst/>
                        <a:defRPr/>
                      </a:pPr>
                      <a:r>
                        <a:rPr lang="en-GB" sz="1200" u="none" strike="noStrike" dirty="0">
                          <a:effectLst/>
                        </a:rPr>
                        <a:t>Total Annual Abstraction (m</a:t>
                      </a:r>
                      <a:r>
                        <a:rPr lang="en-GB" sz="1200" u="none" strike="noStrike" baseline="30000" dirty="0">
                          <a:effectLst/>
                        </a:rPr>
                        <a:t>3</a:t>
                      </a:r>
                      <a:r>
                        <a:rPr lang="en-GB" sz="1200" u="none" strike="noStrike" dirty="0">
                          <a:effectLst/>
                        </a:rPr>
                        <a:t>/</a:t>
                      </a:r>
                      <a:r>
                        <a:rPr lang="en-GB" sz="1200" u="none" strike="noStrike" dirty="0" err="1">
                          <a:effectLst/>
                        </a:rPr>
                        <a:t>yr</a:t>
                      </a:r>
                      <a:r>
                        <a:rPr lang="en-GB" sz="1200" b="0" i="0" u="none" strike="noStrike" dirty="0">
                          <a:solidFill>
                            <a:srgbClr val="000000"/>
                          </a:solidFill>
                          <a:effectLst/>
                          <a:latin typeface="Calibri" panose="020F050202020403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296,424</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60482071"/>
                  </a:ext>
                </a:extLst>
              </a:tr>
              <a:tr h="184340">
                <a:tc>
                  <a:txBody>
                    <a:bodyPr/>
                    <a:lstStyle/>
                    <a:p>
                      <a:pPr marL="0" marR="0" lvl="0" indent="0" algn="ctr" defTabSz="914400" eaLnBrk="1" fontAlgn="b" latinLnBrk="0" hangingPunct="1">
                        <a:lnSpc>
                          <a:spcPct val="100000"/>
                        </a:lnSpc>
                        <a:spcBef>
                          <a:spcPts val="0"/>
                        </a:spcBef>
                        <a:spcAft>
                          <a:spcPts val="0"/>
                        </a:spcAft>
                        <a:buClrTx/>
                        <a:buSzTx/>
                        <a:buFontTx/>
                        <a:buNone/>
                        <a:tabLst/>
                        <a:defRPr/>
                      </a:pPr>
                      <a:r>
                        <a:rPr lang="en-GB" sz="1200" u="none" strike="noStrike" dirty="0">
                          <a:effectLst/>
                        </a:rPr>
                        <a:t>Total Monthly Abstraction (m</a:t>
                      </a:r>
                      <a:r>
                        <a:rPr lang="en-GB" sz="1200" u="none" strike="noStrike" baseline="30000" dirty="0">
                          <a:effectLst/>
                        </a:rPr>
                        <a:t>3</a:t>
                      </a:r>
                      <a:r>
                        <a:rPr lang="en-GB" sz="1200" u="none" strike="noStrike" dirty="0">
                          <a:effectLst/>
                        </a:rPr>
                        <a:t>/month)</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24,702</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65089791"/>
                  </a:ext>
                </a:extLst>
              </a:tr>
              <a:tr h="193557">
                <a:tc>
                  <a:txBody>
                    <a:bodyPr/>
                    <a:lstStyle/>
                    <a:p>
                      <a:pPr marL="0" marR="0" lvl="0" indent="0" algn="ctr" defTabSz="914400" eaLnBrk="1" fontAlgn="b" latinLnBrk="0" hangingPunct="1">
                        <a:lnSpc>
                          <a:spcPct val="100000"/>
                        </a:lnSpc>
                        <a:spcBef>
                          <a:spcPts val="0"/>
                        </a:spcBef>
                        <a:spcAft>
                          <a:spcPts val="0"/>
                        </a:spcAft>
                        <a:buClrTx/>
                        <a:buSzTx/>
                        <a:buFontTx/>
                        <a:buNone/>
                        <a:tabLst/>
                        <a:defRPr/>
                      </a:pPr>
                      <a:r>
                        <a:rPr lang="en-GB" sz="1200" u="none" strike="noStrike" dirty="0">
                          <a:effectLst/>
                        </a:rPr>
                        <a:t>Total Daily Abstraction (m</a:t>
                      </a:r>
                      <a:r>
                        <a:rPr lang="en-GB" sz="1200" u="none" strike="noStrike" baseline="30000" dirty="0">
                          <a:effectLst/>
                        </a:rPr>
                        <a:t>3</a:t>
                      </a:r>
                      <a:r>
                        <a:rPr lang="en-GB" sz="1200" u="none" strike="noStrike" dirty="0">
                          <a:effectLst/>
                        </a:rPr>
                        <a:t>/day</a:t>
                      </a:r>
                      <a:r>
                        <a:rPr lang="en-GB" sz="1200" b="0" i="0" u="none" strike="noStrike" dirty="0">
                          <a:solidFill>
                            <a:srgbClr val="000000"/>
                          </a:solidFill>
                          <a:effectLst/>
                          <a:latin typeface="Calibri" panose="020F050202020403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812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19262118"/>
                  </a:ext>
                </a:extLst>
              </a:tr>
              <a:tr h="343905">
                <a:tc gridSpan="2">
                  <a:txBody>
                    <a:bodyPr/>
                    <a:lstStyle/>
                    <a:p>
                      <a:pPr marL="0" marR="0" lvl="0" indent="0" algn="ctr" defTabSz="914400" eaLnBrk="1" fontAlgn="b" latinLnBrk="0" hangingPunct="1">
                        <a:lnSpc>
                          <a:spcPct val="100000"/>
                        </a:lnSpc>
                        <a:spcBef>
                          <a:spcPts val="0"/>
                        </a:spcBef>
                        <a:spcAft>
                          <a:spcPts val="0"/>
                        </a:spcAft>
                        <a:buClrTx/>
                        <a:buSzTx/>
                        <a:buFontTx/>
                        <a:buNone/>
                        <a:tabLst/>
                        <a:defRPr/>
                      </a:pPr>
                      <a:r>
                        <a:rPr lang="en-GB" sz="1200" b="1" u="none" strike="noStrike" dirty="0">
                          <a:effectLst/>
                        </a:rPr>
                        <a:t>Waste Water Returns Permit Number: EPR/AB3697CN</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642739659"/>
                  </a:ext>
                </a:extLst>
              </a:tr>
              <a:tr h="184340">
                <a:tc>
                  <a:txBody>
                    <a:bodyPr/>
                    <a:lstStyle/>
                    <a:p>
                      <a:pPr marL="0" marR="0" lvl="0" indent="0" algn="ctr" defTabSz="914400" eaLnBrk="1" fontAlgn="b" latinLnBrk="0" hangingPunct="1">
                        <a:lnSpc>
                          <a:spcPct val="100000"/>
                        </a:lnSpc>
                        <a:spcBef>
                          <a:spcPts val="0"/>
                        </a:spcBef>
                        <a:spcAft>
                          <a:spcPts val="0"/>
                        </a:spcAft>
                        <a:buClrTx/>
                        <a:buSzTx/>
                        <a:buFontTx/>
                        <a:buNone/>
                        <a:tabLst/>
                        <a:defRPr/>
                      </a:pPr>
                      <a:r>
                        <a:rPr lang="en-GB" sz="1200" u="none" strike="noStrike" dirty="0">
                          <a:effectLst/>
                        </a:rPr>
                        <a:t>Permitted Daily Discharge (m</a:t>
                      </a:r>
                      <a:r>
                        <a:rPr lang="en-GB" sz="1200" u="none" strike="noStrike" baseline="30000" dirty="0">
                          <a:effectLst/>
                        </a:rPr>
                        <a:t>3</a:t>
                      </a:r>
                      <a:r>
                        <a:rPr lang="en-GB" sz="1200" u="none" strike="noStrike" dirty="0">
                          <a:effectLst/>
                        </a:rPr>
                        <a:t>/day</a:t>
                      </a:r>
                      <a:r>
                        <a:rPr lang="en-GB" sz="1200" b="0" i="0" u="none" strike="noStrike" dirty="0">
                          <a:solidFill>
                            <a:srgbClr val="000000"/>
                          </a:solidFill>
                          <a:effectLst/>
                          <a:latin typeface="Calibri" panose="020F050202020403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194.4</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94274076"/>
                  </a:ext>
                </a:extLst>
              </a:tr>
              <a:tr h="184340">
                <a:tc>
                  <a:txBody>
                    <a:bodyPr/>
                    <a:lstStyle/>
                    <a:p>
                      <a:pPr algn="ctr" fontAlgn="b"/>
                      <a:r>
                        <a:rPr lang="en-GB" sz="1200" u="none" strike="noStrike" dirty="0">
                          <a:effectLst/>
                        </a:rPr>
                        <a:t>Total Annual Discharge (m</a:t>
                      </a:r>
                      <a:r>
                        <a:rPr lang="en-GB" sz="1200" u="none" strike="noStrike" baseline="30000" dirty="0">
                          <a:effectLst/>
                        </a:rPr>
                        <a:t>3</a:t>
                      </a:r>
                      <a:r>
                        <a:rPr lang="en-GB" sz="1200" u="none" strike="noStrike" dirty="0">
                          <a:effectLst/>
                        </a:rPr>
                        <a:t>/</a:t>
                      </a:r>
                      <a:r>
                        <a:rPr lang="en-GB" sz="1200" u="none" strike="noStrike" dirty="0" err="1">
                          <a:effectLst/>
                        </a:rPr>
                        <a:t>yr</a:t>
                      </a:r>
                      <a:r>
                        <a:rPr lang="en-GB" sz="1200" b="0" i="0" u="none" strike="noStrike" dirty="0">
                          <a:solidFill>
                            <a:srgbClr val="000000"/>
                          </a:solidFill>
                          <a:effectLst/>
                          <a:latin typeface="Calibri" panose="020F050202020403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70,956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6894778"/>
                  </a:ext>
                </a:extLst>
              </a:tr>
              <a:tr h="340985">
                <a:tc gridSpan="2">
                  <a:txBody>
                    <a:bodyPr/>
                    <a:lstStyle/>
                    <a:p>
                      <a:pPr algn="ctr" fontAlgn="b"/>
                      <a:r>
                        <a:rPr lang="en-GB" sz="1200" b="1" i="0" u="none" strike="noStrike" dirty="0">
                          <a:solidFill>
                            <a:srgbClr val="000000"/>
                          </a:solidFill>
                          <a:effectLst/>
                          <a:latin typeface="Calibri" panose="020F0502020204030204" pitchFamily="34" charset="0"/>
                        </a:rPr>
                        <a:t>Net Abstraction from Groundwater</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pPr algn="ctr" fontAlgn="b"/>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23836355"/>
                  </a:ext>
                </a:extLst>
              </a:tr>
              <a:tr h="184340">
                <a:tc>
                  <a:txBody>
                    <a:bodyPr/>
                    <a:lstStyle/>
                    <a:p>
                      <a:pPr algn="ctr" fontAlgn="b"/>
                      <a:r>
                        <a:rPr lang="en-GB" sz="1200" b="0" i="0" u="none" strike="noStrike" dirty="0">
                          <a:solidFill>
                            <a:srgbClr val="000000"/>
                          </a:solidFill>
                          <a:effectLst/>
                          <a:latin typeface="Calibri" panose="020F0502020204030204" pitchFamily="34" charset="0"/>
                        </a:rPr>
                        <a:t>Annual Net Abstraction </a:t>
                      </a:r>
                      <a:r>
                        <a:rPr lang="en-GB" sz="1200" u="none" strike="noStrike" dirty="0">
                          <a:effectLst/>
                        </a:rPr>
                        <a:t>(m</a:t>
                      </a:r>
                      <a:r>
                        <a:rPr lang="en-GB" sz="1200" u="none" strike="noStrike" baseline="30000" dirty="0">
                          <a:effectLst/>
                        </a:rPr>
                        <a:t>3</a:t>
                      </a:r>
                      <a:r>
                        <a:rPr lang="en-GB" sz="1200" u="none" strike="noStrike" dirty="0">
                          <a:effectLst/>
                        </a:rPr>
                        <a:t>/</a:t>
                      </a:r>
                      <a:r>
                        <a:rPr lang="en-GB" sz="1200" u="none" strike="noStrike" dirty="0" err="1">
                          <a:effectLst/>
                        </a:rPr>
                        <a:t>yr</a:t>
                      </a:r>
                      <a:r>
                        <a:rPr lang="en-GB" sz="1200" b="0" i="0" u="none" strike="noStrike" dirty="0">
                          <a:solidFill>
                            <a:srgbClr val="000000"/>
                          </a:solidFill>
                          <a:effectLst/>
                          <a:latin typeface="Calibri" panose="020F050202020403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225,468</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53492154"/>
                  </a:ext>
                </a:extLst>
              </a:tr>
              <a:tr h="184340">
                <a:tc>
                  <a:txBody>
                    <a:bodyPr/>
                    <a:lstStyle/>
                    <a:p>
                      <a:pPr algn="ctr" fontAlgn="b"/>
                      <a:r>
                        <a:rPr lang="en-GB" sz="1200" b="0" i="0" u="none" strike="noStrike" dirty="0">
                          <a:solidFill>
                            <a:srgbClr val="000000"/>
                          </a:solidFill>
                          <a:effectLst/>
                          <a:latin typeface="Calibri" panose="020F0502020204030204" pitchFamily="34" charset="0"/>
                        </a:rPr>
                        <a:t>Monthly Net Abstraction </a:t>
                      </a:r>
                      <a:r>
                        <a:rPr lang="en-GB" sz="1200" u="none" strike="noStrike" dirty="0">
                          <a:effectLst/>
                        </a:rPr>
                        <a:t>(m</a:t>
                      </a:r>
                      <a:r>
                        <a:rPr lang="en-GB" sz="1200" u="none" strike="noStrike" baseline="30000" dirty="0">
                          <a:effectLst/>
                        </a:rPr>
                        <a:t>3</a:t>
                      </a:r>
                      <a:r>
                        <a:rPr lang="en-GB" sz="1200" u="none" strike="noStrike" dirty="0">
                          <a:effectLst/>
                        </a:rPr>
                        <a:t>/month)</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18,789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0469870"/>
                  </a:ext>
                </a:extLst>
              </a:tr>
            </a:tbl>
          </a:graphicData>
        </a:graphic>
      </p:graphicFrame>
      <p:graphicFrame>
        <p:nvGraphicFramePr>
          <p:cNvPr id="8" name="Table 7">
            <a:extLst>
              <a:ext uri="{FF2B5EF4-FFF2-40B4-BE49-F238E27FC236}">
                <a16:creationId xmlns:a16="http://schemas.microsoft.com/office/drawing/2014/main" id="{7E5875CA-8658-4F3E-B7E7-284C8A225CF8}"/>
              </a:ext>
            </a:extLst>
          </p:cNvPr>
          <p:cNvGraphicFramePr>
            <a:graphicFrameLocks noGrp="1"/>
          </p:cNvGraphicFramePr>
          <p:nvPr>
            <p:extLst>
              <p:ext uri="{D42A27DB-BD31-4B8C-83A1-F6EECF244321}">
                <p14:modId xmlns:p14="http://schemas.microsoft.com/office/powerpoint/2010/main" val="1495111692"/>
              </p:ext>
            </p:extLst>
          </p:nvPr>
        </p:nvGraphicFramePr>
        <p:xfrm>
          <a:off x="6434256" y="2110893"/>
          <a:ext cx="3179643" cy="984732"/>
        </p:xfrm>
        <a:graphic>
          <a:graphicData uri="http://schemas.openxmlformats.org/drawingml/2006/table">
            <a:tbl>
              <a:tblPr>
                <a:tableStyleId>{5C22544A-7EE6-4342-B048-85BDC9FD1C3A}</a:tableStyleId>
              </a:tblPr>
              <a:tblGrid>
                <a:gridCol w="2364608">
                  <a:extLst>
                    <a:ext uri="{9D8B030D-6E8A-4147-A177-3AD203B41FA5}">
                      <a16:colId xmlns:a16="http://schemas.microsoft.com/office/drawing/2014/main" val="3801385131"/>
                    </a:ext>
                  </a:extLst>
                </a:gridCol>
                <a:gridCol w="815035">
                  <a:extLst>
                    <a:ext uri="{9D8B030D-6E8A-4147-A177-3AD203B41FA5}">
                      <a16:colId xmlns:a16="http://schemas.microsoft.com/office/drawing/2014/main" val="2882452883"/>
                    </a:ext>
                  </a:extLst>
                </a:gridCol>
              </a:tblGrid>
              <a:tr h="520236">
                <a:tc gridSpan="2">
                  <a:txBody>
                    <a:bodyPr/>
                    <a:lstStyle/>
                    <a:p>
                      <a:pPr algn="ctr" fontAlgn="b"/>
                      <a:r>
                        <a:rPr lang="en-GB" sz="1400" b="1" u="none" strike="noStrike" dirty="0">
                          <a:effectLst/>
                        </a:rPr>
                        <a:t>Net Abstraction as a Percentage of Water in the Valley at </a:t>
                      </a:r>
                      <a:r>
                        <a:rPr lang="en-GB" sz="1400" b="1" u="none" strike="noStrike" dirty="0" err="1">
                          <a:effectLst/>
                        </a:rPr>
                        <a:t>Lingen</a:t>
                      </a:r>
                      <a:r>
                        <a:rPr lang="en-GB" sz="1400" b="1" u="none" strike="noStrike" dirty="0">
                          <a:effectLst/>
                        </a:rPr>
                        <a:t> Bridge</a:t>
                      </a:r>
                      <a:endParaRPr lang="en-GB" sz="1400" b="1"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tc>
                <a:extLst>
                  <a:ext uri="{0D108BD9-81ED-4DB2-BD59-A6C34878D82A}">
                    <a16:rowId xmlns:a16="http://schemas.microsoft.com/office/drawing/2014/main" val="3987163368"/>
                  </a:ext>
                </a:extLst>
              </a:tr>
              <a:tr h="232248">
                <a:tc>
                  <a:txBody>
                    <a:bodyPr/>
                    <a:lstStyle/>
                    <a:p>
                      <a:pPr algn="ctr" fontAlgn="b"/>
                      <a:r>
                        <a:rPr lang="en-GB" sz="1200" u="none" strike="noStrike" dirty="0">
                          <a:effectLst/>
                        </a:rPr>
                        <a:t>Annually</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0.24%</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1111915"/>
                  </a:ext>
                </a:extLst>
              </a:tr>
              <a:tr h="232248">
                <a:tc>
                  <a:txBody>
                    <a:bodyPr/>
                    <a:lstStyle/>
                    <a:p>
                      <a:pPr algn="ctr" fontAlgn="b"/>
                      <a:r>
                        <a:rPr lang="en-GB" sz="1200" u="none" strike="noStrike" dirty="0">
                          <a:effectLst/>
                        </a:rPr>
                        <a:t>Monthly* </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u="none" strike="noStrike" dirty="0">
                          <a:effectLst/>
                        </a:rPr>
                        <a:t>0.82%</a:t>
                      </a:r>
                      <a:endParaRPr lang="en-GB" sz="1200" b="0" i="0" u="none" strike="noStrike" dirty="0">
                        <a:solidFill>
                          <a:srgbClr val="000000"/>
                        </a:solidFill>
                        <a:effectLst/>
                        <a:latin typeface="Calibri" panose="020F050202020403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356881"/>
                  </a:ext>
                </a:extLst>
              </a:tr>
            </a:tbl>
          </a:graphicData>
        </a:graphic>
      </p:graphicFrame>
      <p:sp>
        <p:nvSpPr>
          <p:cNvPr id="9" name="TextBox 8">
            <a:extLst>
              <a:ext uri="{FF2B5EF4-FFF2-40B4-BE49-F238E27FC236}">
                <a16:creationId xmlns:a16="http://schemas.microsoft.com/office/drawing/2014/main" id="{151F2F54-6898-416D-9B45-6B3F9C17E3DA}"/>
              </a:ext>
            </a:extLst>
          </p:cNvPr>
          <p:cNvSpPr txBox="1"/>
          <p:nvPr/>
        </p:nvSpPr>
        <p:spPr>
          <a:xfrm>
            <a:off x="6507427" y="3213179"/>
            <a:ext cx="2829621" cy="246221"/>
          </a:xfrm>
          <a:prstGeom prst="rect">
            <a:avLst/>
          </a:prstGeom>
          <a:noFill/>
        </p:spPr>
        <p:txBody>
          <a:bodyPr wrap="none" rtlCol="0">
            <a:spAutoFit/>
          </a:bodyPr>
          <a:lstStyle/>
          <a:p>
            <a:r>
              <a:rPr lang="en-GB" sz="1000" i="1"/>
              <a:t>* Using August as the month with lowest discharge</a:t>
            </a:r>
            <a:endParaRPr lang="en-GB" sz="1000" i="1" dirty="0"/>
          </a:p>
        </p:txBody>
      </p:sp>
    </p:spTree>
    <p:extLst>
      <p:ext uri="{BB962C8B-B14F-4D97-AF65-F5344CB8AC3E}">
        <p14:creationId xmlns:p14="http://schemas.microsoft.com/office/powerpoint/2010/main" val="22518061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7" y="1133068"/>
            <a:ext cx="2838450" cy="375920"/>
          </a:xfrm>
          <a:prstGeom prst="rect">
            <a:avLst/>
          </a:prstGeom>
        </p:spPr>
        <p:txBody>
          <a:bodyPr vert="horz" wrap="square" lIns="0" tIns="12700" rIns="0" bIns="0" rtlCol="0">
            <a:spAutoFit/>
          </a:bodyPr>
          <a:lstStyle/>
          <a:p>
            <a:pPr marL="12700">
              <a:lnSpc>
                <a:spcPct val="100000"/>
              </a:lnSpc>
              <a:spcBef>
                <a:spcPts val="100"/>
              </a:spcBef>
            </a:pPr>
            <a:r>
              <a:rPr lang="en-GB" sz="2300" spc="-10" dirty="0"/>
              <a:t>Summary</a:t>
            </a:r>
            <a:endParaRPr sz="2300" dirty="0"/>
          </a:p>
        </p:txBody>
      </p:sp>
      <p:sp>
        <p:nvSpPr>
          <p:cNvPr id="6" name="object 6"/>
          <p:cNvSpPr/>
          <p:nvPr/>
        </p:nvSpPr>
        <p:spPr>
          <a:xfrm>
            <a:off x="457200" y="1693842"/>
            <a:ext cx="9749155" cy="5078313"/>
          </a:xfrm>
          <a:custGeom>
            <a:avLst/>
            <a:gdLst/>
            <a:ahLst/>
            <a:cxnLst/>
            <a:rect l="l" t="t" r="r" b="b"/>
            <a:pathLst>
              <a:path w="9749155" h="4937759">
                <a:moveTo>
                  <a:pt x="9596399" y="0"/>
                </a:moveTo>
                <a:lnTo>
                  <a:pt x="152400" y="0"/>
                </a:lnTo>
                <a:lnTo>
                  <a:pt x="104231" y="7769"/>
                </a:lnTo>
                <a:lnTo>
                  <a:pt x="62396" y="29405"/>
                </a:lnTo>
                <a:lnTo>
                  <a:pt x="29405" y="62396"/>
                </a:lnTo>
                <a:lnTo>
                  <a:pt x="7769" y="104231"/>
                </a:lnTo>
                <a:lnTo>
                  <a:pt x="0" y="152400"/>
                </a:lnTo>
                <a:lnTo>
                  <a:pt x="0" y="4785042"/>
                </a:lnTo>
                <a:lnTo>
                  <a:pt x="7769" y="4833215"/>
                </a:lnTo>
                <a:lnTo>
                  <a:pt x="29405" y="4875051"/>
                </a:lnTo>
                <a:lnTo>
                  <a:pt x="62396" y="4908040"/>
                </a:lnTo>
                <a:lnTo>
                  <a:pt x="104231" y="4929673"/>
                </a:lnTo>
                <a:lnTo>
                  <a:pt x="152400" y="4937442"/>
                </a:lnTo>
                <a:lnTo>
                  <a:pt x="9596399" y="4937442"/>
                </a:lnTo>
                <a:lnTo>
                  <a:pt x="9644572" y="4929673"/>
                </a:lnTo>
                <a:lnTo>
                  <a:pt x="9686408" y="4908040"/>
                </a:lnTo>
                <a:lnTo>
                  <a:pt x="9719397" y="4875051"/>
                </a:lnTo>
                <a:lnTo>
                  <a:pt x="9741030" y="4833215"/>
                </a:lnTo>
                <a:lnTo>
                  <a:pt x="9748799" y="4785042"/>
                </a:lnTo>
                <a:lnTo>
                  <a:pt x="9748799" y="152400"/>
                </a:lnTo>
                <a:lnTo>
                  <a:pt x="9741030" y="104231"/>
                </a:lnTo>
                <a:lnTo>
                  <a:pt x="9719397" y="62396"/>
                </a:lnTo>
                <a:lnTo>
                  <a:pt x="9686408" y="29405"/>
                </a:lnTo>
                <a:lnTo>
                  <a:pt x="9644572" y="7769"/>
                </a:lnTo>
                <a:lnTo>
                  <a:pt x="9596399" y="0"/>
                </a:lnTo>
                <a:close/>
              </a:path>
            </a:pathLst>
          </a:custGeom>
          <a:solidFill>
            <a:srgbClr val="A3A5A8">
              <a:alpha val="18998"/>
            </a:srgbClr>
          </a:solidFill>
        </p:spPr>
        <p:txBody>
          <a:bodyPr wrap="square" lIns="0" tIns="0" rIns="0" bIns="0" rtlCol="0"/>
          <a:lstStyle/>
          <a:p>
            <a:endParaRPr/>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18</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sp>
        <p:nvSpPr>
          <p:cNvPr id="5" name="TextBox 4">
            <a:extLst>
              <a:ext uri="{FF2B5EF4-FFF2-40B4-BE49-F238E27FC236}">
                <a16:creationId xmlns:a16="http://schemas.microsoft.com/office/drawing/2014/main" id="{DDF645D1-0330-45FD-9B01-29E73AA60850}"/>
              </a:ext>
            </a:extLst>
          </p:cNvPr>
          <p:cNvSpPr txBox="1"/>
          <p:nvPr/>
        </p:nvSpPr>
        <p:spPr>
          <a:xfrm>
            <a:off x="642545" y="1798034"/>
            <a:ext cx="8818955" cy="5078313"/>
          </a:xfrm>
          <a:prstGeom prst="rect">
            <a:avLst/>
          </a:prstGeom>
          <a:noFill/>
        </p:spPr>
        <p:txBody>
          <a:bodyPr wrap="square" rtlCol="0">
            <a:spAutoFit/>
          </a:bodyPr>
          <a:lstStyle/>
          <a:p>
            <a:pPr marL="285750" indent="-285750">
              <a:buFont typeface="Arial" panose="020B0604020202020204" pitchFamily="34" charset="0"/>
              <a:buChar char="•"/>
            </a:pPr>
            <a:r>
              <a:rPr lang="en-GB" dirty="0"/>
              <a:t>The river experiences losses to underlying gravels as it flows from Knighton Bridge to </a:t>
            </a:r>
            <a:r>
              <a:rPr lang="en-GB" dirty="0" err="1"/>
              <a:t>Lingen</a:t>
            </a:r>
            <a:r>
              <a:rPr lang="en-GB" dirty="0"/>
              <a:t> Bridge</a:t>
            </a:r>
          </a:p>
          <a:p>
            <a:pPr marL="285750" indent="-285750">
              <a:buFont typeface="Arial" panose="020B0604020202020204" pitchFamily="34" charset="0"/>
              <a:buChar char="•"/>
            </a:pPr>
            <a:r>
              <a:rPr lang="en-GB" dirty="0"/>
              <a:t>Environment Agency spot flow data shows that this pre-dates significant abstraction by Radnor Hills</a:t>
            </a:r>
          </a:p>
          <a:p>
            <a:pPr marL="285750" indent="-285750">
              <a:buFont typeface="Arial" panose="020B0604020202020204" pitchFamily="34" charset="0"/>
              <a:buChar char="•"/>
            </a:pPr>
            <a:r>
              <a:rPr lang="en-GB" dirty="0"/>
              <a:t>By Buckton the gravels have discharged flows back to the river</a:t>
            </a:r>
          </a:p>
          <a:p>
            <a:pPr marL="285750" indent="-285750">
              <a:buFont typeface="Arial" panose="020B0604020202020204" pitchFamily="34" charset="0"/>
              <a:buChar char="•"/>
            </a:pPr>
            <a:r>
              <a:rPr lang="en-GB" dirty="0"/>
              <a:t>The river subsequently dries up again just upstream of Leintwardine</a:t>
            </a:r>
          </a:p>
          <a:p>
            <a:pPr marL="285750" indent="-285750">
              <a:buFont typeface="Arial" panose="020B0604020202020204" pitchFamily="34" charset="0"/>
              <a:buChar char="•"/>
            </a:pPr>
            <a:r>
              <a:rPr lang="en-GB" dirty="0"/>
              <a:t>The river would be expected to be naturally ephemeral due to the high permeability of the gravel substrate</a:t>
            </a:r>
          </a:p>
          <a:p>
            <a:pPr marL="285750" indent="-285750">
              <a:buFont typeface="Arial" panose="020B0604020202020204" pitchFamily="34" charset="0"/>
              <a:buChar char="•"/>
            </a:pPr>
            <a:r>
              <a:rPr lang="en-GB" dirty="0"/>
              <a:t>The gravel fills a deep valley in the underlying bedrock</a:t>
            </a:r>
          </a:p>
          <a:p>
            <a:pPr marL="285750" indent="-285750">
              <a:buFont typeface="Arial" panose="020B0604020202020204" pitchFamily="34" charset="0"/>
              <a:buChar char="•"/>
            </a:pPr>
            <a:r>
              <a:rPr lang="en-GB" dirty="0"/>
              <a:t>Runoff from hills recharges gravel valley fill</a:t>
            </a:r>
          </a:p>
          <a:p>
            <a:pPr marL="285750" indent="-285750">
              <a:buFont typeface="Arial" panose="020B0604020202020204" pitchFamily="34" charset="0"/>
              <a:buChar char="•"/>
            </a:pPr>
            <a:r>
              <a:rPr lang="en-GB" dirty="0"/>
              <a:t>The gravel conveys water from the catchment down the valley </a:t>
            </a:r>
          </a:p>
          <a:p>
            <a:endParaRPr lang="en-GB" dirty="0"/>
          </a:p>
          <a:p>
            <a:pPr marL="285750" indent="-285750">
              <a:buFont typeface="Arial" panose="020B0604020202020204" pitchFamily="34" charset="0"/>
              <a:buChar char="•"/>
            </a:pPr>
            <a:r>
              <a:rPr lang="en-GB" dirty="0"/>
              <a:t>Use of LowFlows2 provides a value for the discharge from the valley (river + groundwater)</a:t>
            </a:r>
          </a:p>
          <a:p>
            <a:pPr marL="285750" indent="-285750">
              <a:buFont typeface="Arial" panose="020B0604020202020204" pitchFamily="34" charset="0"/>
              <a:buChar char="•"/>
            </a:pPr>
            <a:r>
              <a:rPr lang="en-GB" dirty="0"/>
              <a:t>Use of spot flow data gives discharge from the river</a:t>
            </a:r>
          </a:p>
          <a:p>
            <a:pPr marL="285750" indent="-285750">
              <a:buFont typeface="Arial" panose="020B0604020202020204" pitchFamily="34" charset="0"/>
              <a:buChar char="•"/>
            </a:pPr>
            <a:r>
              <a:rPr lang="en-GB" dirty="0"/>
              <a:t>Comparison of groundwater discharge (valley – river) results in valid value of gravel permeability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Groundwater flux can be compared to validated abstraction volumes in the application</a:t>
            </a:r>
          </a:p>
        </p:txBody>
      </p:sp>
    </p:spTree>
    <p:extLst>
      <p:ext uri="{BB962C8B-B14F-4D97-AF65-F5344CB8AC3E}">
        <p14:creationId xmlns:p14="http://schemas.microsoft.com/office/powerpoint/2010/main" val="4138017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7" y="1133068"/>
            <a:ext cx="2838450" cy="375920"/>
          </a:xfrm>
          <a:prstGeom prst="rect">
            <a:avLst/>
          </a:prstGeom>
        </p:spPr>
        <p:txBody>
          <a:bodyPr vert="horz" wrap="square" lIns="0" tIns="12700" rIns="0" bIns="0" rtlCol="0">
            <a:spAutoFit/>
          </a:bodyPr>
          <a:lstStyle/>
          <a:p>
            <a:pPr marL="12700">
              <a:lnSpc>
                <a:spcPct val="100000"/>
              </a:lnSpc>
              <a:spcBef>
                <a:spcPts val="100"/>
              </a:spcBef>
            </a:pPr>
            <a:r>
              <a:rPr lang="en-GB" sz="2300" spc="-10" dirty="0"/>
              <a:t>Conceptual Model</a:t>
            </a:r>
            <a:endParaRPr sz="2300" dirty="0"/>
          </a:p>
        </p:txBody>
      </p:sp>
      <p:sp>
        <p:nvSpPr>
          <p:cNvPr id="6" name="object 6"/>
          <p:cNvSpPr/>
          <p:nvPr/>
        </p:nvSpPr>
        <p:spPr>
          <a:xfrm>
            <a:off x="457200" y="1693843"/>
            <a:ext cx="9749155" cy="4937760"/>
          </a:xfrm>
          <a:custGeom>
            <a:avLst/>
            <a:gdLst/>
            <a:ahLst/>
            <a:cxnLst/>
            <a:rect l="l" t="t" r="r" b="b"/>
            <a:pathLst>
              <a:path w="9749155" h="4937759">
                <a:moveTo>
                  <a:pt x="9596399" y="0"/>
                </a:moveTo>
                <a:lnTo>
                  <a:pt x="152400" y="0"/>
                </a:lnTo>
                <a:lnTo>
                  <a:pt x="104231" y="7769"/>
                </a:lnTo>
                <a:lnTo>
                  <a:pt x="62396" y="29405"/>
                </a:lnTo>
                <a:lnTo>
                  <a:pt x="29405" y="62396"/>
                </a:lnTo>
                <a:lnTo>
                  <a:pt x="7769" y="104231"/>
                </a:lnTo>
                <a:lnTo>
                  <a:pt x="0" y="152400"/>
                </a:lnTo>
                <a:lnTo>
                  <a:pt x="0" y="4785042"/>
                </a:lnTo>
                <a:lnTo>
                  <a:pt x="7769" y="4833215"/>
                </a:lnTo>
                <a:lnTo>
                  <a:pt x="29405" y="4875051"/>
                </a:lnTo>
                <a:lnTo>
                  <a:pt x="62396" y="4908040"/>
                </a:lnTo>
                <a:lnTo>
                  <a:pt x="104231" y="4929673"/>
                </a:lnTo>
                <a:lnTo>
                  <a:pt x="152400" y="4937442"/>
                </a:lnTo>
                <a:lnTo>
                  <a:pt x="9596399" y="4937442"/>
                </a:lnTo>
                <a:lnTo>
                  <a:pt x="9644572" y="4929673"/>
                </a:lnTo>
                <a:lnTo>
                  <a:pt x="9686408" y="4908040"/>
                </a:lnTo>
                <a:lnTo>
                  <a:pt x="9719397" y="4875051"/>
                </a:lnTo>
                <a:lnTo>
                  <a:pt x="9741030" y="4833215"/>
                </a:lnTo>
                <a:lnTo>
                  <a:pt x="9748799" y="4785042"/>
                </a:lnTo>
                <a:lnTo>
                  <a:pt x="9748799" y="152400"/>
                </a:lnTo>
                <a:lnTo>
                  <a:pt x="9741030" y="104231"/>
                </a:lnTo>
                <a:lnTo>
                  <a:pt x="9719397" y="62396"/>
                </a:lnTo>
                <a:lnTo>
                  <a:pt x="9686408" y="29405"/>
                </a:lnTo>
                <a:lnTo>
                  <a:pt x="9644572" y="7769"/>
                </a:lnTo>
                <a:lnTo>
                  <a:pt x="9596399" y="0"/>
                </a:lnTo>
                <a:close/>
              </a:path>
            </a:pathLst>
          </a:custGeom>
          <a:solidFill>
            <a:srgbClr val="A3A5A8">
              <a:alpha val="18998"/>
            </a:srgbClr>
          </a:solidFill>
        </p:spPr>
        <p:txBody>
          <a:bodyPr wrap="square" lIns="0" tIns="0" rIns="0" bIns="0" rtlCol="0"/>
          <a:lstStyle/>
          <a:p>
            <a:endParaRPr dirty="0"/>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19</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sp>
        <p:nvSpPr>
          <p:cNvPr id="9" name="Text Placeholder 2">
            <a:extLst>
              <a:ext uri="{FF2B5EF4-FFF2-40B4-BE49-F238E27FC236}">
                <a16:creationId xmlns:a16="http://schemas.microsoft.com/office/drawing/2014/main" id="{5AC127B7-F3EA-4517-91EE-CF5CB3798C68}"/>
              </a:ext>
            </a:extLst>
          </p:cNvPr>
          <p:cNvSpPr txBox="1">
            <a:spLocks noChangeArrowheads="1"/>
          </p:cNvSpPr>
          <p:nvPr/>
        </p:nvSpPr>
        <p:spPr bwMode="auto">
          <a:xfrm>
            <a:off x="1108049" y="1900061"/>
            <a:ext cx="8220075" cy="45053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00050" lvl="2" indent="0">
              <a:spcBef>
                <a:spcPct val="0"/>
              </a:spcBef>
              <a:buNone/>
              <a:tabLst>
                <a:tab pos="450850" algn="l"/>
              </a:tabLst>
              <a:defRPr/>
            </a:pPr>
            <a:endParaRPr lang="en-US" altLang="en-US" sz="2000" dirty="0">
              <a:latin typeface="Arial" panose="020B0604020202020204" pitchFamily="34" charset="0"/>
            </a:endParaRPr>
          </a:p>
        </p:txBody>
      </p:sp>
      <p:sp>
        <p:nvSpPr>
          <p:cNvPr id="15" name="Rectangle 14">
            <a:extLst>
              <a:ext uri="{FF2B5EF4-FFF2-40B4-BE49-F238E27FC236}">
                <a16:creationId xmlns:a16="http://schemas.microsoft.com/office/drawing/2014/main" id="{CCEFA6BF-C453-43C6-B7CC-D81CD35FFBAB}"/>
              </a:ext>
            </a:extLst>
          </p:cNvPr>
          <p:cNvSpPr/>
          <p:nvPr/>
        </p:nvSpPr>
        <p:spPr>
          <a:xfrm>
            <a:off x="7001124" y="6048819"/>
            <a:ext cx="1441174" cy="3565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6E4881C0-D79C-4E9F-80E8-936F8B9060E9}"/>
              </a:ext>
            </a:extLst>
          </p:cNvPr>
          <p:cNvSpPr txBox="1"/>
          <p:nvPr/>
        </p:nvSpPr>
        <p:spPr>
          <a:xfrm>
            <a:off x="1315942" y="6297298"/>
            <a:ext cx="1222514" cy="307777"/>
          </a:xfrm>
          <a:prstGeom prst="rect">
            <a:avLst/>
          </a:prstGeom>
          <a:noFill/>
        </p:spPr>
        <p:txBody>
          <a:bodyPr wrap="square" rtlCol="0">
            <a:spAutoFit/>
          </a:bodyPr>
          <a:lstStyle/>
          <a:p>
            <a:r>
              <a:rPr lang="en-GB" sz="1400" dirty="0"/>
              <a:t>* LowFlows2</a:t>
            </a:r>
          </a:p>
        </p:txBody>
      </p:sp>
      <p:sp>
        <p:nvSpPr>
          <p:cNvPr id="18" name="TextBox 17">
            <a:extLst>
              <a:ext uri="{FF2B5EF4-FFF2-40B4-BE49-F238E27FC236}">
                <a16:creationId xmlns:a16="http://schemas.microsoft.com/office/drawing/2014/main" id="{FA84692D-4F26-45E8-91D9-3DFF8E289015}"/>
              </a:ext>
            </a:extLst>
          </p:cNvPr>
          <p:cNvSpPr txBox="1"/>
          <p:nvPr/>
        </p:nvSpPr>
        <p:spPr>
          <a:xfrm>
            <a:off x="2608029" y="6282464"/>
            <a:ext cx="1441174" cy="307777"/>
          </a:xfrm>
          <a:prstGeom prst="rect">
            <a:avLst/>
          </a:prstGeom>
          <a:noFill/>
        </p:spPr>
        <p:txBody>
          <a:bodyPr wrap="square" rtlCol="0">
            <a:spAutoFit/>
          </a:bodyPr>
          <a:lstStyle/>
          <a:p>
            <a:r>
              <a:rPr lang="en-GB" sz="1400" dirty="0"/>
              <a:t># Site Data</a:t>
            </a:r>
          </a:p>
        </p:txBody>
      </p:sp>
      <p:sp>
        <p:nvSpPr>
          <p:cNvPr id="24" name="TextBox 23">
            <a:extLst>
              <a:ext uri="{FF2B5EF4-FFF2-40B4-BE49-F238E27FC236}">
                <a16:creationId xmlns:a16="http://schemas.microsoft.com/office/drawing/2014/main" id="{BF2DF2CF-4DEF-4803-9CBF-46FE83489986}"/>
              </a:ext>
            </a:extLst>
          </p:cNvPr>
          <p:cNvSpPr txBox="1"/>
          <p:nvPr/>
        </p:nvSpPr>
        <p:spPr>
          <a:xfrm>
            <a:off x="3706593" y="6282464"/>
            <a:ext cx="1711980" cy="307777"/>
          </a:xfrm>
          <a:prstGeom prst="rect">
            <a:avLst/>
          </a:prstGeom>
          <a:noFill/>
        </p:spPr>
        <p:txBody>
          <a:bodyPr wrap="square" rtlCol="0">
            <a:spAutoFit/>
          </a:bodyPr>
          <a:lstStyle/>
          <a:p>
            <a:r>
              <a:rPr lang="en-GB" sz="1400" dirty="0"/>
              <a:t>** at </a:t>
            </a:r>
            <a:r>
              <a:rPr lang="en-GB" sz="1400" dirty="0" err="1"/>
              <a:t>Lingen</a:t>
            </a:r>
            <a:r>
              <a:rPr lang="en-GB" sz="1400" dirty="0"/>
              <a:t> Bridge</a:t>
            </a:r>
          </a:p>
        </p:txBody>
      </p:sp>
      <p:pic>
        <p:nvPicPr>
          <p:cNvPr id="8" name="Picture 7" descr="Diagram, schematic&#10;&#10;Description automatically generated">
            <a:extLst>
              <a:ext uri="{FF2B5EF4-FFF2-40B4-BE49-F238E27FC236}">
                <a16:creationId xmlns:a16="http://schemas.microsoft.com/office/drawing/2014/main" id="{BAAB0872-1A4B-4414-95A8-759F948BEB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6191" y="1984066"/>
            <a:ext cx="5471171" cy="4337313"/>
          </a:xfrm>
          <a:prstGeom prst="rect">
            <a:avLst/>
          </a:prstGeom>
        </p:spPr>
      </p:pic>
      <p:sp>
        <p:nvSpPr>
          <p:cNvPr id="17" name="TextBox 16">
            <a:extLst>
              <a:ext uri="{FF2B5EF4-FFF2-40B4-BE49-F238E27FC236}">
                <a16:creationId xmlns:a16="http://schemas.microsoft.com/office/drawing/2014/main" id="{C56B6F01-2226-468A-BA8B-952E7AB22720}"/>
              </a:ext>
            </a:extLst>
          </p:cNvPr>
          <p:cNvSpPr txBox="1"/>
          <p:nvPr/>
        </p:nvSpPr>
        <p:spPr>
          <a:xfrm>
            <a:off x="1680335" y="2526932"/>
            <a:ext cx="990912" cy="307777"/>
          </a:xfrm>
          <a:prstGeom prst="rect">
            <a:avLst/>
          </a:prstGeom>
          <a:noFill/>
        </p:spPr>
        <p:txBody>
          <a:bodyPr wrap="none" rtlCol="0">
            <a:spAutoFit/>
          </a:bodyPr>
          <a:lstStyle/>
          <a:p>
            <a:r>
              <a:rPr lang="en-GB" sz="1400" dirty="0"/>
              <a:t>River </a:t>
            </a:r>
            <a:r>
              <a:rPr lang="en-GB" sz="1400" dirty="0" err="1"/>
              <a:t>Teme</a:t>
            </a:r>
            <a:endParaRPr lang="en-GB" sz="1400" dirty="0"/>
          </a:p>
        </p:txBody>
      </p:sp>
      <p:sp>
        <p:nvSpPr>
          <p:cNvPr id="28" name="TextBox 27">
            <a:extLst>
              <a:ext uri="{FF2B5EF4-FFF2-40B4-BE49-F238E27FC236}">
                <a16:creationId xmlns:a16="http://schemas.microsoft.com/office/drawing/2014/main" id="{29049D48-FCB6-4079-9075-C792419F9B82}"/>
              </a:ext>
            </a:extLst>
          </p:cNvPr>
          <p:cNvSpPr txBox="1"/>
          <p:nvPr/>
        </p:nvSpPr>
        <p:spPr>
          <a:xfrm>
            <a:off x="4305952" y="4140588"/>
            <a:ext cx="872034" cy="307777"/>
          </a:xfrm>
          <a:prstGeom prst="rect">
            <a:avLst/>
          </a:prstGeom>
          <a:solidFill>
            <a:schemeClr val="bg1"/>
          </a:solidFill>
        </p:spPr>
        <p:txBody>
          <a:bodyPr wrap="none" rtlCol="0">
            <a:spAutoFit/>
          </a:bodyPr>
          <a:lstStyle/>
          <a:p>
            <a:r>
              <a:rPr lang="en-GB" sz="1400" dirty="0"/>
              <a:t>Gravel fill</a:t>
            </a:r>
          </a:p>
        </p:txBody>
      </p:sp>
      <p:cxnSp>
        <p:nvCxnSpPr>
          <p:cNvPr id="26" name="Straight Arrow Connector 25">
            <a:extLst>
              <a:ext uri="{FF2B5EF4-FFF2-40B4-BE49-F238E27FC236}">
                <a16:creationId xmlns:a16="http://schemas.microsoft.com/office/drawing/2014/main" id="{FC678635-D625-41E0-BDB2-82F45BA24643}"/>
              </a:ext>
            </a:extLst>
          </p:cNvPr>
          <p:cNvCxnSpPr>
            <a:cxnSpLocks/>
          </p:cNvCxnSpPr>
          <p:nvPr/>
        </p:nvCxnSpPr>
        <p:spPr>
          <a:xfrm>
            <a:off x="3542797" y="3019425"/>
            <a:ext cx="763155" cy="894946"/>
          </a:xfrm>
          <a:prstGeom prst="straightConnector1">
            <a:avLst/>
          </a:prstGeom>
          <a:ln w="28575">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EFFFFBD3-2B78-4B0A-ADFC-43F2C3506448}"/>
              </a:ext>
            </a:extLst>
          </p:cNvPr>
          <p:cNvCxnSpPr>
            <a:cxnSpLocks/>
          </p:cNvCxnSpPr>
          <p:nvPr/>
        </p:nvCxnSpPr>
        <p:spPr>
          <a:xfrm flipV="1">
            <a:off x="5346700" y="4543426"/>
            <a:ext cx="838200" cy="152399"/>
          </a:xfrm>
          <a:prstGeom prst="straightConnector1">
            <a:avLst/>
          </a:prstGeom>
          <a:ln w="28575">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E22421FC-C682-483B-970D-2AEBBE81432A}"/>
              </a:ext>
            </a:extLst>
          </p:cNvPr>
          <p:cNvCxnSpPr>
            <a:cxnSpLocks/>
          </p:cNvCxnSpPr>
          <p:nvPr/>
        </p:nvCxnSpPr>
        <p:spPr>
          <a:xfrm>
            <a:off x="3069494" y="4114477"/>
            <a:ext cx="979709" cy="48246"/>
          </a:xfrm>
          <a:prstGeom prst="straightConnector1">
            <a:avLst/>
          </a:prstGeom>
          <a:ln w="28575">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002B544C-7229-423C-B9E0-56D326C4F7E0}"/>
              </a:ext>
            </a:extLst>
          </p:cNvPr>
          <p:cNvCxnSpPr>
            <a:cxnSpLocks/>
          </p:cNvCxnSpPr>
          <p:nvPr/>
        </p:nvCxnSpPr>
        <p:spPr>
          <a:xfrm flipH="1">
            <a:off x="6718300" y="3629025"/>
            <a:ext cx="457200" cy="819340"/>
          </a:xfrm>
          <a:prstGeom prst="straightConnector1">
            <a:avLst/>
          </a:prstGeom>
          <a:ln w="28575">
            <a:prstDash val="sysDash"/>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BA66E8B4-5D8A-4A36-BE38-A24C3B274BDC}"/>
              </a:ext>
            </a:extLst>
          </p:cNvPr>
          <p:cNvSpPr txBox="1"/>
          <p:nvPr/>
        </p:nvSpPr>
        <p:spPr>
          <a:xfrm>
            <a:off x="5331776" y="4691133"/>
            <a:ext cx="2148524" cy="523220"/>
          </a:xfrm>
          <a:prstGeom prst="rect">
            <a:avLst/>
          </a:prstGeom>
          <a:solidFill>
            <a:schemeClr val="bg1"/>
          </a:solidFill>
        </p:spPr>
        <p:txBody>
          <a:bodyPr wrap="square" rtlCol="0">
            <a:spAutoFit/>
          </a:bodyPr>
          <a:lstStyle/>
          <a:p>
            <a:r>
              <a:rPr lang="en-GB" sz="1400" dirty="0"/>
              <a:t>Flow return to river where gravel thins (decrease in T)</a:t>
            </a:r>
          </a:p>
        </p:txBody>
      </p:sp>
      <p:sp>
        <p:nvSpPr>
          <p:cNvPr id="41" name="TextBox 40">
            <a:extLst>
              <a:ext uri="{FF2B5EF4-FFF2-40B4-BE49-F238E27FC236}">
                <a16:creationId xmlns:a16="http://schemas.microsoft.com/office/drawing/2014/main" id="{909F3CD1-1281-45F1-8F16-22287A147FC8}"/>
              </a:ext>
            </a:extLst>
          </p:cNvPr>
          <p:cNvSpPr txBox="1"/>
          <p:nvPr/>
        </p:nvSpPr>
        <p:spPr>
          <a:xfrm>
            <a:off x="536671" y="3825488"/>
            <a:ext cx="2548198" cy="307777"/>
          </a:xfrm>
          <a:prstGeom prst="rect">
            <a:avLst/>
          </a:prstGeom>
          <a:solidFill>
            <a:schemeClr val="bg1"/>
          </a:solidFill>
        </p:spPr>
        <p:txBody>
          <a:bodyPr wrap="none" rtlCol="0">
            <a:spAutoFit/>
          </a:bodyPr>
          <a:lstStyle/>
          <a:p>
            <a:r>
              <a:rPr lang="en-GB" sz="1400" dirty="0"/>
              <a:t>Small contribution from bedrock</a:t>
            </a:r>
          </a:p>
        </p:txBody>
      </p:sp>
      <p:sp>
        <p:nvSpPr>
          <p:cNvPr id="42" name="TextBox 41">
            <a:extLst>
              <a:ext uri="{FF2B5EF4-FFF2-40B4-BE49-F238E27FC236}">
                <a16:creationId xmlns:a16="http://schemas.microsoft.com/office/drawing/2014/main" id="{7AF08ADC-615A-43C7-B771-3035BF61586C}"/>
              </a:ext>
            </a:extLst>
          </p:cNvPr>
          <p:cNvSpPr txBox="1"/>
          <p:nvPr/>
        </p:nvSpPr>
        <p:spPr>
          <a:xfrm>
            <a:off x="7188034" y="3321248"/>
            <a:ext cx="2026067" cy="307777"/>
          </a:xfrm>
          <a:prstGeom prst="rect">
            <a:avLst/>
          </a:prstGeom>
          <a:solidFill>
            <a:schemeClr val="bg1"/>
          </a:solidFill>
        </p:spPr>
        <p:txBody>
          <a:bodyPr wrap="none" rtlCol="0">
            <a:spAutoFit/>
          </a:bodyPr>
          <a:lstStyle/>
          <a:p>
            <a:r>
              <a:rPr lang="en-GB" sz="1400" dirty="0"/>
              <a:t>Runoff to gravel recharge</a:t>
            </a:r>
          </a:p>
        </p:txBody>
      </p:sp>
      <p:sp>
        <p:nvSpPr>
          <p:cNvPr id="43" name="TextBox 42">
            <a:extLst>
              <a:ext uri="{FF2B5EF4-FFF2-40B4-BE49-F238E27FC236}">
                <a16:creationId xmlns:a16="http://schemas.microsoft.com/office/drawing/2014/main" id="{80DD9C06-4CCA-4FFB-81BF-9AB404A3E84A}"/>
              </a:ext>
            </a:extLst>
          </p:cNvPr>
          <p:cNvSpPr txBox="1"/>
          <p:nvPr/>
        </p:nvSpPr>
        <p:spPr>
          <a:xfrm>
            <a:off x="2188908" y="3034815"/>
            <a:ext cx="1370440" cy="307777"/>
          </a:xfrm>
          <a:prstGeom prst="rect">
            <a:avLst/>
          </a:prstGeom>
          <a:solidFill>
            <a:schemeClr val="bg1"/>
          </a:solidFill>
        </p:spPr>
        <p:txBody>
          <a:bodyPr wrap="none" rtlCol="0">
            <a:spAutoFit/>
          </a:bodyPr>
          <a:lstStyle/>
          <a:p>
            <a:r>
              <a:rPr lang="en-GB" sz="1400" dirty="0"/>
              <a:t>Losses to gravel</a:t>
            </a:r>
          </a:p>
        </p:txBody>
      </p:sp>
      <p:sp>
        <p:nvSpPr>
          <p:cNvPr id="44" name="TextBox 43">
            <a:extLst>
              <a:ext uri="{FF2B5EF4-FFF2-40B4-BE49-F238E27FC236}">
                <a16:creationId xmlns:a16="http://schemas.microsoft.com/office/drawing/2014/main" id="{87F072C3-50F2-4D77-8176-DDB78D5FD1D9}"/>
              </a:ext>
            </a:extLst>
          </p:cNvPr>
          <p:cNvSpPr txBox="1"/>
          <p:nvPr/>
        </p:nvSpPr>
        <p:spPr>
          <a:xfrm>
            <a:off x="487045" y="2024184"/>
            <a:ext cx="2497800" cy="523220"/>
          </a:xfrm>
          <a:prstGeom prst="rect">
            <a:avLst/>
          </a:prstGeom>
          <a:noFill/>
        </p:spPr>
        <p:txBody>
          <a:bodyPr wrap="none" rtlCol="0">
            <a:spAutoFit/>
          </a:bodyPr>
          <a:lstStyle/>
          <a:p>
            <a:pPr algn="ctr"/>
            <a:r>
              <a:rPr lang="en-GB" sz="1400" b="1" dirty="0"/>
              <a:t>Water in the Valley at Knighton</a:t>
            </a:r>
          </a:p>
          <a:p>
            <a:pPr algn="ctr"/>
            <a:r>
              <a:rPr lang="en-GB" sz="1400" b="1" baseline="30000" dirty="0"/>
              <a:t>*</a:t>
            </a:r>
            <a:r>
              <a:rPr lang="en-GB" sz="1400" b="1" dirty="0"/>
              <a:t>August : 2,292,710m</a:t>
            </a:r>
            <a:r>
              <a:rPr lang="en-GB" sz="1400" b="1" baseline="30000" dirty="0"/>
              <a:t>3</a:t>
            </a:r>
          </a:p>
        </p:txBody>
      </p:sp>
      <p:sp>
        <p:nvSpPr>
          <p:cNvPr id="45" name="Rectangle 44">
            <a:extLst>
              <a:ext uri="{FF2B5EF4-FFF2-40B4-BE49-F238E27FC236}">
                <a16:creationId xmlns:a16="http://schemas.microsoft.com/office/drawing/2014/main" id="{F106583B-E453-4002-ADBC-FCD0A561F821}"/>
              </a:ext>
            </a:extLst>
          </p:cNvPr>
          <p:cNvSpPr/>
          <p:nvPr/>
        </p:nvSpPr>
        <p:spPr>
          <a:xfrm>
            <a:off x="3133119" y="4569810"/>
            <a:ext cx="1832168" cy="523220"/>
          </a:xfrm>
          <a:prstGeom prst="rect">
            <a:avLst/>
          </a:prstGeom>
          <a:solidFill>
            <a:schemeClr val="bg1"/>
          </a:solidFill>
        </p:spPr>
        <p:txBody>
          <a:bodyPr wrap="none">
            <a:spAutoFit/>
          </a:bodyPr>
          <a:lstStyle/>
          <a:p>
            <a:pPr algn="ctr"/>
            <a:r>
              <a:rPr lang="en-GB" sz="1400" b="1" dirty="0"/>
              <a:t>Groundwater</a:t>
            </a:r>
          </a:p>
          <a:p>
            <a:pPr algn="ctr"/>
            <a:r>
              <a:rPr lang="en-GB" sz="1400" b="1" baseline="30000" dirty="0"/>
              <a:t>*</a:t>
            </a:r>
            <a:r>
              <a:rPr lang="en-GB" sz="1400" b="1" dirty="0"/>
              <a:t>August : 2,043,244m</a:t>
            </a:r>
            <a:r>
              <a:rPr lang="en-GB" sz="1400" b="1" baseline="30000" dirty="0"/>
              <a:t>3</a:t>
            </a:r>
          </a:p>
        </p:txBody>
      </p:sp>
      <p:sp>
        <p:nvSpPr>
          <p:cNvPr id="46" name="Rectangle 45">
            <a:extLst>
              <a:ext uri="{FF2B5EF4-FFF2-40B4-BE49-F238E27FC236}">
                <a16:creationId xmlns:a16="http://schemas.microsoft.com/office/drawing/2014/main" id="{5054A679-0214-4187-9EFA-B94AAF7C3F6F}"/>
              </a:ext>
            </a:extLst>
          </p:cNvPr>
          <p:cNvSpPr/>
          <p:nvPr/>
        </p:nvSpPr>
        <p:spPr>
          <a:xfrm>
            <a:off x="5193854" y="2528584"/>
            <a:ext cx="2387192" cy="523220"/>
          </a:xfrm>
          <a:prstGeom prst="rect">
            <a:avLst/>
          </a:prstGeom>
          <a:solidFill>
            <a:schemeClr val="bg1"/>
          </a:solidFill>
        </p:spPr>
        <p:txBody>
          <a:bodyPr wrap="none">
            <a:spAutoFit/>
          </a:bodyPr>
          <a:lstStyle/>
          <a:p>
            <a:pPr algn="ctr"/>
            <a:r>
              <a:rPr lang="en-GB" sz="1400" b="1" dirty="0"/>
              <a:t>Net Groundwater Abstraction</a:t>
            </a:r>
          </a:p>
          <a:p>
            <a:pPr algn="ctr"/>
            <a:r>
              <a:rPr lang="en-GB" sz="1400" b="1" baseline="30000" dirty="0"/>
              <a:t>#</a:t>
            </a:r>
            <a:r>
              <a:rPr lang="en-GB" sz="1400" b="1" dirty="0"/>
              <a:t>18,789m</a:t>
            </a:r>
            <a:r>
              <a:rPr lang="en-GB" sz="1400" b="1" baseline="30000" dirty="0"/>
              <a:t>3 </a:t>
            </a:r>
            <a:r>
              <a:rPr lang="en-GB" sz="1400" b="1" dirty="0"/>
              <a:t>0.82%**</a:t>
            </a:r>
            <a:endParaRPr lang="en-GB" sz="1400" b="1" baseline="30000" dirty="0"/>
          </a:p>
        </p:txBody>
      </p:sp>
      <p:cxnSp>
        <p:nvCxnSpPr>
          <p:cNvPr id="69" name="Straight Arrow Connector 68">
            <a:extLst>
              <a:ext uri="{FF2B5EF4-FFF2-40B4-BE49-F238E27FC236}">
                <a16:creationId xmlns:a16="http://schemas.microsoft.com/office/drawing/2014/main" id="{D4D67056-0D67-4EDC-989B-8FBF15C6636F}"/>
              </a:ext>
            </a:extLst>
          </p:cNvPr>
          <p:cNvCxnSpPr>
            <a:cxnSpLocks/>
          </p:cNvCxnSpPr>
          <p:nvPr/>
        </p:nvCxnSpPr>
        <p:spPr>
          <a:xfrm flipV="1">
            <a:off x="5418573" y="3051804"/>
            <a:ext cx="891230" cy="12426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C3441EC7-8C59-4B74-B2EB-C4A7912DA930}"/>
              </a:ext>
            </a:extLst>
          </p:cNvPr>
          <p:cNvSpPr txBox="1"/>
          <p:nvPr/>
        </p:nvSpPr>
        <p:spPr>
          <a:xfrm>
            <a:off x="8047321" y="4195267"/>
            <a:ext cx="1862626" cy="738664"/>
          </a:xfrm>
          <a:prstGeom prst="rect">
            <a:avLst/>
          </a:prstGeom>
          <a:noFill/>
        </p:spPr>
        <p:txBody>
          <a:bodyPr wrap="none" rtlCol="0">
            <a:spAutoFit/>
          </a:bodyPr>
          <a:lstStyle/>
          <a:p>
            <a:pPr algn="ctr"/>
            <a:r>
              <a:rPr lang="en-GB" sz="1400" b="1" dirty="0"/>
              <a:t>Water in the Valley at </a:t>
            </a:r>
          </a:p>
          <a:p>
            <a:pPr algn="ctr"/>
            <a:r>
              <a:rPr lang="en-GB" sz="1400" b="1" dirty="0"/>
              <a:t>Buckton Bridge</a:t>
            </a:r>
          </a:p>
          <a:p>
            <a:pPr algn="ctr"/>
            <a:r>
              <a:rPr lang="en-GB" sz="1400" b="1" dirty="0"/>
              <a:t>*August : </a:t>
            </a:r>
            <a:r>
              <a:rPr lang="en-GB" sz="1400" b="1" u="none" strike="noStrike" dirty="0">
                <a:effectLst/>
              </a:rPr>
              <a:t>2,319,494</a:t>
            </a:r>
            <a:r>
              <a:rPr lang="en-GB" sz="1400" b="1" dirty="0"/>
              <a:t>m</a:t>
            </a:r>
            <a:r>
              <a:rPr lang="en-GB" sz="1400" b="1" baseline="30000" dirty="0"/>
              <a:t>3</a:t>
            </a:r>
          </a:p>
        </p:txBody>
      </p:sp>
    </p:spTree>
    <p:extLst>
      <p:ext uri="{BB962C8B-B14F-4D97-AF65-F5344CB8AC3E}">
        <p14:creationId xmlns:p14="http://schemas.microsoft.com/office/powerpoint/2010/main" val="20350148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80825" y="237530"/>
            <a:ext cx="2444750" cy="284480"/>
          </a:xfrm>
          <a:prstGeom prst="rect">
            <a:avLst/>
          </a:prstGeom>
        </p:spPr>
        <p:txBody>
          <a:bodyPr vert="horz" wrap="square" lIns="0" tIns="12700" rIns="0" bIns="0" rtlCol="0">
            <a:spAutoFit/>
          </a:bodyPr>
          <a:lstStyle/>
          <a:p>
            <a:pPr marL="12700">
              <a:lnSpc>
                <a:spcPct val="100000"/>
              </a:lnSpc>
              <a:spcBef>
                <a:spcPts val="100"/>
              </a:spcBef>
            </a:pPr>
            <a:r>
              <a:rPr sz="1700" b="1" spc="-10" dirty="0">
                <a:solidFill>
                  <a:srgbClr val="087CC1"/>
                </a:solidFill>
                <a:latin typeface="Calibri"/>
                <a:cs typeface="Calibri"/>
              </a:rPr>
              <a:t>Pragmatic.Expert.Solutions</a:t>
            </a:r>
            <a:endParaRPr sz="1700">
              <a:latin typeface="Calibri"/>
              <a:cs typeface="Calibri"/>
            </a:endParaRPr>
          </a:p>
        </p:txBody>
      </p:sp>
      <p:sp>
        <p:nvSpPr>
          <p:cNvPr id="3" name="object 3"/>
          <p:cNvSpPr/>
          <p:nvPr/>
        </p:nvSpPr>
        <p:spPr>
          <a:xfrm>
            <a:off x="609525" y="7062005"/>
            <a:ext cx="1331999" cy="441462"/>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704347" y="1133068"/>
            <a:ext cx="2838450" cy="375920"/>
          </a:xfrm>
          <a:prstGeom prst="rect">
            <a:avLst/>
          </a:prstGeom>
        </p:spPr>
        <p:txBody>
          <a:bodyPr vert="horz" wrap="square" lIns="0" tIns="12700" rIns="0" bIns="0" rtlCol="0">
            <a:spAutoFit/>
          </a:bodyPr>
          <a:lstStyle/>
          <a:p>
            <a:pPr marL="12700">
              <a:lnSpc>
                <a:spcPct val="100000"/>
              </a:lnSpc>
              <a:spcBef>
                <a:spcPts val="100"/>
              </a:spcBef>
            </a:pPr>
            <a:r>
              <a:rPr lang="en-GB" sz="2300" spc="-10" dirty="0"/>
              <a:t>Conclusions</a:t>
            </a:r>
            <a:endParaRPr sz="2300" dirty="0"/>
          </a:p>
        </p:txBody>
      </p:sp>
      <p:sp>
        <p:nvSpPr>
          <p:cNvPr id="6" name="object 6"/>
          <p:cNvSpPr/>
          <p:nvPr/>
        </p:nvSpPr>
        <p:spPr>
          <a:xfrm>
            <a:off x="457200" y="1693843"/>
            <a:ext cx="9749155" cy="4937760"/>
          </a:xfrm>
          <a:custGeom>
            <a:avLst/>
            <a:gdLst/>
            <a:ahLst/>
            <a:cxnLst/>
            <a:rect l="l" t="t" r="r" b="b"/>
            <a:pathLst>
              <a:path w="9749155" h="4937759">
                <a:moveTo>
                  <a:pt x="9596399" y="0"/>
                </a:moveTo>
                <a:lnTo>
                  <a:pt x="152400" y="0"/>
                </a:lnTo>
                <a:lnTo>
                  <a:pt x="104231" y="7769"/>
                </a:lnTo>
                <a:lnTo>
                  <a:pt x="62396" y="29405"/>
                </a:lnTo>
                <a:lnTo>
                  <a:pt x="29405" y="62396"/>
                </a:lnTo>
                <a:lnTo>
                  <a:pt x="7769" y="104231"/>
                </a:lnTo>
                <a:lnTo>
                  <a:pt x="0" y="152400"/>
                </a:lnTo>
                <a:lnTo>
                  <a:pt x="0" y="4785042"/>
                </a:lnTo>
                <a:lnTo>
                  <a:pt x="7769" y="4833215"/>
                </a:lnTo>
                <a:lnTo>
                  <a:pt x="29405" y="4875051"/>
                </a:lnTo>
                <a:lnTo>
                  <a:pt x="62396" y="4908040"/>
                </a:lnTo>
                <a:lnTo>
                  <a:pt x="104231" y="4929673"/>
                </a:lnTo>
                <a:lnTo>
                  <a:pt x="152400" y="4937442"/>
                </a:lnTo>
                <a:lnTo>
                  <a:pt x="9596399" y="4937442"/>
                </a:lnTo>
                <a:lnTo>
                  <a:pt x="9644572" y="4929673"/>
                </a:lnTo>
                <a:lnTo>
                  <a:pt x="9686408" y="4908040"/>
                </a:lnTo>
                <a:lnTo>
                  <a:pt x="9719397" y="4875051"/>
                </a:lnTo>
                <a:lnTo>
                  <a:pt x="9741030" y="4833215"/>
                </a:lnTo>
                <a:lnTo>
                  <a:pt x="9748799" y="4785042"/>
                </a:lnTo>
                <a:lnTo>
                  <a:pt x="9748799" y="152400"/>
                </a:lnTo>
                <a:lnTo>
                  <a:pt x="9741030" y="104231"/>
                </a:lnTo>
                <a:lnTo>
                  <a:pt x="9719397" y="62396"/>
                </a:lnTo>
                <a:lnTo>
                  <a:pt x="9686408" y="29405"/>
                </a:lnTo>
                <a:lnTo>
                  <a:pt x="9644572" y="7769"/>
                </a:lnTo>
                <a:lnTo>
                  <a:pt x="9596399" y="0"/>
                </a:lnTo>
                <a:close/>
              </a:path>
            </a:pathLst>
          </a:custGeom>
          <a:solidFill>
            <a:srgbClr val="A3A5A8">
              <a:alpha val="18998"/>
            </a:srgbClr>
          </a:solidFill>
        </p:spPr>
        <p:txBody>
          <a:bodyPr wrap="square" lIns="0" tIns="0" rIns="0" bIns="0" rtlCol="0"/>
          <a:lstStyle/>
          <a:p>
            <a:endParaRPr/>
          </a:p>
        </p:txBody>
      </p:sp>
      <p:sp>
        <p:nvSpPr>
          <p:cNvPr id="84" name="object 84"/>
          <p:cNvSpPr txBox="1">
            <a:spLocks noGrp="1"/>
          </p:cNvSpPr>
          <p:nvPr>
            <p:ph type="sldNum" sz="quarter" idx="7"/>
          </p:nvPr>
        </p:nvSpPr>
        <p:spPr>
          <a:prstGeom prst="rect">
            <a:avLst/>
          </a:prstGeom>
        </p:spPr>
        <p:txBody>
          <a:bodyPr vert="horz" wrap="square" lIns="0" tIns="0" rIns="0" bIns="0" rtlCol="0">
            <a:spAutoFit/>
          </a:bodyPr>
          <a:lstStyle/>
          <a:p>
            <a:pPr marL="38100">
              <a:lnSpc>
                <a:spcPts val="1620"/>
              </a:lnSpc>
            </a:pPr>
            <a:fld id="{81D60167-4931-47E6-BA6A-407CBD079E47}" type="slidenum">
              <a:rPr dirty="0"/>
              <a:t>20</a:t>
            </a:fld>
            <a:endParaRPr dirty="0"/>
          </a:p>
        </p:txBody>
      </p:sp>
      <p:sp>
        <p:nvSpPr>
          <p:cNvPr id="85" name="object 85"/>
          <p:cNvSpPr txBox="1"/>
          <p:nvPr/>
        </p:nvSpPr>
        <p:spPr>
          <a:xfrm>
            <a:off x="2075300" y="7199455"/>
            <a:ext cx="1257935" cy="203200"/>
          </a:xfrm>
          <a:prstGeom prst="rect">
            <a:avLst/>
          </a:prstGeom>
        </p:spPr>
        <p:txBody>
          <a:bodyPr vert="horz" wrap="square" lIns="0" tIns="0" rIns="0" bIns="0" rtlCol="0">
            <a:spAutoFit/>
          </a:bodyPr>
          <a:lstStyle/>
          <a:p>
            <a:pPr marL="12700">
              <a:lnSpc>
                <a:spcPts val="1430"/>
              </a:lnSpc>
            </a:pPr>
            <a:r>
              <a:rPr sz="1400" b="1" spc="-10" dirty="0">
                <a:solidFill>
                  <a:srgbClr val="FFFFFF"/>
                </a:solidFill>
                <a:latin typeface="Calibri"/>
                <a:cs typeface="Calibri"/>
              </a:rPr>
              <a:t>@envireauwater</a:t>
            </a:r>
            <a:endParaRPr sz="1400">
              <a:latin typeface="Calibri"/>
              <a:cs typeface="Calibri"/>
            </a:endParaRPr>
          </a:p>
        </p:txBody>
      </p:sp>
      <p:sp>
        <p:nvSpPr>
          <p:cNvPr id="5" name="TextBox 4">
            <a:extLst>
              <a:ext uri="{FF2B5EF4-FFF2-40B4-BE49-F238E27FC236}">
                <a16:creationId xmlns:a16="http://schemas.microsoft.com/office/drawing/2014/main" id="{DDF645D1-0330-45FD-9B01-29E73AA60850}"/>
              </a:ext>
            </a:extLst>
          </p:cNvPr>
          <p:cNvSpPr txBox="1"/>
          <p:nvPr/>
        </p:nvSpPr>
        <p:spPr>
          <a:xfrm>
            <a:off x="704347" y="1708598"/>
            <a:ext cx="8909553" cy="5355312"/>
          </a:xfrm>
          <a:prstGeom prst="rect">
            <a:avLst/>
          </a:prstGeom>
          <a:noFill/>
        </p:spPr>
        <p:txBody>
          <a:bodyPr wrap="square" rtlCol="0">
            <a:spAutoFit/>
          </a:bodyPr>
          <a:lstStyle/>
          <a:p>
            <a:pPr marL="285750" indent="-285750">
              <a:buFont typeface="Arial" panose="020B0604020202020204" pitchFamily="34" charset="0"/>
              <a:buChar char="•"/>
            </a:pPr>
            <a:r>
              <a:rPr lang="en-GB" dirty="0"/>
              <a:t>The River </a:t>
            </a:r>
            <a:r>
              <a:rPr lang="en-GB" dirty="0" err="1"/>
              <a:t>Teme</a:t>
            </a:r>
            <a:r>
              <a:rPr lang="en-GB" dirty="0"/>
              <a:t> SSSI is naturally ephemeral</a:t>
            </a:r>
          </a:p>
          <a:p>
            <a:pPr marL="285750" indent="-285750">
              <a:buFont typeface="Arial" panose="020B0604020202020204" pitchFamily="34" charset="0"/>
              <a:buChar char="•"/>
            </a:pPr>
            <a:r>
              <a:rPr lang="en-GB" dirty="0"/>
              <a:t>River </a:t>
            </a:r>
            <a:r>
              <a:rPr lang="en-GB" dirty="0" err="1"/>
              <a:t>Teme</a:t>
            </a:r>
            <a:r>
              <a:rPr lang="en-GB" dirty="0"/>
              <a:t> flow accounts for only 13% of water in the valley during low flows</a:t>
            </a:r>
          </a:p>
          <a:p>
            <a:pPr marL="285750" indent="-285750">
              <a:buFont typeface="Arial" panose="020B0604020202020204" pitchFamily="34" charset="0"/>
              <a:buChar char="•"/>
            </a:pPr>
            <a:r>
              <a:rPr lang="en-GB" dirty="0"/>
              <a:t>Groundwater flow through the gravels makes up a large proportion of the flow ~87%</a:t>
            </a:r>
          </a:p>
          <a:p>
            <a:pPr marL="285750" indent="-285750">
              <a:buFont typeface="Arial" panose="020B0604020202020204" pitchFamily="34" charset="0"/>
              <a:buChar char="•"/>
            </a:pPr>
            <a:r>
              <a:rPr lang="en-GB" dirty="0"/>
              <a:t>At Buckton Bridge, the gravel flow has returned to the river, therefore flow to downstream SSSI is restored and no risk of impact from Radnor Hills further downstream</a:t>
            </a:r>
          </a:p>
          <a:p>
            <a:pPr marL="285750" indent="-285750">
              <a:buFont typeface="Arial" panose="020B0604020202020204" pitchFamily="34" charset="0"/>
              <a:buChar char="•"/>
            </a:pPr>
            <a:r>
              <a:rPr lang="en-GB" dirty="0"/>
              <a:t>The net abstraction by Radnor represents only 0.24% of the annual valley discharge</a:t>
            </a:r>
          </a:p>
          <a:p>
            <a:pPr marL="285750" indent="-285750">
              <a:buFont typeface="Arial" panose="020B0604020202020204" pitchFamily="34" charset="0"/>
              <a:buChar char="•"/>
            </a:pPr>
            <a:r>
              <a:rPr lang="en-GB" dirty="0"/>
              <a:t>Knighton STW discharges 910 m</a:t>
            </a:r>
            <a:r>
              <a:rPr lang="en-GB" baseline="30000" dirty="0"/>
              <a:t>3</a:t>
            </a:r>
            <a:r>
              <a:rPr lang="en-GB" dirty="0"/>
              <a:t>/day (332,377 m</a:t>
            </a:r>
            <a:r>
              <a:rPr lang="en-GB" baseline="30000" dirty="0"/>
              <a:t>3</a:t>
            </a:r>
            <a:r>
              <a:rPr lang="en-GB" dirty="0"/>
              <a:t>/year) compared to valley flow of  94,008,816 m</a:t>
            </a:r>
            <a:r>
              <a:rPr lang="en-GB" baseline="30000" dirty="0"/>
              <a:t>3</a:t>
            </a:r>
            <a:r>
              <a:rPr lang="en-GB" dirty="0"/>
              <a:t> (0.35%). Radnor’s abstraction of 0.24% of the annual flow.</a:t>
            </a:r>
          </a:p>
          <a:p>
            <a:pPr marL="285750" indent="-285750">
              <a:buFont typeface="Arial" panose="020B0604020202020204" pitchFamily="34" charset="0"/>
              <a:buChar char="•"/>
            </a:pPr>
            <a:r>
              <a:rPr lang="en-GB" dirty="0"/>
              <a:t>Local groundwater contours show no impact from abstraction on River </a:t>
            </a:r>
            <a:r>
              <a:rPr lang="en-GB" dirty="0" err="1"/>
              <a:t>Teme</a:t>
            </a:r>
            <a:r>
              <a:rPr lang="en-GB" dirty="0"/>
              <a:t> SSSI</a:t>
            </a:r>
          </a:p>
          <a:p>
            <a:pPr marL="285750" indent="-285750">
              <a:buFont typeface="Arial" panose="020B0604020202020204" pitchFamily="34" charset="0"/>
              <a:buChar char="•"/>
            </a:pPr>
            <a:r>
              <a:rPr lang="en-GB" dirty="0"/>
              <a:t>Abstraction does not effect SSSI flows because zone of influence does not induce direct flow from the river</a:t>
            </a:r>
          </a:p>
          <a:p>
            <a:pPr marL="285750" indent="-285750">
              <a:buFont typeface="Arial" panose="020B0604020202020204" pitchFamily="34" charset="0"/>
              <a:buChar char="•"/>
            </a:pPr>
            <a:r>
              <a:rPr lang="en-GB" dirty="0"/>
              <a:t>Groundwater flow is down the valley NOT into the SSSI</a:t>
            </a:r>
          </a:p>
          <a:p>
            <a:pPr marL="285750" indent="-285750">
              <a:buFont typeface="Arial" panose="020B0604020202020204" pitchFamily="34" charset="0"/>
              <a:buChar char="•"/>
            </a:pPr>
            <a:r>
              <a:rPr lang="en-GB" dirty="0"/>
              <a:t>Radnor Hills abstraction has no material effect on resource availability (&lt;0.25%) &amp; therefore no material impact on SSSI</a:t>
            </a:r>
          </a:p>
          <a:p>
            <a:pPr marL="285750" indent="-285750">
              <a:buFont typeface="Arial" panose="020B0604020202020204" pitchFamily="34" charset="0"/>
              <a:buChar char="•"/>
            </a:pPr>
            <a:r>
              <a:rPr lang="en-GB" dirty="0"/>
              <a:t>Radnor Hills abstraction is no risk to SAC as SAC is in a different catchment</a:t>
            </a:r>
          </a:p>
          <a:p>
            <a:pPr marL="285750" indent="-285750">
              <a:buFont typeface="Arial" panose="020B0604020202020204" pitchFamily="34" charset="0"/>
              <a:buChar char="•"/>
            </a:pPr>
            <a:r>
              <a:rPr lang="en-GB" dirty="0"/>
              <a:t>In combination risk only relevant from other GROUNDWATER abstraction</a:t>
            </a:r>
          </a:p>
          <a:p>
            <a:pPr marL="285750" indent="-285750">
              <a:buFont typeface="Arial" panose="020B0604020202020204" pitchFamily="34" charset="0"/>
              <a:buChar char="•"/>
            </a:pPr>
            <a:r>
              <a:rPr lang="en-GB" dirty="0"/>
              <a:t>Other groundwater abstraction would have to be large to make a material impact</a:t>
            </a:r>
          </a:p>
          <a:p>
            <a:pPr marL="285750" indent="-285750">
              <a:buFont typeface="Arial" panose="020B0604020202020204" pitchFamily="34" charset="0"/>
              <a:buChar char="•"/>
            </a:pPr>
            <a:r>
              <a:rPr lang="en-GB" dirty="0"/>
              <a:t>Other groundwater abstractors could effect river flow, but Radnor Hills would not contribute to an in combination impact</a:t>
            </a:r>
          </a:p>
        </p:txBody>
      </p:sp>
    </p:spTree>
    <p:extLst>
      <p:ext uri="{BB962C8B-B14F-4D97-AF65-F5344CB8AC3E}">
        <p14:creationId xmlns:p14="http://schemas.microsoft.com/office/powerpoint/2010/main" val="32726532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haredContentType xmlns="Microsoft.SharePoint.Taxonomy.ContentTypeSync" SourceId="78499d3b-94a8-4059-8763-489d4400b14a" ContentTypeId="0x01010067EB80C5FE939D4A9B3D8BA62129B7F50302" PreviousValue="false"/>
</file>

<file path=customXml/item2.xml><?xml version="1.0" encoding="utf-8"?>
<ct:contentTypeSchema xmlns:ct="http://schemas.microsoft.com/office/2006/metadata/contentType" xmlns:ma="http://schemas.microsoft.com/office/2006/metadata/properties/metaAttributes" ct:_="" ma:_="" ma:contentTypeName="NRW Perm-Comp PowerPoint Document" ma:contentTypeID="0x01010067EB80C5FE939D4A9B3D8BA62129B7F503020034FCAA3298688D489F425B1A557D40D6" ma:contentTypeVersion="765" ma:contentTypeDescription="Permitting &amp; Compliance PowerPoint Document" ma:contentTypeScope="" ma:versionID="be0b4f86ecbc903367200270461a0fbe">
  <xsd:schema xmlns:xsd="http://www.w3.org/2001/XMLSchema" xmlns:xs="http://www.w3.org/2001/XMLSchema" xmlns:p="http://schemas.microsoft.com/office/2006/metadata/properties" xmlns:ns2="859f7ad6-93f6-4205-b62b-a17f28acbbac" xmlns:ns4="9be56660-2c31-41ef-bc00-23e72f632f2a" targetNamespace="http://schemas.microsoft.com/office/2006/metadata/properties" ma:root="true" ma:fieldsID="47267adec0355b7973ebb5c444070a2a" ns2:_="" ns4:_="">
    <xsd:import namespace="859f7ad6-93f6-4205-b62b-a17f28acbbac"/>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minOccurs="0"/>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2" ma:displayName="Disclosure Status" ma:format="Dropdown" ma:indexed="true" ma:internalName="Disclosure_x0020_Status" ma:readOnly="false">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3" ma:displayName="Document Date" ma:format="DateOnly" ma:internalName="Document_x0020_Date" ma:readOnly="false">
      <xsd:simpleType>
        <xsd:restriction base="dms:DateTime"/>
      </xsd:simpleType>
    </xsd:element>
    <xsd:element name="Document_x0020_Type" ma:index="4" ma:displayName="Document Type" ma:format="Dropdown" ma:internalName="Document_x0020_Type" ma:readOnly="fals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5"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6" ma:displayName="Environment Category" ma:format="Dropdown" ma:internalName="Environment_x0020_Sub_x0020_Folder" ma:readOnly="false">
      <xsd:simpleType>
        <xsd:restriction base="dms:Choice">
          <xsd:enumeration value="Appeal"/>
          <xsd:enumeration value="Enforcement action"/>
          <xsd:enumeration value="Engineering"/>
          <xsd:enumeration value="Environment monitoring"/>
          <xsd:enumeration value="Exemption application"/>
          <xsd:enumeration value="Groundwater Investigation Consent"/>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Post licence compliance"/>
          <xsd:enumeration value="Pre-application"/>
          <xsd:enumeration value="Returns"/>
          <xsd:enumeration value="Waste returns"/>
        </xsd:restriction>
      </xsd:simpleType>
    </xsd:element>
    <xsd:element name="License_x002f_Activity_x0020_Type" ma:index="8"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restriction>
      </xsd:simpleType>
    </xsd:element>
    <xsd:element name="Process_x0020_Type" ma:index="15"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6" nillable="true" ma:displayName="Customer Address" ma:hidden="true" ma:internalName="Addressee" ma:readOnly="false">
      <xsd:simpleType>
        <xsd:restriction base="dms:Text">
          <xsd:maxLength value="255"/>
        </xsd:restriction>
      </xsd:simpleType>
    </xsd:element>
    <xsd:element name="Customer_x0020_Name" ma:index="17" nillable="true" ma:displayName="Customer Name" ma:hidden="true" ma:internalName="Customer_x0020_Name" ma:readOnly="false">
      <xsd:simpleType>
        <xsd:restriction base="dms:Text">
          <xsd:maxLength value="255"/>
        </xsd:restriction>
      </xsd:simpleType>
    </xsd:element>
    <xsd:element name="Facility_x0020_Address" ma:index="18" nillable="true" ma:displayName="Facility Address" ma:hidden="true" ma:internalName="Facility_x0020_Address" ma:readOnly="false">
      <xsd:simpleType>
        <xsd:restriction base="dms:Text">
          <xsd:maxLength value="255"/>
        </xsd:restriction>
      </xsd:simpleType>
    </xsd:element>
    <xsd:element name="Site_x0020_Name" ma:index="19" nillable="true" ma:displayName="Site Name" ma:hidden="true" ma:internalName="Site_x0020_Name" ma:readOnly="false">
      <xsd:simpleType>
        <xsd:restriction base="dms:Text">
          <xsd:maxLength value="255"/>
        </xsd:restriction>
      </xsd:simpleType>
    </xsd:element>
    <xsd:element name="Welsh_x0020_Local_x0020_Authority" ma:index="20"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24" nillable="true" ma:displayName="Document ID Value" ma:description="The value of the document ID assigned to this item." ma:indexed="true" ma:internalName="_dlc_DocId" ma:readOnly="true">
      <xsd:simpleType>
        <xsd:restriction base="dms:Text"/>
      </xsd:simpleType>
    </xsd:element>
    <xsd:element name="_dlc_DocIdUrl" ma:index="25"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6"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7" ma:displayName="Author"/>
        <xsd:element ref="dcterms:created" minOccurs="0" maxOccurs="1"/>
        <xsd:element ref="dc:identifier" minOccurs="0" maxOccurs="1"/>
        <xsd:element name="contentType" minOccurs="0" maxOccurs="1" type="xsd:string" ma:index="12"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p:properties xmlns:p="http://schemas.microsoft.com/office/2006/metadata/properties" xmlns:xsi="http://www.w3.org/2001/XMLSchema-instance" xmlns:pc="http://schemas.microsoft.com/office/infopath/2007/PartnerControls">
  <documentManagement>
    <Site_x0020_Name xmlns="859f7ad6-93f6-4205-b62b-a17f28acbbac">Radnor Hills (Bedrock)</Site_x0020_Name>
    <Internal_x002f_External xmlns="859f7ad6-93f6-4205-b62b-a17f28acbbac">Incoming document</Internal_x002f_External>
    <Post_x0020_code xmlns="859f7ad6-93f6-4205-b62b-a17f28acbbac" xsi:nil="true"/>
    <Document_x0020_Type xmlns="859f7ad6-93f6-4205-b62b-a17f28acbbac">Report</Document_x0020_Type>
    <Welsh_x0020_Local_x0020_Authority xmlns="859f7ad6-93f6-4205-b62b-a17f28acbbac">Powys County Council</Welsh_x0020_Local_x0020_Authority>
    <Disclosure_x0020_Status xmlns="859f7ad6-93f6-4205-b62b-a17f28acbbac">Public register</Disclosure_x0020_Status>
    <Addressee xmlns="859f7ad6-93f6-4205-b62b-a17f28acbbac">Radnor Hills, Heartsease, Knighton, Powys, LD7 1LU</Addressee>
    <Process_x0020_Type xmlns="859f7ad6-93f6-4205-b62b-a17f28acbbac">Application</Process_x0020_Type>
    <License_x002f_Activity_x0020_Type xmlns="859f7ad6-93f6-4205-b62b-a17f28acbbac">5. WRA Water Resources Regulations</License_x002f_Activity_x0020_Type>
    <Surrendered_x002f_Expired xmlns="859f7ad6-93f6-4205-b62b-a17f28acbbac" xsi:nil="true"/>
    <Document_x0020_Date xmlns="859f7ad6-93f6-4205-b62b-a17f28acbbac">2022-02-02T00:00:00+00:00</Document_x0020_Date>
    <Facility_x0020_Address xmlns="859f7ad6-93f6-4205-b62b-a17f28acbbac">Heartsease, Kinghton</Facility_x0020_Address>
    <Environment_x0020_Sub_x0020_Folder xmlns="859f7ad6-93f6-4205-b62b-a17f28acbbac">Licences applications</Environment_x0020_Sub_x0020_Folder>
    <Customer_x0020_Name xmlns="859f7ad6-93f6-4205-b62b-a17f28acbbac">Radnor Hills Mineral Water Company</Customer_x0020_Name>
    <Surrendered_x002f_Expired_x0020_Date xmlns="859f7ad6-93f6-4205-b62b-a17f28acbbac" xsi:nil="true"/>
    <_dlc_DocId xmlns="9be56660-2c31-41ef-bc00-23e72f632f2a">REGU-441-14492659</_dlc_DocId>
    <_dlc_DocIdUrl xmlns="9be56660-2c31-41ef-bc00-23e72f632f2a">
      <Url>https://cyfoethnaturiolcymru.sharepoint.com/teams/Regulatory/Permitting/_layouts/15/DocIdRedir.aspx?ID=REGU-441-14492659</Url>
      <Description>REGU-441-14492659</Description>
    </_dlc_DocIdUrl>
  </documentManagement>
</p:properties>
</file>

<file path=customXml/itemProps1.xml><?xml version="1.0" encoding="utf-8"?>
<ds:datastoreItem xmlns:ds="http://schemas.openxmlformats.org/officeDocument/2006/customXml" ds:itemID="{C4120145-18EE-46C7-B9F2-1F2B94CF252D}"/>
</file>

<file path=customXml/itemProps2.xml><?xml version="1.0" encoding="utf-8"?>
<ds:datastoreItem xmlns:ds="http://schemas.openxmlformats.org/officeDocument/2006/customXml" ds:itemID="{BAA83508-2C3B-465D-9F30-72F844131B5B}"/>
</file>

<file path=customXml/itemProps3.xml><?xml version="1.0" encoding="utf-8"?>
<ds:datastoreItem xmlns:ds="http://schemas.openxmlformats.org/officeDocument/2006/customXml" ds:itemID="{71CB6840-A542-4789-BF8C-CE03AC8D35DA}"/>
</file>

<file path=customXml/itemProps4.xml><?xml version="1.0" encoding="utf-8"?>
<ds:datastoreItem xmlns:ds="http://schemas.openxmlformats.org/officeDocument/2006/customXml" ds:itemID="{D92E8677-C1A0-43FB-8F15-4D0B51DB5CC4}"/>
</file>

<file path=customXml/itemProps5.xml><?xml version="1.0" encoding="utf-8"?>
<ds:datastoreItem xmlns:ds="http://schemas.openxmlformats.org/officeDocument/2006/customXml" ds:itemID="{BD936555-889D-4A8B-8763-F00247661F50}"/>
</file>

<file path=docProps/app.xml><?xml version="1.0" encoding="utf-8"?>
<Properties xmlns="http://schemas.openxmlformats.org/officeDocument/2006/extended-properties" xmlns:vt="http://schemas.openxmlformats.org/officeDocument/2006/docPropsVTypes">
  <Template/>
  <TotalTime>2354</TotalTime>
  <Words>1953</Words>
  <Application>Microsoft Office PowerPoint</Application>
  <PresentationFormat>Custom</PresentationFormat>
  <Paragraphs>351</Paragraphs>
  <Slides>20</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PowerPoint Presentation</vt:lpstr>
      <vt:lpstr>PowerPoint Presentation</vt:lpstr>
      <vt:lpstr>Background</vt:lpstr>
      <vt:lpstr>Background</vt:lpstr>
      <vt:lpstr>Background</vt:lpstr>
      <vt:lpstr>Environmental Setting</vt:lpstr>
      <vt:lpstr>River Teme Losses &amp; Gains Since 1996</vt:lpstr>
      <vt:lpstr>Geological Setting</vt:lpstr>
      <vt:lpstr>River Teme Discharge Amounts (LowFlows2 Estimation)</vt:lpstr>
      <vt:lpstr>Flow Gauging </vt:lpstr>
      <vt:lpstr>Comparison of Spot Flow Measurement per km2 catchment area</vt:lpstr>
      <vt:lpstr>River Teme Valley Discharge</vt:lpstr>
      <vt:lpstr>Local Impact</vt:lpstr>
      <vt:lpstr>Local Impact</vt:lpstr>
      <vt:lpstr>PowerPoint Presentation</vt:lpstr>
      <vt:lpstr>Groundwater Flow Analysis</vt:lpstr>
      <vt:lpstr>Resource Impact</vt:lpstr>
      <vt:lpstr>Summary</vt:lpstr>
      <vt:lpstr>Conceptual Model</vt:lpstr>
      <vt:lpstr>Conclusions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Envireau Water</dc:creator>
  <cp:lastModifiedBy>Beckett, Mary</cp:lastModifiedBy>
  <cp:revision>33</cp:revision>
  <dcterms:created xsi:type="dcterms:W3CDTF">2020-01-03T11:43:51Z</dcterms:created>
  <dcterms:modified xsi:type="dcterms:W3CDTF">2022-02-02T14:11:21Z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2020-01-03T00:00:00Z</vt:filetime>
  </property>
  <property fmtid="{D5CDD505-2E9C-101B-9397-08002B2CF9AE}" pid="3" name="Creator">
    <vt:lpwstr>Adobe InDesign 15.0 (Windows)</vt:lpwstr>
  </property>
  <property fmtid="{D5CDD505-2E9C-101B-9397-08002B2CF9AE}" pid="4" name="LastSaved">
    <vt:filetime>2020-01-03T00:00:00Z</vt:filetime>
  </property>
  <property fmtid="{D5CDD505-2E9C-101B-9397-08002B2CF9AE}" pid="5" name="ContentTypeId">
    <vt:lpwstr>0x01010067EB80C5FE939D4A9B3D8BA62129B7F503020034FCAA3298688D489F425B1A557D40D6</vt:lpwstr>
  </property>
  <property fmtid="{D5CDD505-2E9C-101B-9397-08002B2CF9AE}" pid="6" name="_dlc_DocIdItemGuid">
    <vt:lpwstr>ed949481-779e-41c1-9b44-b4f6448f2146</vt:lpwstr>
  </property>
</Properties>
</file>