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62.xml" ContentType="application/vnd.openxmlformats-officedocument.presentationml.slideLayout+xml"/>
  <Override PartName="/ppt/slideLayouts/slideLayout61.xml" ContentType="application/vnd.openxmlformats-officedocument.presentationml.slideLayout+xml"/>
  <Override PartName="/ppt/slideLayouts/slideLayout60.xml" ContentType="application/vnd.openxmlformats-officedocument.presentationml.slideLayout+xml"/>
  <Override PartName="/ppt/slideLayouts/slideLayout59.xml" ContentType="application/vnd.openxmlformats-officedocument.presentationml.slideLayout+xml"/>
  <Override PartName="/ppt/slideLayouts/slideLayout57.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56.xml" ContentType="application/vnd.openxmlformats-officedocument.presentationml.slideLayout+xml"/>
  <Override PartName="/ppt/slideLayouts/slideLayout58.xml" ContentType="application/vnd.openxmlformats-officedocument.presentationml.slideLayout+xml"/>
  <Override PartName="/ppt/slideLayouts/slideLayout54.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55.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Masters/slideMaster4.xml" ContentType="application/vnd.openxmlformats-officedocument.presentationml.slideMaster+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6.xml" ContentType="application/vnd.openxmlformats-officedocument.presentationml.slideLayout+xml"/>
  <Override PartName="/ppt/slideLayouts/slideLayout23.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44.xml" ContentType="application/vnd.openxmlformats-officedocument.presentationml.slideLayout+xml"/>
  <Override PartName="/ppt/slideLayouts/slideLayout43.xml" ContentType="application/vnd.openxmlformats-officedocument.presentationml.slideLayout+xml"/>
  <Override PartName="/ppt/slideLayouts/slideLayout42.xml" ContentType="application/vnd.openxmlformats-officedocument.presentationml.slideLayout+xml"/>
  <Override PartName="/ppt/slideLayouts/slideLayout41.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53.xml" ContentType="application/vnd.openxmlformats-officedocument.presentationml.slideLayout+xml"/>
  <Override PartName="/ppt/slideLayouts/slideLayout52.xml" ContentType="application/vnd.openxmlformats-officedocument.presentationml.slideLayout+xml"/>
  <Override PartName="/ppt/slideLayouts/slideLayout51.xml" ContentType="application/vnd.openxmlformats-officedocument.presentationml.slideLayout+xml"/>
  <Override PartName="/ppt/slideLayouts/slideLayout50.xml" ContentType="application/vnd.openxmlformats-officedocument.presentationml.slideLayout+xml"/>
  <Override PartName="/ppt/slideLayouts/slideLayout49.xml" ContentType="application/vnd.openxmlformats-officedocument.presentationml.slideLayout+xml"/>
  <Override PartName="/ppt/slideLayouts/slideLayout40.xml" ContentType="application/vnd.openxmlformats-officedocument.presentationml.slideLayout+xml"/>
  <Override PartName="/ppt/slideLayouts/slideLayout45.xml" ContentType="application/vnd.openxmlformats-officedocument.presentationml.slideLayout+xml"/>
  <Override PartName="/ppt/slideLayouts/slideLayout38.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33.xml" ContentType="application/vnd.openxmlformats-officedocument.presentationml.slideLayout+xml"/>
  <Override PartName="/ppt/slideLayouts/slideLayout39.xml" ContentType="application/vnd.openxmlformats-officedocument.presentationml.slideLayout+xml"/>
  <Override PartName="/ppt/slideLayouts/slideLayout37.xml" ContentType="application/vnd.openxmlformats-officedocument.presentationml.slideLayout+xml"/>
  <Override PartName="/ppt/slideLayouts/slideLayout36.xml" ContentType="application/vnd.openxmlformats-officedocument.presentationml.slideLayout+xml"/>
  <Override PartName="/ppt/slideLayouts/slideLayout35.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6.xml" ContentType="application/vnd.openxmlformats-officedocument.theme+xml"/>
  <Override PartName="/ppt/theme/theme5.xml" ContentType="application/vnd.openxmlformats-officedocument.theme+xml"/>
  <Override PartName="/ppt/theme/theme4.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customXml/itemProps3.xml" ContentType="application/vnd.openxmlformats-officedocument.customXmlProperties+xml"/>
  <Override PartName="/docProps/core.xml" ContentType="application/vnd.openxmlformats-package.core-properties+xml"/>
  <Override PartName="/customXml/itemProps4.xml" ContentType="application/vnd.openxmlformats-officedocument.customXml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5.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5"/>
    <p:sldMasterId id="2147483831" r:id="rId6"/>
    <p:sldMasterId id="2147483814" r:id="rId7"/>
    <p:sldMasterId id="2147483797" r:id="rId8"/>
  </p:sldMasterIdLst>
  <p:notesMasterIdLst>
    <p:notesMasterId r:id="rId10"/>
  </p:notesMasterIdLst>
  <p:handoutMasterIdLst>
    <p:handoutMasterId r:id="rId11"/>
  </p:handoutMasterIdLst>
  <p:sldIdLst>
    <p:sldId id="2061" r:id="rId9"/>
  </p:sldIdLst>
  <p:sldSz cx="9144000" cy="6858000" type="screen4x3"/>
  <p:notesSz cx="6735763" cy="9866313"/>
  <p:defaultTextStyle>
    <a:defPPr>
      <a:defRPr lang="en-US"/>
    </a:defPPr>
    <a:lvl1pPr algn="l" rtl="0" fontAlgn="base">
      <a:spcBef>
        <a:spcPct val="0"/>
      </a:spcBef>
      <a:spcAft>
        <a:spcPct val="0"/>
      </a:spcAft>
      <a:defRPr sz="1000" kern="1200">
        <a:solidFill>
          <a:schemeClr val="tx1"/>
        </a:solidFill>
        <a:latin typeface="Arial" charset="0"/>
        <a:ea typeface="+mn-ea"/>
        <a:cs typeface="+mn-cs"/>
      </a:defRPr>
    </a:lvl1pPr>
    <a:lvl2pPr marL="457200" algn="l" rtl="0" fontAlgn="base">
      <a:spcBef>
        <a:spcPct val="0"/>
      </a:spcBef>
      <a:spcAft>
        <a:spcPct val="0"/>
      </a:spcAft>
      <a:defRPr sz="1000" kern="1200">
        <a:solidFill>
          <a:schemeClr val="tx1"/>
        </a:solidFill>
        <a:latin typeface="Arial" charset="0"/>
        <a:ea typeface="+mn-ea"/>
        <a:cs typeface="+mn-cs"/>
      </a:defRPr>
    </a:lvl2pPr>
    <a:lvl3pPr marL="914400" algn="l" rtl="0" fontAlgn="base">
      <a:spcBef>
        <a:spcPct val="0"/>
      </a:spcBef>
      <a:spcAft>
        <a:spcPct val="0"/>
      </a:spcAft>
      <a:defRPr sz="1000" kern="1200">
        <a:solidFill>
          <a:schemeClr val="tx1"/>
        </a:solidFill>
        <a:latin typeface="Arial" charset="0"/>
        <a:ea typeface="+mn-ea"/>
        <a:cs typeface="+mn-cs"/>
      </a:defRPr>
    </a:lvl3pPr>
    <a:lvl4pPr marL="1371600" algn="l" rtl="0" fontAlgn="base">
      <a:spcBef>
        <a:spcPct val="0"/>
      </a:spcBef>
      <a:spcAft>
        <a:spcPct val="0"/>
      </a:spcAft>
      <a:defRPr sz="1000" kern="1200">
        <a:solidFill>
          <a:schemeClr val="tx1"/>
        </a:solidFill>
        <a:latin typeface="Arial" charset="0"/>
        <a:ea typeface="+mn-ea"/>
        <a:cs typeface="+mn-cs"/>
      </a:defRPr>
    </a:lvl4pPr>
    <a:lvl5pPr marL="1828800" algn="l" rtl="0" fontAlgn="base">
      <a:spcBef>
        <a:spcPct val="0"/>
      </a:spcBef>
      <a:spcAft>
        <a:spcPct val="0"/>
      </a:spcAft>
      <a:defRPr sz="1000" kern="1200">
        <a:solidFill>
          <a:schemeClr val="tx1"/>
        </a:solidFill>
        <a:latin typeface="Arial" charset="0"/>
        <a:ea typeface="+mn-ea"/>
        <a:cs typeface="+mn-cs"/>
      </a:defRPr>
    </a:lvl5pPr>
    <a:lvl6pPr marL="2286000" algn="l" defTabSz="914400" rtl="0" eaLnBrk="1" latinLnBrk="0" hangingPunct="1">
      <a:defRPr sz="1000" kern="1200">
        <a:solidFill>
          <a:schemeClr val="tx1"/>
        </a:solidFill>
        <a:latin typeface="Arial" charset="0"/>
        <a:ea typeface="+mn-ea"/>
        <a:cs typeface="+mn-cs"/>
      </a:defRPr>
    </a:lvl6pPr>
    <a:lvl7pPr marL="2743200" algn="l" defTabSz="914400" rtl="0" eaLnBrk="1" latinLnBrk="0" hangingPunct="1">
      <a:defRPr sz="1000" kern="1200">
        <a:solidFill>
          <a:schemeClr val="tx1"/>
        </a:solidFill>
        <a:latin typeface="Arial" charset="0"/>
        <a:ea typeface="+mn-ea"/>
        <a:cs typeface="+mn-cs"/>
      </a:defRPr>
    </a:lvl7pPr>
    <a:lvl8pPr marL="3200400" algn="l" defTabSz="914400" rtl="0" eaLnBrk="1" latinLnBrk="0" hangingPunct="1">
      <a:defRPr sz="1000" kern="1200">
        <a:solidFill>
          <a:schemeClr val="tx1"/>
        </a:solidFill>
        <a:latin typeface="Arial" charset="0"/>
        <a:ea typeface="+mn-ea"/>
        <a:cs typeface="+mn-cs"/>
      </a:defRPr>
    </a:lvl8pPr>
    <a:lvl9pPr marL="3657600" algn="l" defTabSz="914400" rtl="0" eaLnBrk="1" latinLnBrk="0" hangingPunct="1">
      <a:defRPr sz="10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3552">
          <p15:clr>
            <a:srgbClr val="A4A3A4"/>
          </p15:clr>
        </p15:guide>
        <p15:guide id="2" orient="horz" pos="2592">
          <p15:clr>
            <a:srgbClr val="A4A3A4"/>
          </p15:clr>
        </p15:guide>
        <p15:guide id="3" orient="horz" pos="3328">
          <p15:clr>
            <a:srgbClr val="A4A3A4"/>
          </p15:clr>
        </p15:guide>
        <p15:guide id="4" pos="848">
          <p15:clr>
            <a:srgbClr val="A4A3A4"/>
          </p15:clr>
        </p15:guide>
        <p15:guide id="5" pos="5528">
          <p15:clr>
            <a:srgbClr val="A4A3A4"/>
          </p15:clr>
        </p15:guide>
      </p15:sldGuideLst>
    </p:ext>
    <p:ext uri="{2D200454-40CA-4A62-9FC3-DE9A4176ACB9}">
      <p15:notesGuideLst xmlns:p15="http://schemas.microsoft.com/office/powerpoint/2012/main">
        <p15:guide id="1" orient="horz" pos="3005" userDrawn="1">
          <p15:clr>
            <a:srgbClr val="A4A3A4"/>
          </p15:clr>
        </p15:guide>
        <p15:guide id="2" pos="2283" userDrawn="1">
          <p15:clr>
            <a:srgbClr val="A4A3A4"/>
          </p15:clr>
        </p15:guide>
        <p15:guide id="3" orient="horz" pos="3108" userDrawn="1">
          <p15:clr>
            <a:srgbClr val="A4A3A4"/>
          </p15:clr>
        </p15:guide>
        <p15:guide id="4" pos="212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artin.goodman" initials="m"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3300"/>
    <a:srgbClr val="FF850D"/>
    <a:srgbClr val="0000FF"/>
    <a:srgbClr val="FF9900"/>
    <a:srgbClr val="99CCFF"/>
    <a:srgbClr val="ABABFF"/>
    <a:srgbClr val="99FF99"/>
    <a:srgbClr val="66FF66"/>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171" autoAdjust="0"/>
    <p:restoredTop sz="92294" autoAdjust="0"/>
  </p:normalViewPr>
  <p:slideViewPr>
    <p:cSldViewPr>
      <p:cViewPr varScale="1">
        <p:scale>
          <a:sx n="79" d="100"/>
          <a:sy n="79" d="100"/>
        </p:scale>
        <p:origin x="1426" y="77"/>
      </p:cViewPr>
      <p:guideLst>
        <p:guide orient="horz" pos="3552"/>
        <p:guide orient="horz" pos="2592"/>
        <p:guide orient="horz" pos="3328"/>
        <p:guide pos="848"/>
        <p:guide pos="5528"/>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76" d="100"/>
          <a:sy n="76" d="100"/>
        </p:scale>
        <p:origin x="-3324" y="-96"/>
      </p:cViewPr>
      <p:guideLst>
        <p:guide orient="horz" pos="3005"/>
        <p:guide pos="2283"/>
        <p:guide orient="horz" pos="3108"/>
        <p:guide pos="212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Master" Target="slideMasters/slideMaster3.xml"/><Relationship Id="rId12" Type="http://schemas.openxmlformats.org/officeDocument/2006/relationships/commentAuthors" Target="commentAuthors.xml"/><Relationship Id="rId17" Type="http://schemas.openxmlformats.org/officeDocument/2006/relationships/customXml" Target="../customXml/item5.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handoutMaster" Target="handoutMasters/handoutMaster1.xml"/><Relationship Id="rId5" Type="http://schemas.openxmlformats.org/officeDocument/2006/relationships/slideMaster" Target="slideMasters/slideMaster1.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1.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6"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defRPr sz="1200">
                <a:latin typeface="Arial" charset="0"/>
              </a:defRPr>
            </a:lvl1pPr>
          </a:lstStyle>
          <a:p>
            <a:pPr>
              <a:defRPr/>
            </a:pPr>
            <a:endParaRPr lang="en-US" dirty="0"/>
          </a:p>
        </p:txBody>
      </p:sp>
      <p:sp>
        <p:nvSpPr>
          <p:cNvPr id="15363" name="Rectangle 3"/>
          <p:cNvSpPr>
            <a:spLocks noGrp="1" noChangeArrowheads="1"/>
          </p:cNvSpPr>
          <p:nvPr>
            <p:ph type="dt" sz="quarter" idx="1"/>
          </p:nvPr>
        </p:nvSpPr>
        <p:spPr bwMode="auto">
          <a:xfrm>
            <a:off x="3814627"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lgn="r">
              <a:defRPr sz="1200">
                <a:latin typeface="Arial" charset="0"/>
              </a:defRPr>
            </a:lvl1pPr>
          </a:lstStyle>
          <a:p>
            <a:pPr>
              <a:defRPr/>
            </a:pPr>
            <a:endParaRPr lang="en-US" dirty="0"/>
          </a:p>
        </p:txBody>
      </p:sp>
      <p:sp>
        <p:nvSpPr>
          <p:cNvPr id="15364" name="Rectangle 4"/>
          <p:cNvSpPr>
            <a:spLocks noGrp="1" noChangeArrowheads="1"/>
          </p:cNvSpPr>
          <p:nvPr>
            <p:ph type="ftr" sz="quarter" idx="2"/>
          </p:nvPr>
        </p:nvSpPr>
        <p:spPr bwMode="auto">
          <a:xfrm>
            <a:off x="6" y="9370873"/>
            <a:ext cx="2919564" cy="493868"/>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defRPr sz="1200">
                <a:latin typeface="Arial" charset="0"/>
              </a:defRPr>
            </a:lvl1pPr>
          </a:lstStyle>
          <a:p>
            <a:pPr>
              <a:defRPr/>
            </a:pPr>
            <a:endParaRPr lang="en-US" dirty="0"/>
          </a:p>
        </p:txBody>
      </p:sp>
      <p:sp>
        <p:nvSpPr>
          <p:cNvPr id="15365" name="Rectangle 5"/>
          <p:cNvSpPr>
            <a:spLocks noGrp="1" noChangeArrowheads="1"/>
          </p:cNvSpPr>
          <p:nvPr>
            <p:ph type="sldNum" sz="quarter" idx="3"/>
          </p:nvPr>
        </p:nvSpPr>
        <p:spPr bwMode="auto">
          <a:xfrm>
            <a:off x="3814627" y="9370873"/>
            <a:ext cx="2919564" cy="493868"/>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lgn="r">
              <a:defRPr sz="1200">
                <a:latin typeface="Arial" charset="0"/>
              </a:defRPr>
            </a:lvl1pPr>
          </a:lstStyle>
          <a:p>
            <a:pPr>
              <a:defRPr/>
            </a:pPr>
            <a:fld id="{7C6E091E-A9DB-45E8-BF14-11C15EC71CFD}" type="slidenum">
              <a:rPr lang="en-US"/>
              <a:pPr>
                <a:defRPr/>
              </a:pPr>
              <a:t>‹#›</a:t>
            </a:fld>
            <a:endParaRPr lang="en-US" dirty="0"/>
          </a:p>
        </p:txBody>
      </p:sp>
    </p:spTree>
    <p:extLst>
      <p:ext uri="{BB962C8B-B14F-4D97-AF65-F5344CB8AC3E}">
        <p14:creationId xmlns:p14="http://schemas.microsoft.com/office/powerpoint/2010/main" val="8002026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hdr" sz="quarter"/>
          </p:nvPr>
        </p:nvSpPr>
        <p:spPr bwMode="auto">
          <a:xfrm>
            <a:off x="6"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defRPr sz="1200">
                <a:latin typeface="Arial" charset="0"/>
              </a:defRPr>
            </a:lvl1pPr>
          </a:lstStyle>
          <a:p>
            <a:pPr>
              <a:defRPr/>
            </a:pPr>
            <a:endParaRPr lang="en-US" dirty="0"/>
          </a:p>
        </p:txBody>
      </p:sp>
      <p:sp>
        <p:nvSpPr>
          <p:cNvPr id="21507" name="Rectangle 3"/>
          <p:cNvSpPr>
            <a:spLocks noGrp="1" noChangeArrowheads="1"/>
          </p:cNvSpPr>
          <p:nvPr>
            <p:ph type="dt" idx="1"/>
          </p:nvPr>
        </p:nvSpPr>
        <p:spPr bwMode="auto">
          <a:xfrm>
            <a:off x="3816200"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lgn="r">
              <a:defRPr sz="1200">
                <a:latin typeface="Arial" charset="0"/>
              </a:defRPr>
            </a:lvl1pPr>
          </a:lstStyle>
          <a:p>
            <a:pPr>
              <a:defRPr/>
            </a:pPr>
            <a:endParaRPr lang="en-US" dirty="0"/>
          </a:p>
        </p:txBody>
      </p:sp>
      <p:sp>
        <p:nvSpPr>
          <p:cNvPr id="70660" name="Rectangle 4"/>
          <p:cNvSpPr>
            <a:spLocks noGrp="1" noRot="1" noChangeAspect="1" noChangeArrowheads="1" noTextEdit="1"/>
          </p:cNvSpPr>
          <p:nvPr>
            <p:ph type="sldImg" idx="2"/>
          </p:nvPr>
        </p:nvSpPr>
        <p:spPr bwMode="auto">
          <a:xfrm>
            <a:off x="904875" y="741363"/>
            <a:ext cx="4929188" cy="3697287"/>
          </a:xfrm>
          <a:prstGeom prst="rect">
            <a:avLst/>
          </a:prstGeom>
          <a:noFill/>
          <a:ln w="9525">
            <a:solidFill>
              <a:srgbClr val="000000"/>
            </a:solidFill>
            <a:miter lim="800000"/>
            <a:headEnd/>
            <a:tailEnd/>
          </a:ln>
        </p:spPr>
      </p:sp>
      <p:sp>
        <p:nvSpPr>
          <p:cNvPr id="21509" name="Rectangle 5"/>
          <p:cNvSpPr>
            <a:spLocks noGrp="1" noChangeArrowheads="1"/>
          </p:cNvSpPr>
          <p:nvPr>
            <p:ph type="body" sz="quarter" idx="3"/>
          </p:nvPr>
        </p:nvSpPr>
        <p:spPr bwMode="auto">
          <a:xfrm>
            <a:off x="898214" y="4686228"/>
            <a:ext cx="4939349" cy="4440077"/>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1510" name="Rectangle 6"/>
          <p:cNvSpPr>
            <a:spLocks noGrp="1" noChangeArrowheads="1"/>
          </p:cNvSpPr>
          <p:nvPr>
            <p:ph type="ftr" sz="quarter" idx="4"/>
          </p:nvPr>
        </p:nvSpPr>
        <p:spPr bwMode="auto">
          <a:xfrm>
            <a:off x="6" y="9372448"/>
            <a:ext cx="2919564" cy="493869"/>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defRPr sz="1200">
                <a:latin typeface="Arial" charset="0"/>
              </a:defRPr>
            </a:lvl1pPr>
          </a:lstStyle>
          <a:p>
            <a:pPr>
              <a:defRPr/>
            </a:pPr>
            <a:endParaRPr lang="en-US" dirty="0"/>
          </a:p>
        </p:txBody>
      </p:sp>
      <p:sp>
        <p:nvSpPr>
          <p:cNvPr id="21511" name="Rectangle 7"/>
          <p:cNvSpPr>
            <a:spLocks noGrp="1" noChangeArrowheads="1"/>
          </p:cNvSpPr>
          <p:nvPr>
            <p:ph type="sldNum" sz="quarter" idx="5"/>
          </p:nvPr>
        </p:nvSpPr>
        <p:spPr bwMode="auto">
          <a:xfrm>
            <a:off x="3816200" y="9372448"/>
            <a:ext cx="2919564" cy="493869"/>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lgn="r">
              <a:defRPr sz="1200">
                <a:latin typeface="Arial" charset="0"/>
              </a:defRPr>
            </a:lvl1pPr>
          </a:lstStyle>
          <a:p>
            <a:pPr>
              <a:defRPr/>
            </a:pPr>
            <a:fld id="{7DD368AE-FD48-4DB0-B73D-C00E4C58C1AB}" type="slidenum">
              <a:rPr lang="en-US"/>
              <a:pPr>
                <a:defRPr/>
              </a:pPr>
              <a:t>‹#›</a:t>
            </a:fld>
            <a:endParaRPr lang="en-US" dirty="0"/>
          </a:p>
        </p:txBody>
      </p:sp>
    </p:spTree>
    <p:extLst>
      <p:ext uri="{BB962C8B-B14F-4D97-AF65-F5344CB8AC3E}">
        <p14:creationId xmlns:p14="http://schemas.microsoft.com/office/powerpoint/2010/main" val="381319315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theme" Target="../theme/theme4.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756" r:id="rId1"/>
    <p:sldLayoutId id="2147483745" r:id="rId2"/>
    <p:sldLayoutId id="2147483744" r:id="rId3"/>
    <p:sldLayoutId id="2147483743" r:id="rId4"/>
    <p:sldLayoutId id="2147483796" r:id="rId5"/>
    <p:sldLayoutId id="2147483742" r:id="rId6"/>
    <p:sldLayoutId id="2147483741" r:id="rId7"/>
    <p:sldLayoutId id="2147483740" r:id="rId8"/>
    <p:sldLayoutId id="2147483739" r:id="rId9"/>
    <p:sldLayoutId id="2147483738" r:id="rId10"/>
    <p:sldLayoutId id="2147483737" r:id="rId11"/>
    <p:sldLayoutId id="2147483736" r:id="rId12"/>
    <p:sldLayoutId id="2147483735" r:id="rId13"/>
    <p:sldLayoutId id="2147483734" r:id="rId14"/>
    <p:sldLayoutId id="2147483733" r:id="rId15"/>
    <p:sldLayoutId id="2147483771"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 id="2147483843" r:id="rId12"/>
    <p:sldLayoutId id="2147483844" r:id="rId13"/>
    <p:sldLayoutId id="2147483845" r:id="rId14"/>
    <p:sldLayoutId id="2147483846" r:id="rId15"/>
    <p:sldLayoutId id="2147483847"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815" r:id="rId1"/>
    <p:sldLayoutId id="2147483816" r:id="rId2"/>
    <p:sldLayoutId id="2147483817" r:id="rId3"/>
    <p:sldLayoutId id="2147483818" r:id="rId4"/>
    <p:sldLayoutId id="2147483819" r:id="rId5"/>
    <p:sldLayoutId id="2147483820" r:id="rId6"/>
    <p:sldLayoutId id="2147483821" r:id="rId7"/>
    <p:sldLayoutId id="2147483822" r:id="rId8"/>
    <p:sldLayoutId id="2147483823" r:id="rId9"/>
    <p:sldLayoutId id="2147483824" r:id="rId10"/>
    <p:sldLayoutId id="2147483825" r:id="rId11"/>
    <p:sldLayoutId id="2147483826" r:id="rId12"/>
    <p:sldLayoutId id="2147483827" r:id="rId13"/>
    <p:sldLayoutId id="2147483828" r:id="rId14"/>
    <p:sldLayoutId id="2147483829" r:id="rId15"/>
    <p:sldLayoutId id="2147483830"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798"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 id="2147483809" r:id="rId12"/>
    <p:sldLayoutId id="2147483810" r:id="rId13"/>
    <p:sldLayoutId id="2147483811" r:id="rId14"/>
    <p:sldLayoutId id="2147483812" r:id="rId15"/>
    <p:sldLayoutId id="2147483813"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0000"/>
                </a:solidFill>
              </a:rPr>
              <a:t>Proposed Objectives and Targets – 2015/16</a:t>
            </a:r>
            <a:endParaRPr lang="en-GB" sz="1600" dirty="0">
              <a:solidFill>
                <a:srgbClr val="FF000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8532303"/>
              </p:ext>
            </p:extLst>
          </p:nvPr>
        </p:nvGraphicFramePr>
        <p:xfrm>
          <a:off x="539750" y="908050"/>
          <a:ext cx="8208912" cy="5705792"/>
        </p:xfrm>
        <a:graphic>
          <a:graphicData uri="http://schemas.openxmlformats.org/drawingml/2006/table">
            <a:tbl>
              <a:tblPr/>
              <a:tblGrid>
                <a:gridCol w="2448272"/>
                <a:gridCol w="2847560"/>
                <a:gridCol w="2913080"/>
              </a:tblGrid>
              <a:tr h="169392">
                <a:tc>
                  <a:txBody>
                    <a:bodyPr/>
                    <a:lstStyle/>
                    <a:p>
                      <a:pPr>
                        <a:lnSpc>
                          <a:spcPts val="1300"/>
                        </a:lnSpc>
                        <a:spcAft>
                          <a:spcPts val="0"/>
                        </a:spcAft>
                      </a:pPr>
                      <a:r>
                        <a:rPr lang="en-GB" sz="1000" dirty="0">
                          <a:solidFill>
                            <a:srgbClr val="000000"/>
                          </a:solidFill>
                          <a:latin typeface="Arial"/>
                          <a:ea typeface="Times New Roman"/>
                          <a:cs typeface="Arial"/>
                        </a:rPr>
                        <a:t>Standard</a:t>
                      </a:r>
                      <a:endParaRPr lang="en-GB" sz="10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850D"/>
                    </a:solidFill>
                  </a:tcPr>
                </a:tc>
                <a:tc>
                  <a:txBody>
                    <a:bodyPr/>
                    <a:lstStyle/>
                    <a:p>
                      <a:pPr>
                        <a:lnSpc>
                          <a:spcPts val="1300"/>
                        </a:lnSpc>
                        <a:spcAft>
                          <a:spcPts val="0"/>
                        </a:spcAft>
                      </a:pPr>
                      <a:r>
                        <a:rPr lang="en-GB" sz="1000" dirty="0">
                          <a:solidFill>
                            <a:srgbClr val="000000"/>
                          </a:solidFill>
                          <a:latin typeface="Arial"/>
                          <a:ea typeface="Times New Roman"/>
                          <a:cs typeface="Arial"/>
                        </a:rPr>
                        <a:t>Objective</a:t>
                      </a:r>
                      <a:endParaRPr lang="en-GB" sz="10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850D"/>
                    </a:solidFill>
                  </a:tcPr>
                </a:tc>
                <a:tc>
                  <a:txBody>
                    <a:bodyPr/>
                    <a:lstStyle/>
                    <a:p>
                      <a:pPr>
                        <a:lnSpc>
                          <a:spcPts val="1300"/>
                        </a:lnSpc>
                        <a:spcAft>
                          <a:spcPts val="0"/>
                        </a:spcAft>
                      </a:pPr>
                      <a:r>
                        <a:rPr lang="en-GB" sz="1000" dirty="0">
                          <a:solidFill>
                            <a:srgbClr val="000000"/>
                          </a:solidFill>
                          <a:latin typeface="Arial"/>
                          <a:ea typeface="Times New Roman"/>
                          <a:cs typeface="Arial"/>
                        </a:rPr>
                        <a:t>Target measurement</a:t>
                      </a:r>
                      <a:endParaRPr lang="en-GB" sz="10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850D"/>
                    </a:solidFill>
                  </a:tcPr>
                </a:tc>
              </a:tr>
              <a:tr h="406672">
                <a:tc rowSpan="3">
                  <a:txBody>
                    <a:bodyPr/>
                    <a:lstStyle/>
                    <a:p>
                      <a:pPr>
                        <a:lnSpc>
                          <a:spcPct val="100000"/>
                        </a:lnSpc>
                        <a:spcAft>
                          <a:spcPts val="0"/>
                        </a:spcAft>
                      </a:pPr>
                      <a:endParaRPr lang="en-GB" sz="900" dirty="0">
                        <a:solidFill>
                          <a:srgbClr val="808080"/>
                        </a:solidFill>
                        <a:latin typeface="Arial"/>
                        <a:ea typeface="Times New Roman"/>
                        <a:cs typeface="Arial"/>
                      </a:endParaRPr>
                    </a:p>
                    <a:p>
                      <a:pPr>
                        <a:lnSpc>
                          <a:spcPct val="100000"/>
                        </a:lnSpc>
                        <a:spcAft>
                          <a:spcPts val="0"/>
                        </a:spcAft>
                      </a:pPr>
                      <a:r>
                        <a:rPr lang="en-GB" sz="900" dirty="0">
                          <a:solidFill>
                            <a:srgbClr val="808080"/>
                          </a:solidFill>
                          <a:latin typeface="Arial"/>
                          <a:ea typeface="Times New Roman"/>
                          <a:cs typeface="Arial"/>
                        </a:rPr>
                        <a:t>18001 - The organization shall establish, implement and maintain documented OH&amp;S objectives, at relevant functions and levels within the organization.</a:t>
                      </a:r>
                      <a:endParaRPr lang="en-GB" sz="900" dirty="0">
                        <a:solidFill>
                          <a:srgbClr val="000000"/>
                        </a:solidFill>
                        <a:latin typeface="Arial"/>
                        <a:ea typeface="Times New Roman"/>
                        <a:cs typeface="Times New Roman"/>
                      </a:endParaRPr>
                    </a:p>
                    <a:p>
                      <a:pPr>
                        <a:lnSpc>
                          <a:spcPct val="100000"/>
                        </a:lnSpc>
                        <a:spcAft>
                          <a:spcPts val="0"/>
                        </a:spcAft>
                      </a:pPr>
                      <a:r>
                        <a:rPr lang="en-GB" sz="900" dirty="0">
                          <a:solidFill>
                            <a:srgbClr val="808080"/>
                          </a:solidFill>
                          <a:latin typeface="Arial"/>
                          <a:ea typeface="Times New Roman"/>
                          <a:cs typeface="Arial"/>
                        </a:rPr>
                        <a:t>The objectives shall be measurable, where practicable, and consistent with the OH&amp;S policy, including the commitments to the prevention of injury and ill health, to compliance with applicable legal requirements and with other requirements to which the organization subscribes, and to continual improvement</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600"/>
                    </a:solidFill>
                  </a:tcPr>
                </a:tc>
                <a:tc>
                  <a:txBody>
                    <a:bodyPr/>
                    <a:lstStyle/>
                    <a:p>
                      <a:pPr marL="182563" lvl="0" indent="-182563">
                        <a:lnSpc>
                          <a:spcPct val="100000"/>
                        </a:lnSpc>
                        <a:spcAft>
                          <a:spcPts val="0"/>
                        </a:spcAft>
                        <a:buFont typeface="+mj-lt"/>
                        <a:buAutoNum type="arabicPeriod"/>
                      </a:pPr>
                      <a:r>
                        <a:rPr lang="en-GB" sz="900" dirty="0">
                          <a:solidFill>
                            <a:srgbClr val="000000"/>
                          </a:solidFill>
                          <a:latin typeface="Arial"/>
                          <a:ea typeface="Times New Roman"/>
                          <a:cs typeface="Arial"/>
                        </a:rPr>
                        <a:t>Reduce safety incidents, targeting zero</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2563" lvl="0" indent="-182563" algn="l">
                        <a:lnSpc>
                          <a:spcPct val="100000"/>
                        </a:lnSpc>
                        <a:spcAft>
                          <a:spcPts val="0"/>
                        </a:spcAft>
                        <a:buFont typeface="+mj-lt"/>
                        <a:buAutoNum type="arabicPeriod"/>
                      </a:pPr>
                      <a:r>
                        <a:rPr lang="en-GB" sz="900" dirty="0">
                          <a:solidFill>
                            <a:srgbClr val="FF0000"/>
                          </a:solidFill>
                          <a:latin typeface="Arial"/>
                          <a:ea typeface="Times New Roman"/>
                          <a:cs typeface="Arial"/>
                        </a:rPr>
                        <a:t>Reduce overall RIDDOR AFR to below </a:t>
                      </a:r>
                      <a:r>
                        <a:rPr lang="en-GB" sz="900" dirty="0" smtClean="0">
                          <a:solidFill>
                            <a:srgbClr val="FF0000"/>
                          </a:solidFill>
                          <a:latin typeface="Arial"/>
                          <a:ea typeface="Times New Roman"/>
                          <a:cs typeface="Arial"/>
                        </a:rPr>
                        <a:t>0.3- </a:t>
                      </a:r>
                      <a:r>
                        <a:rPr lang="en-GB" sz="900" b="1" dirty="0" smtClean="0">
                          <a:solidFill>
                            <a:srgbClr val="FF0000"/>
                          </a:solidFill>
                          <a:latin typeface="Arial"/>
                          <a:ea typeface="Times New Roman"/>
                          <a:cs typeface="Arial"/>
                        </a:rPr>
                        <a:t>ECL</a:t>
                      </a:r>
                      <a:endParaRPr lang="en-GB" sz="900" b="1" dirty="0">
                        <a:solidFill>
                          <a:srgbClr val="FF0000"/>
                        </a:solidFill>
                        <a:latin typeface="Arial"/>
                        <a:ea typeface="Times New Roman"/>
                        <a:cs typeface="Times New Roman"/>
                      </a:endParaRPr>
                    </a:p>
                    <a:p>
                      <a:pPr marL="182563" lvl="0" indent="-182563" algn="l">
                        <a:lnSpc>
                          <a:spcPct val="100000"/>
                        </a:lnSpc>
                        <a:spcAft>
                          <a:spcPts val="0"/>
                        </a:spcAft>
                        <a:buFont typeface="+mj-lt"/>
                        <a:buAutoNum type="arabicPeriod"/>
                      </a:pPr>
                      <a:r>
                        <a:rPr lang="en-GB" sz="900" dirty="0">
                          <a:solidFill>
                            <a:srgbClr val="FF0000"/>
                          </a:solidFill>
                          <a:latin typeface="Arial"/>
                          <a:ea typeface="Times New Roman"/>
                          <a:cs typeface="Arial"/>
                        </a:rPr>
                        <a:t>Reduce staff RIDDOR AFR to below </a:t>
                      </a:r>
                      <a:r>
                        <a:rPr lang="en-GB" sz="900" dirty="0" smtClean="0">
                          <a:solidFill>
                            <a:srgbClr val="FF0000"/>
                          </a:solidFill>
                          <a:latin typeface="Arial"/>
                          <a:ea typeface="Times New Roman"/>
                          <a:cs typeface="Arial"/>
                        </a:rPr>
                        <a:t>0.3 – </a:t>
                      </a:r>
                      <a:r>
                        <a:rPr lang="en-GB" sz="900" b="1" dirty="0" smtClean="0">
                          <a:solidFill>
                            <a:srgbClr val="FF0000"/>
                          </a:solidFill>
                          <a:latin typeface="Arial"/>
                          <a:ea typeface="Times New Roman"/>
                          <a:cs typeface="Arial"/>
                        </a:rPr>
                        <a:t>ECL</a:t>
                      </a:r>
                    </a:p>
                    <a:p>
                      <a:pPr marL="182563" lvl="0" indent="-182563" algn="l">
                        <a:lnSpc>
                          <a:spcPct val="100000"/>
                        </a:lnSpc>
                        <a:spcAft>
                          <a:spcPts val="0"/>
                        </a:spcAft>
                        <a:buFont typeface="+mj-lt"/>
                        <a:buAutoNum type="arabicPeriod"/>
                      </a:pPr>
                      <a:r>
                        <a:rPr lang="en-GB" sz="900" b="0" dirty="0" smtClean="0">
                          <a:solidFill>
                            <a:srgbClr val="FF0000"/>
                          </a:solidFill>
                          <a:latin typeface="Arial"/>
                          <a:ea typeface="Times New Roman"/>
                          <a:cs typeface="Arial"/>
                        </a:rPr>
                        <a:t>Reduce the TRIR to below 0.6 </a:t>
                      </a:r>
                      <a:r>
                        <a:rPr lang="en-GB" sz="900" b="1" dirty="0" smtClean="0">
                          <a:solidFill>
                            <a:srgbClr val="FF0000"/>
                          </a:solidFill>
                          <a:latin typeface="Arial"/>
                          <a:ea typeface="Times New Roman"/>
                          <a:cs typeface="Arial"/>
                        </a:rPr>
                        <a:t>- ECL</a:t>
                      </a:r>
                      <a:endParaRPr lang="en-GB" sz="900" b="1" dirty="0">
                        <a:solidFill>
                          <a:srgbClr val="FF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0080">
                <a:tc vMerge="1">
                  <a:txBody>
                    <a:bodyPr/>
                    <a:lstStyle/>
                    <a:p>
                      <a:endParaRPr lang="en-GB"/>
                    </a:p>
                  </a:txBody>
                  <a:tcPr/>
                </a:tc>
                <a:tc>
                  <a:txBody>
                    <a:bodyPr/>
                    <a:lstStyle/>
                    <a:p>
                      <a:pPr marL="182563" lvl="0" indent="-182563">
                        <a:lnSpc>
                          <a:spcPct val="100000"/>
                        </a:lnSpc>
                        <a:spcAft>
                          <a:spcPts val="0"/>
                        </a:spcAft>
                        <a:buFont typeface="+mj-lt"/>
                        <a:buAutoNum type="arabicPeriod" startAt="2"/>
                      </a:pPr>
                      <a:r>
                        <a:rPr lang="en-GB" sz="900" dirty="0">
                          <a:solidFill>
                            <a:srgbClr val="000000"/>
                          </a:solidFill>
                          <a:latin typeface="Arial"/>
                          <a:ea typeface="Times New Roman"/>
                          <a:cs typeface="Arial"/>
                        </a:rPr>
                        <a:t>Minimise exposure to factors that may cause injury and ill health</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2563" lvl="0" indent="-182563">
                        <a:lnSpc>
                          <a:spcPct val="100000"/>
                        </a:lnSpc>
                        <a:spcAft>
                          <a:spcPts val="0"/>
                        </a:spcAft>
                        <a:buFont typeface="+mj-lt"/>
                        <a:buNone/>
                      </a:pPr>
                      <a:r>
                        <a:rPr lang="en-GB" sz="900" dirty="0" smtClean="0">
                          <a:solidFill>
                            <a:srgbClr val="000000"/>
                          </a:solidFill>
                          <a:latin typeface="Arial"/>
                          <a:ea typeface="Times New Roman"/>
                          <a:cs typeface="Arial"/>
                        </a:rPr>
                        <a:t>Review</a:t>
                      </a:r>
                      <a:r>
                        <a:rPr lang="en-GB" sz="900" baseline="0" dirty="0" smtClean="0">
                          <a:solidFill>
                            <a:srgbClr val="000000"/>
                          </a:solidFill>
                          <a:latin typeface="Arial"/>
                          <a:ea typeface="Times New Roman"/>
                          <a:cs typeface="Arial"/>
                        </a:rPr>
                        <a:t> Asbestos register</a:t>
                      </a:r>
                      <a:r>
                        <a:rPr lang="en-GB" sz="900" dirty="0" smtClean="0">
                          <a:solidFill>
                            <a:srgbClr val="000000"/>
                          </a:solidFill>
                          <a:latin typeface="Arial"/>
                          <a:ea typeface="Times New Roman"/>
                          <a:cs typeface="Arial"/>
                        </a:rPr>
                        <a:t> </a:t>
                      </a:r>
                      <a:r>
                        <a:rPr lang="en-GB" sz="900" dirty="0">
                          <a:solidFill>
                            <a:srgbClr val="000000"/>
                          </a:solidFill>
                          <a:latin typeface="Arial"/>
                          <a:ea typeface="Times New Roman"/>
                          <a:cs typeface="Arial"/>
                        </a:rPr>
                        <a:t>by </a:t>
                      </a:r>
                      <a:r>
                        <a:rPr lang="en-GB" sz="900" dirty="0" smtClean="0">
                          <a:solidFill>
                            <a:srgbClr val="000000"/>
                          </a:solidFill>
                          <a:latin typeface="Arial"/>
                          <a:ea typeface="Times New Roman"/>
                          <a:cs typeface="Arial"/>
                        </a:rPr>
                        <a:t>Jan 16 - </a:t>
                      </a:r>
                      <a:r>
                        <a:rPr lang="en-GB" sz="900" b="1" dirty="0" smtClean="0">
                          <a:solidFill>
                            <a:srgbClr val="000000"/>
                          </a:solidFill>
                          <a:latin typeface="Arial"/>
                          <a:ea typeface="Times New Roman"/>
                          <a:cs typeface="Arial"/>
                        </a:rPr>
                        <a:t>AP</a:t>
                      </a:r>
                      <a:endParaRPr lang="en-GB" sz="900" b="1"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3934">
                <a:tc vMerge="1">
                  <a:txBody>
                    <a:bodyPr/>
                    <a:lstStyle/>
                    <a:p>
                      <a:endParaRPr lang="en-GB"/>
                    </a:p>
                  </a:txBody>
                  <a:tcPr/>
                </a:tc>
                <a:tc>
                  <a:txBody>
                    <a:bodyPr/>
                    <a:lstStyle/>
                    <a:p>
                      <a:pPr marL="182563" lvl="0" indent="-182563">
                        <a:lnSpc>
                          <a:spcPct val="100000"/>
                        </a:lnSpc>
                        <a:spcAft>
                          <a:spcPts val="0"/>
                        </a:spcAft>
                        <a:buFont typeface="+mj-lt"/>
                        <a:buAutoNum type="arabicPeriod" startAt="3"/>
                      </a:pPr>
                      <a:r>
                        <a:rPr lang="en-GB" sz="900" dirty="0">
                          <a:solidFill>
                            <a:srgbClr val="000000"/>
                          </a:solidFill>
                          <a:latin typeface="Arial"/>
                          <a:ea typeface="Times New Roman"/>
                          <a:cs typeface="Arial"/>
                        </a:rPr>
                        <a:t>Improve safety of contractors, to </a:t>
                      </a:r>
                      <a:r>
                        <a:rPr lang="en-GB" sz="900" dirty="0" smtClean="0">
                          <a:solidFill>
                            <a:srgbClr val="000000"/>
                          </a:solidFill>
                          <a:latin typeface="Arial"/>
                          <a:ea typeface="Times New Roman"/>
                          <a:cs typeface="Arial"/>
                        </a:rPr>
                        <a:t>their</a:t>
                      </a:r>
                      <a:r>
                        <a:rPr lang="en-GB" sz="900" baseline="0" dirty="0" smtClean="0">
                          <a:solidFill>
                            <a:srgbClr val="000000"/>
                          </a:solidFill>
                          <a:latin typeface="Arial"/>
                          <a:ea typeface="Times New Roman"/>
                          <a:cs typeface="Arial"/>
                        </a:rPr>
                        <a:t> </a:t>
                      </a:r>
                      <a:r>
                        <a:rPr lang="en-GB" sz="900" dirty="0" smtClean="0">
                          <a:solidFill>
                            <a:srgbClr val="000000"/>
                          </a:solidFill>
                          <a:latin typeface="Arial"/>
                          <a:ea typeface="Times New Roman"/>
                          <a:cs typeface="Arial"/>
                        </a:rPr>
                        <a:t>employees</a:t>
                      </a:r>
                      <a:r>
                        <a:rPr lang="en-GB" sz="900" dirty="0">
                          <a:solidFill>
                            <a:srgbClr val="000000"/>
                          </a:solidFill>
                          <a:latin typeface="Arial"/>
                          <a:ea typeface="Times New Roman"/>
                          <a:cs typeface="Arial"/>
                        </a:rPr>
                        <a:t>, Infinis employees and others</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lvl="0" indent="-228600">
                        <a:lnSpc>
                          <a:spcPct val="100000"/>
                        </a:lnSpc>
                        <a:spcAft>
                          <a:spcPts val="0"/>
                        </a:spcAft>
                        <a:buFont typeface="+mj-lt"/>
                        <a:buAutoNum type="arabicPeriod"/>
                      </a:pPr>
                      <a:r>
                        <a:rPr lang="en-GB" sz="900" dirty="0" smtClean="0">
                          <a:solidFill>
                            <a:schemeClr val="tx1"/>
                          </a:solidFill>
                          <a:latin typeface="Arial"/>
                          <a:ea typeface="Times New Roman"/>
                          <a:cs typeface="Arial"/>
                        </a:rPr>
                        <a:t>All</a:t>
                      </a:r>
                      <a:r>
                        <a:rPr lang="en-GB" sz="900" baseline="0" dirty="0" smtClean="0">
                          <a:solidFill>
                            <a:schemeClr val="tx1"/>
                          </a:solidFill>
                          <a:latin typeface="Arial"/>
                          <a:ea typeface="Times New Roman"/>
                          <a:cs typeface="Arial"/>
                        </a:rPr>
                        <a:t> new suppliers to pass HSQE assessment prior to acceptance as approved contractors – </a:t>
                      </a:r>
                      <a:r>
                        <a:rPr lang="en-GB" sz="900" b="1" dirty="0" smtClean="0">
                          <a:solidFill>
                            <a:schemeClr val="tx1"/>
                          </a:solidFill>
                          <a:latin typeface="Arial"/>
                          <a:ea typeface="Times New Roman"/>
                          <a:cs typeface="Arial"/>
                        </a:rPr>
                        <a:t>DL</a:t>
                      </a:r>
                    </a:p>
                    <a:p>
                      <a:pPr marL="228600" lvl="0" indent="-228600">
                        <a:lnSpc>
                          <a:spcPct val="100000"/>
                        </a:lnSpc>
                        <a:spcAft>
                          <a:spcPts val="0"/>
                        </a:spcAft>
                        <a:buFont typeface="+mj-lt"/>
                        <a:buAutoNum type="arabicPeriod"/>
                      </a:pPr>
                      <a:r>
                        <a:rPr lang="en-GB" sz="900" b="0" dirty="0" smtClean="0">
                          <a:solidFill>
                            <a:schemeClr val="tx1"/>
                          </a:solidFill>
                          <a:latin typeface="Arial"/>
                          <a:ea typeface="Times New Roman"/>
                          <a:cs typeface="Arial"/>
                        </a:rPr>
                        <a:t>For</a:t>
                      </a:r>
                      <a:r>
                        <a:rPr lang="en-GB" sz="900" b="0" baseline="0" dirty="0" smtClean="0">
                          <a:solidFill>
                            <a:schemeClr val="tx1"/>
                          </a:solidFill>
                          <a:latin typeface="Arial"/>
                          <a:ea typeface="Times New Roman"/>
                          <a:cs typeface="Arial"/>
                        </a:rPr>
                        <a:t> each windfarm construction project, set up a charity challenge fund, powered by near-miss reporting donations, to drive safety and environmental improvement reporting</a:t>
                      </a:r>
                      <a:endParaRPr lang="en-GB" sz="900" b="0" dirty="0" smtClean="0">
                        <a:solidFill>
                          <a:schemeClr val="tx1"/>
                        </a:solidFill>
                        <a:latin typeface="Arial"/>
                        <a:ea typeface="Times New Roman"/>
                        <a:cs typeface="Arial"/>
                      </a:endParaRPr>
                    </a:p>
                    <a:p>
                      <a:pPr marL="182563" lvl="0" indent="-182563">
                        <a:lnSpc>
                          <a:spcPct val="100000"/>
                        </a:lnSpc>
                        <a:spcAft>
                          <a:spcPts val="0"/>
                        </a:spcAft>
                        <a:buFont typeface="+mj-lt"/>
                        <a:buNone/>
                      </a:pPr>
                      <a:endParaRPr lang="en-GB" sz="900" b="1" dirty="0" smtClean="0">
                        <a:solidFill>
                          <a:srgbClr val="FF0000"/>
                        </a:solidFill>
                        <a:latin typeface="Arial"/>
                        <a:ea typeface="Times New Roman"/>
                        <a:cs typeface="Arial"/>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1873">
                <a:tc rowSpan="3">
                  <a:txBody>
                    <a:bodyPr/>
                    <a:lstStyle/>
                    <a:p>
                      <a:pPr>
                        <a:lnSpc>
                          <a:spcPct val="100000"/>
                        </a:lnSpc>
                        <a:spcAft>
                          <a:spcPts val="0"/>
                        </a:spcAft>
                      </a:pPr>
                      <a:endParaRPr lang="en-GB" sz="900" dirty="0" smtClean="0">
                        <a:solidFill>
                          <a:srgbClr val="808080"/>
                        </a:solidFill>
                        <a:latin typeface="Arial"/>
                        <a:ea typeface="Times New Roman"/>
                        <a:cs typeface="Arial"/>
                      </a:endParaRPr>
                    </a:p>
                    <a:p>
                      <a:pPr>
                        <a:lnSpc>
                          <a:spcPct val="100000"/>
                        </a:lnSpc>
                        <a:spcAft>
                          <a:spcPts val="0"/>
                        </a:spcAft>
                      </a:pPr>
                      <a:r>
                        <a:rPr lang="en-GB" sz="900" dirty="0" smtClean="0">
                          <a:solidFill>
                            <a:srgbClr val="808080"/>
                          </a:solidFill>
                          <a:latin typeface="Arial"/>
                          <a:ea typeface="Times New Roman"/>
                          <a:cs typeface="Arial"/>
                        </a:rPr>
                        <a:t>14001 </a:t>
                      </a:r>
                      <a:r>
                        <a:rPr lang="en-GB" sz="900" dirty="0">
                          <a:solidFill>
                            <a:srgbClr val="808080"/>
                          </a:solidFill>
                          <a:latin typeface="Arial"/>
                          <a:ea typeface="Times New Roman"/>
                          <a:cs typeface="Arial"/>
                        </a:rPr>
                        <a:t>- The organization shall establish, implement and maintain documented environmental objectives and targets, at relevant functions and levels within the organization.</a:t>
                      </a:r>
                      <a:endParaRPr lang="en-GB" sz="900" dirty="0">
                        <a:solidFill>
                          <a:srgbClr val="000000"/>
                        </a:solidFill>
                        <a:latin typeface="Arial"/>
                        <a:ea typeface="Times New Roman"/>
                        <a:cs typeface="Times New Roman"/>
                      </a:endParaRPr>
                    </a:p>
                    <a:p>
                      <a:pPr>
                        <a:lnSpc>
                          <a:spcPct val="100000"/>
                        </a:lnSpc>
                        <a:spcAft>
                          <a:spcPts val="0"/>
                        </a:spcAft>
                      </a:pPr>
                      <a:r>
                        <a:rPr lang="en-GB" sz="900" dirty="0">
                          <a:solidFill>
                            <a:srgbClr val="808080"/>
                          </a:solidFill>
                          <a:latin typeface="Arial"/>
                          <a:ea typeface="Times New Roman"/>
                          <a:cs typeface="Arial"/>
                        </a:rPr>
                        <a:t>The objectives and targets shall be measurable, where practicable, and consistent with the environmental policy, including the commitments to prevention of pollution, to compliance with applicable legal requirements and with other requirements to which the organization subscribes, and to continual improvement</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600"/>
                    </a:solidFill>
                  </a:tcPr>
                </a:tc>
                <a:tc>
                  <a:txBody>
                    <a:bodyPr/>
                    <a:lstStyle/>
                    <a:p>
                      <a:pPr marL="182563" lvl="0" indent="-182563">
                        <a:lnSpc>
                          <a:spcPct val="100000"/>
                        </a:lnSpc>
                        <a:spcAft>
                          <a:spcPts val="0"/>
                        </a:spcAft>
                        <a:buFont typeface="+mj-lt"/>
                        <a:buAutoNum type="arabicPeriod" startAt="4"/>
                      </a:pPr>
                      <a:r>
                        <a:rPr lang="en-GB" sz="900" dirty="0">
                          <a:solidFill>
                            <a:srgbClr val="000000"/>
                          </a:solidFill>
                          <a:latin typeface="Arial"/>
                          <a:ea typeface="Times New Roman"/>
                          <a:cs typeface="Arial"/>
                        </a:rPr>
                        <a:t>Optimise environmental compliance</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GB" sz="900" dirty="0">
                          <a:solidFill>
                            <a:srgbClr val="000000"/>
                          </a:solidFill>
                          <a:latin typeface="Arial"/>
                          <a:ea typeface="Times New Roman"/>
                          <a:cs typeface="Arial"/>
                        </a:rPr>
                        <a:t>Environmental compliance is monitored and measured using the LFG KPI </a:t>
                      </a:r>
                      <a:r>
                        <a:rPr lang="en-GB" sz="900" dirty="0" smtClean="0">
                          <a:solidFill>
                            <a:srgbClr val="000000"/>
                          </a:solidFill>
                          <a:latin typeface="Arial"/>
                          <a:ea typeface="Times New Roman"/>
                          <a:cs typeface="Arial"/>
                        </a:rPr>
                        <a:t>Dashboard and Targets</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86015">
                <a:tc vMerge="1">
                  <a:txBody>
                    <a:bodyPr/>
                    <a:lstStyle/>
                    <a:p>
                      <a:endParaRPr lang="en-GB"/>
                    </a:p>
                  </a:txBody>
                  <a:tcPr/>
                </a:tc>
                <a:tc>
                  <a:txBody>
                    <a:bodyPr/>
                    <a:lstStyle/>
                    <a:p>
                      <a:pPr marL="182563" lvl="0" indent="-182563">
                        <a:lnSpc>
                          <a:spcPct val="100000"/>
                        </a:lnSpc>
                        <a:spcAft>
                          <a:spcPts val="0"/>
                        </a:spcAft>
                        <a:buFont typeface="+mj-lt"/>
                        <a:buAutoNum type="arabicPeriod" startAt="5"/>
                      </a:pPr>
                      <a:r>
                        <a:rPr lang="en-GB" sz="900" dirty="0">
                          <a:solidFill>
                            <a:srgbClr val="000000"/>
                          </a:solidFill>
                          <a:latin typeface="Arial"/>
                          <a:ea typeface="Times New Roman"/>
                          <a:cs typeface="Arial"/>
                        </a:rPr>
                        <a:t>Minimise environmental impact of construction projects</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nSpc>
                          <a:spcPct val="100000"/>
                        </a:lnSpc>
                        <a:spcAft>
                          <a:spcPts val="0"/>
                        </a:spcAft>
                        <a:buFont typeface="+mj-lt"/>
                        <a:buNone/>
                      </a:pPr>
                      <a:r>
                        <a:rPr lang="en-GB" sz="900" b="0" dirty="0" smtClean="0">
                          <a:solidFill>
                            <a:srgbClr val="FF0000"/>
                          </a:solidFill>
                          <a:latin typeface="Arial"/>
                          <a:ea typeface="Times New Roman"/>
                          <a:cs typeface="Times New Roman"/>
                        </a:rPr>
                        <a:t>Take</a:t>
                      </a:r>
                      <a:r>
                        <a:rPr lang="en-GB" sz="900" b="0" baseline="0" dirty="0" smtClean="0">
                          <a:solidFill>
                            <a:srgbClr val="FF0000"/>
                          </a:solidFill>
                          <a:latin typeface="Arial"/>
                          <a:ea typeface="Times New Roman"/>
                          <a:cs typeface="Times New Roman"/>
                        </a:rPr>
                        <a:t>  the </a:t>
                      </a:r>
                      <a:r>
                        <a:rPr lang="en-GB" sz="900" b="0" dirty="0" smtClean="0">
                          <a:solidFill>
                            <a:srgbClr val="FF0000"/>
                          </a:solidFill>
                          <a:latin typeface="Arial"/>
                          <a:ea typeface="Times New Roman"/>
                          <a:cs typeface="Times New Roman"/>
                        </a:rPr>
                        <a:t>A’Chruach and  Galawhistle wind farms through</a:t>
                      </a:r>
                      <a:r>
                        <a:rPr lang="en-GB" sz="900" b="0" baseline="0" dirty="0" smtClean="0">
                          <a:solidFill>
                            <a:srgbClr val="FF0000"/>
                          </a:solidFill>
                          <a:latin typeface="Arial"/>
                          <a:ea typeface="Times New Roman"/>
                          <a:cs typeface="Times New Roman"/>
                        </a:rPr>
                        <a:t> </a:t>
                      </a:r>
                      <a:r>
                        <a:rPr lang="en-GB" sz="900" b="0" dirty="0" smtClean="0">
                          <a:solidFill>
                            <a:srgbClr val="FF0000"/>
                          </a:solidFill>
                          <a:latin typeface="Arial"/>
                          <a:ea typeface="Times New Roman"/>
                          <a:cs typeface="Times New Roman"/>
                        </a:rPr>
                        <a:t>assessment by CEEQUAL,</a:t>
                      </a:r>
                      <a:r>
                        <a:rPr lang="en-GB" sz="900" b="0" baseline="0" dirty="0" smtClean="0">
                          <a:solidFill>
                            <a:srgbClr val="FF0000"/>
                          </a:solidFill>
                          <a:latin typeface="Arial"/>
                          <a:ea typeface="Times New Roman"/>
                          <a:cs typeface="Times New Roman"/>
                        </a:rPr>
                        <a:t> achieving  an award of Excellent for each site</a:t>
                      </a:r>
                      <a:endParaRPr lang="en-GB" sz="900" b="0" dirty="0">
                        <a:solidFill>
                          <a:srgbClr val="FF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8072">
                <a:tc vMerge="1">
                  <a:txBody>
                    <a:bodyPr/>
                    <a:lstStyle/>
                    <a:p>
                      <a:endParaRPr lang="en-GB"/>
                    </a:p>
                  </a:txBody>
                  <a:tcPr/>
                </a:tc>
                <a:tc>
                  <a:txBody>
                    <a:bodyPr/>
                    <a:lstStyle/>
                    <a:p>
                      <a:pPr marL="182563" lvl="0" indent="-182563">
                        <a:lnSpc>
                          <a:spcPct val="100000"/>
                        </a:lnSpc>
                        <a:spcAft>
                          <a:spcPts val="0"/>
                        </a:spcAft>
                        <a:buFont typeface="+mj-lt"/>
                        <a:buAutoNum type="arabicPeriod" startAt="6"/>
                      </a:pPr>
                      <a:r>
                        <a:rPr lang="en-GB" sz="900" dirty="0" smtClean="0">
                          <a:solidFill>
                            <a:srgbClr val="000000"/>
                          </a:solidFill>
                          <a:latin typeface="Arial"/>
                          <a:ea typeface="Times New Roman"/>
                          <a:cs typeface="Arial"/>
                        </a:rPr>
                        <a:t>Make</a:t>
                      </a:r>
                      <a:r>
                        <a:rPr lang="en-GB" sz="900" baseline="0" dirty="0" smtClean="0">
                          <a:solidFill>
                            <a:srgbClr val="000000"/>
                          </a:solidFill>
                          <a:latin typeface="Arial"/>
                          <a:ea typeface="Times New Roman"/>
                          <a:cs typeface="Arial"/>
                        </a:rPr>
                        <a:t> efficient use of energy consumed on site</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nSpc>
                          <a:spcPct val="100000"/>
                        </a:lnSpc>
                        <a:spcAft>
                          <a:spcPts val="0"/>
                        </a:spcAft>
                        <a:buFont typeface="+mj-lt"/>
                        <a:buNone/>
                      </a:pPr>
                      <a:r>
                        <a:rPr lang="en-GB" sz="900" b="0" dirty="0" smtClean="0">
                          <a:solidFill>
                            <a:srgbClr val="000000"/>
                          </a:solidFill>
                          <a:latin typeface="Arial"/>
                          <a:ea typeface="Times New Roman"/>
                          <a:cs typeface="Times New Roman"/>
                        </a:rPr>
                        <a:t>Complete the ESOS assessment and</a:t>
                      </a:r>
                      <a:r>
                        <a:rPr lang="en-GB" sz="900" b="0" baseline="0" dirty="0" smtClean="0">
                          <a:solidFill>
                            <a:srgbClr val="000000"/>
                          </a:solidFill>
                          <a:latin typeface="Arial"/>
                          <a:ea typeface="Times New Roman"/>
                          <a:cs typeface="Times New Roman"/>
                        </a:rPr>
                        <a:t> implement the control measures agreed out of this process by 31 October 2015</a:t>
                      </a:r>
                      <a:endParaRPr lang="en-GB" sz="900" b="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0679">
                <a:tc rowSpan="4">
                  <a:txBody>
                    <a:bodyPr/>
                    <a:lstStyle/>
                    <a:p>
                      <a:pPr>
                        <a:lnSpc>
                          <a:spcPct val="100000"/>
                        </a:lnSpc>
                        <a:spcAft>
                          <a:spcPts val="0"/>
                        </a:spcAft>
                      </a:pPr>
                      <a:endParaRPr lang="en-GB" sz="900" dirty="0">
                        <a:solidFill>
                          <a:srgbClr val="808080"/>
                        </a:solidFill>
                        <a:latin typeface="Helvetica"/>
                        <a:ea typeface="Times New Roman"/>
                        <a:cs typeface="Times New Roman"/>
                      </a:endParaRPr>
                    </a:p>
                    <a:p>
                      <a:pPr>
                        <a:lnSpc>
                          <a:spcPct val="100000"/>
                        </a:lnSpc>
                        <a:spcAft>
                          <a:spcPts val="0"/>
                        </a:spcAft>
                      </a:pPr>
                      <a:r>
                        <a:rPr lang="en-GB" sz="900" dirty="0">
                          <a:solidFill>
                            <a:srgbClr val="808080"/>
                          </a:solidFill>
                          <a:latin typeface="Helvetica"/>
                          <a:ea typeface="Times New Roman"/>
                          <a:cs typeface="Times New Roman"/>
                        </a:rPr>
                        <a:t>9001 - Top management shall ensure that quality objectives, including those needed to meet requirements for product [see 7.1 a)], are established at relevant functions and levels within the organization. The quality objectives shall be measurable and consistent with the quality policy</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600"/>
                    </a:solidFill>
                  </a:tcPr>
                </a:tc>
                <a:tc>
                  <a:txBody>
                    <a:bodyPr/>
                    <a:lstStyle/>
                    <a:p>
                      <a:pPr marL="182563" lvl="0" indent="-182563">
                        <a:lnSpc>
                          <a:spcPct val="100000"/>
                        </a:lnSpc>
                        <a:spcAft>
                          <a:spcPts val="0"/>
                        </a:spcAft>
                        <a:buFont typeface="+mj-lt"/>
                        <a:buAutoNum type="arabicPeriod" startAt="7"/>
                      </a:pPr>
                      <a:r>
                        <a:rPr lang="en-GB" sz="900" dirty="0">
                          <a:solidFill>
                            <a:srgbClr val="000000"/>
                          </a:solidFill>
                          <a:latin typeface="Arial"/>
                          <a:ea typeface="Times New Roman"/>
                          <a:cs typeface="Arial"/>
                        </a:rPr>
                        <a:t>Maximise kW </a:t>
                      </a:r>
                      <a:r>
                        <a:rPr lang="en-GB" sz="900" dirty="0" smtClean="0">
                          <a:solidFill>
                            <a:srgbClr val="000000"/>
                          </a:solidFill>
                          <a:latin typeface="Arial"/>
                          <a:ea typeface="Times New Roman"/>
                          <a:cs typeface="Arial"/>
                        </a:rPr>
                        <a:t>generation</a:t>
                      </a: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smtClean="0">
                          <a:solidFill>
                            <a:srgbClr val="000000"/>
                          </a:solidFill>
                          <a:latin typeface="+mn-lt"/>
                          <a:ea typeface="Times New Roman"/>
                          <a:cs typeface="Arial"/>
                        </a:rPr>
                        <a:t>Operations KPI’s (e.g. MTTB, Availability,</a:t>
                      </a:r>
                      <a:r>
                        <a:rPr lang="en-GB" sz="900" baseline="0" dirty="0" smtClean="0">
                          <a:solidFill>
                            <a:srgbClr val="000000"/>
                          </a:solidFill>
                          <a:latin typeface="+mn-lt"/>
                          <a:ea typeface="Times New Roman"/>
                          <a:cs typeface="Arial"/>
                        </a:rPr>
                        <a:t> Capacity Factor) are monitored and measured monthly by the Operations team</a:t>
                      </a:r>
                      <a:endParaRPr lang="en-GB" sz="900" dirty="0" smtClean="0">
                        <a:solidFill>
                          <a:srgbClr val="000000"/>
                        </a:solidFill>
                        <a:latin typeface="+mn-lt"/>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2141">
                <a:tc vMerge="1">
                  <a:txBody>
                    <a:bodyPr/>
                    <a:lstStyle/>
                    <a:p>
                      <a:endParaRPr lang="en-GB"/>
                    </a:p>
                  </a:txBody>
                  <a:tcPr/>
                </a:tc>
                <a:tc>
                  <a:txBody>
                    <a:bodyPr/>
                    <a:lstStyle/>
                    <a:p>
                      <a:pPr marL="182563" lvl="0" indent="-182563">
                        <a:lnSpc>
                          <a:spcPct val="100000"/>
                        </a:lnSpc>
                        <a:spcAft>
                          <a:spcPts val="0"/>
                        </a:spcAft>
                        <a:buFont typeface="+mj-lt"/>
                        <a:buAutoNum type="arabicPeriod" startAt="8"/>
                      </a:pPr>
                      <a:r>
                        <a:rPr lang="en-GB" sz="900" dirty="0">
                          <a:solidFill>
                            <a:srgbClr val="000000"/>
                          </a:solidFill>
                          <a:latin typeface="Arial"/>
                          <a:ea typeface="Times New Roman"/>
                          <a:cs typeface="Arial"/>
                        </a:rPr>
                        <a:t>Maintain ISO 14001 + 9001 and OHSAS 18001 and ensure that these apply across the business and are seen to apply</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nSpc>
                          <a:spcPct val="100000"/>
                        </a:lnSpc>
                        <a:spcAft>
                          <a:spcPts val="0"/>
                        </a:spcAft>
                        <a:buFont typeface="+mj-lt"/>
                        <a:buNone/>
                      </a:pPr>
                      <a:r>
                        <a:rPr lang="en-GB" sz="900" b="0" dirty="0" smtClean="0">
                          <a:solidFill>
                            <a:schemeClr val="tx1"/>
                          </a:solidFill>
                          <a:latin typeface="Arial"/>
                          <a:ea typeface="Times New Roman"/>
                          <a:cs typeface="Times New Roman"/>
                        </a:rPr>
                        <a:t>Senior Management (ROMs, Heads of Department and Directors) to make the</a:t>
                      </a:r>
                      <a:r>
                        <a:rPr lang="en-GB" sz="900" b="0" baseline="0" dirty="0" smtClean="0">
                          <a:solidFill>
                            <a:schemeClr val="tx1"/>
                          </a:solidFill>
                          <a:latin typeface="Arial"/>
                          <a:ea typeface="Times New Roman"/>
                          <a:cs typeface="Times New Roman"/>
                        </a:rPr>
                        <a:t> agreed number of site visits per year</a:t>
                      </a:r>
                      <a:endParaRPr lang="en-GB" sz="900" b="0" dirty="0">
                        <a:solidFill>
                          <a:schemeClr val="tx1"/>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975">
                <a:tc vMerge="1">
                  <a:txBody>
                    <a:bodyPr/>
                    <a:lstStyle/>
                    <a:p>
                      <a:endParaRPr lang="en-GB"/>
                    </a:p>
                  </a:txBody>
                  <a:tcPr/>
                </a:tc>
                <a:tc>
                  <a:txBody>
                    <a:bodyPr/>
                    <a:lstStyle/>
                    <a:p>
                      <a:pPr marL="182563" lvl="0" indent="-182563">
                        <a:lnSpc>
                          <a:spcPct val="100000"/>
                        </a:lnSpc>
                        <a:spcAft>
                          <a:spcPts val="0"/>
                        </a:spcAft>
                        <a:buFont typeface="+mj-lt"/>
                        <a:buAutoNum type="arabicPeriod" startAt="9"/>
                      </a:pPr>
                      <a:r>
                        <a:rPr lang="en-GB" sz="900" dirty="0">
                          <a:solidFill>
                            <a:srgbClr val="000000"/>
                          </a:solidFill>
                          <a:latin typeface="Arial"/>
                          <a:ea typeface="Times New Roman"/>
                          <a:cs typeface="Arial"/>
                        </a:rPr>
                        <a:t>Ensure internal audit plans are in place, meeting their requirements and are delivered</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2563" lvl="0" indent="-182563">
                        <a:lnSpc>
                          <a:spcPct val="100000"/>
                        </a:lnSpc>
                        <a:spcAft>
                          <a:spcPts val="0"/>
                        </a:spcAft>
                        <a:buFont typeface="+mj-lt"/>
                        <a:buNone/>
                      </a:pPr>
                      <a:r>
                        <a:rPr lang="en-GB" sz="900" dirty="0">
                          <a:solidFill>
                            <a:srgbClr val="000000"/>
                          </a:solidFill>
                          <a:latin typeface="Arial"/>
                          <a:ea typeface="Times New Roman"/>
                          <a:cs typeface="Arial"/>
                        </a:rPr>
                        <a:t>Audit/Inspect 95% of Infinis sites as per audit </a:t>
                      </a:r>
                      <a:r>
                        <a:rPr lang="en-GB" sz="900" dirty="0" smtClean="0">
                          <a:solidFill>
                            <a:srgbClr val="000000"/>
                          </a:solidFill>
                          <a:latin typeface="Arial"/>
                          <a:ea typeface="Times New Roman"/>
                          <a:cs typeface="Arial"/>
                        </a:rPr>
                        <a:t>schedule – </a:t>
                      </a:r>
                      <a:r>
                        <a:rPr lang="en-GB" sz="900" b="1" dirty="0" smtClean="0">
                          <a:solidFill>
                            <a:srgbClr val="000000"/>
                          </a:solidFill>
                          <a:latin typeface="Arial"/>
                          <a:ea typeface="Times New Roman"/>
                          <a:cs typeface="Arial"/>
                        </a:rPr>
                        <a:t>/EW/MS/AP</a:t>
                      </a:r>
                      <a:endParaRPr lang="en-GB" sz="900" b="1"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4261">
                <a:tc vMerge="1">
                  <a:txBody>
                    <a:bodyPr/>
                    <a:lstStyle/>
                    <a:p>
                      <a:endParaRPr lang="en-GB"/>
                    </a:p>
                  </a:txBody>
                  <a:tcPr/>
                </a:tc>
                <a:tc>
                  <a:txBody>
                    <a:bodyPr/>
                    <a:lstStyle/>
                    <a:p>
                      <a:pPr marL="182563" lvl="0" indent="-182563">
                        <a:lnSpc>
                          <a:spcPct val="100000"/>
                        </a:lnSpc>
                        <a:spcAft>
                          <a:spcPts val="0"/>
                        </a:spcAft>
                        <a:buFont typeface="+mj-lt"/>
                        <a:buAutoNum type="arabicPeriod" startAt="10"/>
                      </a:pPr>
                      <a:r>
                        <a:rPr lang="en-GB" sz="900" dirty="0">
                          <a:solidFill>
                            <a:srgbClr val="000000"/>
                          </a:solidFill>
                          <a:latin typeface="Arial"/>
                          <a:ea typeface="Times New Roman"/>
                          <a:cs typeface="Arial"/>
                        </a:rPr>
                        <a:t>Maximise revenue </a:t>
                      </a:r>
                      <a:r>
                        <a:rPr lang="en-GB" sz="900" dirty="0" smtClean="0">
                          <a:solidFill>
                            <a:srgbClr val="000000"/>
                          </a:solidFill>
                          <a:latin typeface="Arial"/>
                          <a:ea typeface="Times New Roman"/>
                          <a:cs typeface="Arial"/>
                        </a:rPr>
                        <a:t>generation</a:t>
                      </a: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smtClean="0">
                          <a:solidFill>
                            <a:srgbClr val="000000"/>
                          </a:solidFill>
                          <a:latin typeface="+mn-lt"/>
                          <a:ea typeface="Times New Roman"/>
                          <a:cs typeface="Arial"/>
                        </a:rPr>
                        <a:t>Commercial KPI’s (e.g. NFFO termination, Power prices)</a:t>
                      </a:r>
                      <a:r>
                        <a:rPr lang="en-GB" sz="900" baseline="0" dirty="0" smtClean="0">
                          <a:solidFill>
                            <a:srgbClr val="000000"/>
                          </a:solidFill>
                          <a:latin typeface="+mn-lt"/>
                          <a:ea typeface="Times New Roman"/>
                          <a:cs typeface="Arial"/>
                        </a:rPr>
                        <a:t> are monitored and measured by the Commercial team</a:t>
                      </a:r>
                      <a:endParaRPr lang="en-GB" sz="900" dirty="0" smtClean="0">
                        <a:solidFill>
                          <a:srgbClr val="000000"/>
                        </a:solidFill>
                        <a:latin typeface="+mn-lt"/>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blinds dir="vert"/>
  </p:transition>
  <p:timing>
    <p:tnLst>
      <p:par>
        <p:cTn id="1" dur="indefinite" restart="never" nodeType="tmRoot"/>
      </p:par>
    </p:tnLst>
  </p:timing>
</p:sld>
</file>

<file path=ppt/theme/theme1.xml><?xml version="1.0" encoding="utf-8"?>
<a:theme xmlns:a="http://schemas.openxmlformats.org/drawingml/2006/main" name="Infinis">
  <a:themeElements>
    <a:clrScheme name="Custom 4">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0088EE"/>
      </a:hlink>
      <a:folHlink>
        <a:srgbClr val="0088EE"/>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3_Infinis">
  <a:themeElements>
    <a:clrScheme name="">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CAE7A2"/>
      </a:hlink>
      <a:folHlink>
        <a:srgbClr val="E5F3D0"/>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Infinis">
  <a:themeElements>
    <a:clrScheme name="">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CAE7A2"/>
      </a:hlink>
      <a:folHlink>
        <a:srgbClr val="E5F3D0"/>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Infinis">
  <a:themeElements>
    <a:clrScheme name="">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CAE7A2"/>
      </a:hlink>
      <a:folHlink>
        <a:srgbClr val="E5F3D0"/>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Site_x0020_Name xmlns="859f7ad6-93f6-4205-b62b-a17f28acbbac">Silent Valley Generation Plant</Site_x0020_Name>
    <Internal_x002f_External xmlns="859f7ad6-93f6-4205-b62b-a17f28acbbac">Incoming document</Internal_x002f_External>
    <Document_x0020_Type xmlns="859f7ad6-93f6-4205-b62b-a17f28acbbac">Form/Proforma</Document_x0020_Type>
    <Welsh_x0020_Local_x0020_Authority xmlns="859f7ad6-93f6-4205-b62b-a17f28acbbac">Blaenau Gwent CBC</Welsh_x0020_Local_x0020_Authority>
    <Disclosure_x0020_Status xmlns="859f7ad6-93f6-4205-b62b-a17f28acbbac">Public register</Disclosure_x0020_Status>
    <Addressee xmlns="859f7ad6-93f6-4205-b62b-a17f28acbbac">First Floor, 500 Pvaillion Drive, Northampton Business Park, Northampton NN4 7YJ</Addressee>
    <Process_x0020_Type xmlns="859f7ad6-93f6-4205-b62b-a17f28acbbac">Compliance</Process_x0020_Type>
    <License_x002f_Activity_x0020_Type xmlns="859f7ad6-93f6-4205-b62b-a17f28acbbac">3. EPR Regulated Industry</License_x002f_Activity_x0020_Type>
    <Document_x0020_Date xmlns="859f7ad6-93f6-4205-b62b-a17f28acbbac">2016-09-22T23:00:00+00:00</Document_x0020_Date>
    <Facility_x0020_Address xmlns="859f7ad6-93f6-4205-b62b-a17f28acbbac">Silent Valley Generation Plant, Cwm, Ebbw Vale, Blaenau Gwent NP23 6PZ</Facility_x0020_Address>
    <Environment_x0020_Sub_x0020_Folder xmlns="859f7ad6-93f6-4205-b62b-a17f28acbbac">Licence supervision</Environment_x0020_Sub_x0020_Folder>
    <Customer_x0020_Name xmlns="859f7ad6-93f6-4205-b62b-a17f28acbbac">Novera Energy Generation No 2 Ltd</Customer_x0020_Name>
    <Surrendered_x002f_Expired xmlns="859f7ad6-93f6-4205-b62b-a17f28acbbac" xsi:nil="true"/>
    <Post_x0020_code xmlns="859f7ad6-93f6-4205-b62b-a17f28acbbac">NP23 6PZ</Post_x0020_code>
    <Surrendered_x002f_Expired_x0020_Date xmlns="859f7ad6-93f6-4205-b62b-a17f28acbbac" xsi:nil="true"/>
    <_dlc_DocId xmlns="9be56660-2c31-41ef-bc00-23e72f632f2a">REGU-386-14761</_dlc_DocId>
    <_dlc_DocIdUrl xmlns="9be56660-2c31-41ef-bc00-23e72f632f2a">
      <Url>https://cyfoethnaturiolcymru.sharepoint.com/teams/Regulatory/Permitting/_layouts/15/DocIdRedir.aspx?ID=REGU-386-14761</Url>
      <Description>REGU-386-14761</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NRW Perm-Comp PowerPoint Document" ma:contentTypeID="0x01010067EB80C5FE939D4A9B3D8BA62129B7F5030200911BEA38ED687B4E96AB2AA27D4A976F" ma:contentTypeVersion="765" ma:contentTypeDescription="Permitting &amp; Compliance PowerPoint Document" ma:contentTypeScope="" ma:versionID="348f01c80cb6a5159e88b8a95f42e230">
  <xsd:schema xmlns:xsd="http://www.w3.org/2001/XMLSchema" xmlns:xs="http://www.w3.org/2001/XMLSchema" xmlns:p="http://schemas.microsoft.com/office/2006/metadata/properties" xmlns:ns2="859f7ad6-93f6-4205-b62b-a17f28acbbac" xmlns:ns4="9be56660-2c31-41ef-bc00-23e72f632f2a" targetNamespace="http://schemas.microsoft.com/office/2006/metadata/properties" ma:root="true" ma:fieldsID="92fbe4ca6eba6b4ff2678f17736b2fc4" ns2:_="" ns4:_="">
    <xsd:import namespace="859f7ad6-93f6-4205-b62b-a17f28acbbac"/>
    <xsd:import namespace="9be56660-2c31-41ef-bc00-23e72f632f2a"/>
    <xsd:element name="properties">
      <xsd:complexType>
        <xsd:sequence>
          <xsd:element name="documentManagement">
            <xsd:complexType>
              <xsd:all>
                <xsd:element ref="ns2:Disclosure_x0020_Status"/>
                <xsd:element ref="ns2:Document_x0020_Date"/>
                <xsd:element ref="ns2:Document_x0020_Type"/>
                <xsd:element ref="ns2:Internal_x002f_External"/>
                <xsd:element ref="ns2:Environment_x0020_Sub_x0020_Folder"/>
                <xsd:element ref="ns2:License_x002f_Activity_x0020_Type"/>
                <xsd:element ref="ns2:Process_x0020_Type"/>
                <xsd:element ref="ns2:Addressee" minOccurs="0"/>
                <xsd:element ref="ns2:Customer_x0020_Name" minOccurs="0"/>
                <xsd:element ref="ns2:Facility_x0020_Address" minOccurs="0"/>
                <xsd:element ref="ns2:Site_x0020_Name" minOccurs="0"/>
                <xsd:element ref="ns2:Welsh_x0020_Local_x0020_Authority" minOccurs="0"/>
                <xsd:element ref="ns2:Surrendered_x002f_Expired" minOccurs="0"/>
                <xsd:element ref="ns2:Post_x0020_code" minOccurs="0"/>
                <xsd:element ref="ns2:Surrendered_x002f_Expired_x0020_Date" minOccurs="0"/>
                <xsd:element ref="ns4:_dlc_DocId" minOccurs="0"/>
                <xsd:element ref="ns4:_dlc_DocIdUrl" minOccurs="0"/>
                <xsd:element ref="ns4: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9f7ad6-93f6-4205-b62b-a17f28acbbac" elementFormDefault="qualified">
    <xsd:import namespace="http://schemas.microsoft.com/office/2006/documentManagement/types"/>
    <xsd:import namespace="http://schemas.microsoft.com/office/infopath/2007/PartnerControls"/>
    <xsd:element name="Disclosure_x0020_Status" ma:index="2" ma:displayName="Disclosure Status" ma:format="Dropdown" ma:internalName="Disclosure_x0020_Status" ma:readOnly="false">
      <xsd:simpleType>
        <xsd:restriction base="dms:Choice">
          <xsd:enumeration value="Draft"/>
          <xsd:enumeration value="Public register"/>
          <xsd:enumeration value="Not public register"/>
          <xsd:enumeration value="To be assessed"/>
          <xsd:enumeration value="Approval for access"/>
        </xsd:restriction>
      </xsd:simpleType>
    </xsd:element>
    <xsd:element name="Document_x0020_Date" ma:index="3" ma:displayName="Document Date" ma:format="DateOnly" ma:internalName="Document_x0020_Date" ma:readOnly="false">
      <xsd:simpleType>
        <xsd:restriction base="dms:DateTime"/>
      </xsd:simpleType>
    </xsd:element>
    <xsd:element name="Document_x0020_Type" ma:index="4" ma:displayName="Document Type" ma:format="Dropdown" ma:internalName="Document_x0020_Type" ma:readOnly="false">
      <xsd:simpleType>
        <xsd:restriction base="dms:Choice">
          <xsd:enumeration value="Agenda"/>
          <xsd:enumeration value="Email"/>
          <xsd:enumeration value="Fax"/>
          <xsd:enumeration value="Form/Proforma"/>
          <xsd:enumeration value="Letter"/>
          <xsd:enumeration value="Memo"/>
          <xsd:enumeration value="Minutes"/>
          <xsd:enumeration value="Permit"/>
          <xsd:enumeration value="Photo"/>
          <xsd:enumeration value="Plan/Drawing"/>
          <xsd:enumeration value="Planning Consent"/>
          <xsd:enumeration value="Report"/>
        </xsd:restriction>
      </xsd:simpleType>
    </xsd:element>
    <xsd:element name="Internal_x002f_External" ma:index="5" ma:displayName="Internal/External" ma:format="Dropdown" ma:internalName="Internal_x002F_External" ma:readOnly="false">
      <xsd:simpleType>
        <xsd:restriction base="dms:Choice">
          <xsd:enumeration value="Incoming document"/>
          <xsd:enumeration value="Internal document"/>
          <xsd:enumeration value="Outgoing document"/>
        </xsd:restriction>
      </xsd:simpleType>
    </xsd:element>
    <xsd:element name="Environment_x0020_Sub_x0020_Folder" ma:index="6" ma:displayName="Environment Category" ma:format="Dropdown" ma:internalName="Environment_x0020_Sub_x0020_Folder" ma:readOnly="false">
      <xsd:simpleType>
        <xsd:restriction base="dms:Choice">
          <xsd:enumeration value="Appeal"/>
          <xsd:enumeration value="Enforcement action"/>
          <xsd:enumeration value="Engineering"/>
          <xsd:enumeration value="Environment monitoring"/>
          <xsd:enumeration value="Exemption application"/>
          <xsd:enumeration value="Groundwater Investigation Consent"/>
          <xsd:enumeration value="Incident"/>
          <xsd:enumeration value="Inspections"/>
          <xsd:enumeration value="Licences applications"/>
          <xsd:enumeration value="Licence supervision"/>
          <xsd:enumeration value="Licence surrender"/>
          <xsd:enumeration value="Licence transfer"/>
          <xsd:enumeration value="Licence renewal"/>
          <xsd:enumeration value="Licence variation"/>
          <xsd:enumeration value="Post licence compliance"/>
          <xsd:enumeration value="Pre-application"/>
          <xsd:enumeration value="Returns"/>
          <xsd:enumeration value="Waste returns"/>
        </xsd:restriction>
      </xsd:simpleType>
    </xsd:element>
    <xsd:element name="License_x002f_Activity_x0020_Type" ma:index="8" ma:displayName="License/Activity Type" ma:format="Dropdown" ma:internalName="License_x002F_Activity_x0020_Type" ma:readOnly="false">
      <xsd:simpleType>
        <xsd:restriction base="dms:Choice">
          <xsd:enumeration value="1. EPR Waste Facility"/>
          <xsd:enumeration value="2. EPR Mobile Deployments"/>
          <xsd:enumeration value="3. EPR Regulated Industry"/>
          <xsd:enumeration value="4. EPR Water Discharge"/>
          <xsd:enumeration value="5. WRA Water Resources Regulations"/>
          <xsd:enumeration value="6. EPR Groundwater Permits"/>
          <xsd:enumeration value="7. Water Industry Act"/>
          <xsd:enumeration value="8. Herbicides"/>
          <xsd:enumeration value="9. Radioactive Substances Regulation (RSR)"/>
          <xsd:enumeration value="10. Control of Major Accident Hazards Regulation (COMAH)"/>
          <xsd:enumeration value="11. Waste Exemptions"/>
          <xsd:enumeration value="12. Water Exemptions"/>
          <xsd:enumeration value="13. EPR Flood Risk Activity"/>
          <xsd:enumeration value="14. Flood Exemption"/>
          <xsd:enumeration value="15. Marine License"/>
          <xsd:enumeration value="16. MEPS"/>
        </xsd:restriction>
      </xsd:simpleType>
    </xsd:element>
    <xsd:element name="Process_x0020_Type" ma:index="15" ma:displayName="Process Type" ma:format="Dropdown" ma:internalName="Process_x0020_Type" ma:readOnly="false">
      <xsd:simpleType>
        <xsd:restriction base="dms:Choice">
          <xsd:enumeration value="Application"/>
          <xsd:enumeration value="Permit"/>
          <xsd:enumeration value="Compliance"/>
          <xsd:enumeration value="Monitoring"/>
          <xsd:enumeration value="Enforcement"/>
        </xsd:restriction>
      </xsd:simpleType>
    </xsd:element>
    <xsd:element name="Addressee" ma:index="16" nillable="true" ma:displayName="Customer Address" ma:hidden="true" ma:internalName="Addressee" ma:readOnly="false">
      <xsd:simpleType>
        <xsd:restriction base="dms:Text">
          <xsd:maxLength value="255"/>
        </xsd:restriction>
      </xsd:simpleType>
    </xsd:element>
    <xsd:element name="Customer_x0020_Name" ma:index="17" nillable="true" ma:displayName="Customer Name" ma:hidden="true" ma:internalName="Customer_x0020_Name" ma:readOnly="false">
      <xsd:simpleType>
        <xsd:restriction base="dms:Text">
          <xsd:maxLength value="255"/>
        </xsd:restriction>
      </xsd:simpleType>
    </xsd:element>
    <xsd:element name="Facility_x0020_Address" ma:index="18" nillable="true" ma:displayName="Facility Address" ma:hidden="true" ma:internalName="Facility_x0020_Address" ma:readOnly="false">
      <xsd:simpleType>
        <xsd:restriction base="dms:Text">
          <xsd:maxLength value="255"/>
        </xsd:restriction>
      </xsd:simpleType>
    </xsd:element>
    <xsd:element name="Site_x0020_Name" ma:index="19" nillable="true" ma:displayName="Site Name" ma:hidden="true" ma:internalName="Site_x0020_Name" ma:readOnly="false">
      <xsd:simpleType>
        <xsd:restriction base="dms:Text">
          <xsd:maxLength value="255"/>
        </xsd:restriction>
      </xsd:simpleType>
    </xsd:element>
    <xsd:element name="Welsh_x0020_Local_x0020_Authority" ma:index="20" nillable="true" ma:displayName="Welsh Local Authority" ma:format="Dropdown" ma:hidden="true" ma:internalName="Welsh_x0020_Local_x0020_Authority" ma:readOnly="false">
      <xsd:simpleType>
        <xsd:restriction base="dms:Choice">
          <xsd:enumeration value="Blaenau Gwent CBC"/>
          <xsd:enumeration value="Bridgend CBC"/>
          <xsd:enumeration value="Caerphilly CBC"/>
          <xsd:enumeration value="Cardiff County Council"/>
          <xsd:enumeration value="Carmarthenshire County Council"/>
          <xsd:enumeration value="Ceredigion County Council"/>
          <xsd:enumeration value="City and County of Swansea"/>
          <xsd:enumeration value="Conwy CBC"/>
          <xsd:enumeration value="Denbighshire County Council"/>
          <xsd:enumeration value="Flintshire County Council"/>
          <xsd:enumeration value="Gwynedd Council"/>
          <xsd:enumeration value="Isle of Anglesey CC"/>
          <xsd:enumeration value="Merthyr Tydfil CBC"/>
          <xsd:enumeration value="Monmouthshire CC"/>
          <xsd:enumeration value="Neath Port Talbot CBC"/>
          <xsd:enumeration value="Newport City Council"/>
          <xsd:enumeration value="Pembrokeshire County Council"/>
          <xsd:enumeration value="Powys County Council"/>
          <xsd:enumeration value="Rhondda Cynon Taff CBC"/>
          <xsd:enumeration value="Torfaen CBC"/>
          <xsd:enumeration value="Vale of Glamorgan Council"/>
          <xsd:enumeration value="Wrexham CBC"/>
          <xsd:enumeration value="Shropshire"/>
        </xsd:restriction>
      </xsd:simpleType>
    </xsd:element>
    <xsd:element name="Surrendered_x002f_Expired" ma:index="21" nillable="true" ma:displayName="Surrendered/Expired" ma:format="Dropdown" ma:hidden="true" ma:internalName="Surrendered_x002F_Expired" ma:readOnly="false">
      <xsd:simpleType>
        <xsd:restriction base="dms:Choice">
          <xsd:enumeration value="Yes"/>
        </xsd:restriction>
      </xsd:simpleType>
    </xsd:element>
    <xsd:element name="Post_x0020_code" ma:index="22" nillable="true" ma:displayName="Post code" ma:hidden="true" ma:internalName="Post_x0020_code" ma:readOnly="false">
      <xsd:simpleType>
        <xsd:restriction base="dms:Text">
          <xsd:maxLength value="255"/>
        </xsd:restriction>
      </xsd:simpleType>
    </xsd:element>
    <xsd:element name="Surrendered_x002f_Expired_x0020_Date" ma:index="23" nillable="true" ma:displayName="Surrendered/Expired Date" ma:format="DateOnly" ma:hidden="true" ma:internalName="Surrendered_x002F_Expired_x0020_Date" ma:readOnly="fals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9be56660-2c31-41ef-bc00-23e72f632f2a" elementFormDefault="qualified">
    <xsd:import namespace="http://schemas.microsoft.com/office/2006/documentManagement/types"/>
    <xsd:import namespace="http://schemas.microsoft.com/office/infopath/2007/PartnerControls"/>
    <xsd:element name="_dlc_DocId" ma:index="24" nillable="true" ma:displayName="Document ID Value" ma:description="The value of the document ID assigned to this item." ma:internalName="_dlc_DocId" ma:readOnly="true">
      <xsd:simpleType>
        <xsd:restriction base="dms:Text"/>
      </xsd:simpleType>
    </xsd:element>
    <xsd:element name="_dlc_DocIdUrl" ma:index="25"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6"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7" ma:displayName="Author"/>
        <xsd:element ref="dcterms:created" minOccurs="0" maxOccurs="1"/>
        <xsd:element ref="dc:identifier" minOccurs="0" maxOccurs="1"/>
        <xsd:element name="contentType" minOccurs="0" maxOccurs="1" type="xsd:string" ma:index="12"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haredContentType xmlns="Microsoft.SharePoint.Taxonomy.ContentTypeSync" SourceId="78499d3b-94a8-4059-8763-489d4400b14a" ContentTypeId="0x01010067EB80C5FE939D4A9B3D8BA62129B7F50302" PreviousValue="false"/>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BFFCE962-0460-4D0E-8200-9E8537FB07FB}">
  <ds:schemaRefs>
    <ds:schemaRef ds:uri="http://purl.org/dc/dcmitype/"/>
    <ds:schemaRef ds:uri="http://schemas.microsoft.com/office/2006/documentManagement/types"/>
    <ds:schemaRef ds:uri="http://purl.org/dc/terms/"/>
    <ds:schemaRef ds:uri="http://schemas.openxmlformats.org/package/2006/metadata/core-properties"/>
    <ds:schemaRef ds:uri="http://purl.org/dc/elements/1.1/"/>
    <ds:schemaRef ds:uri="http://schemas.microsoft.com/office/2006/metadata/properties"/>
    <ds:schemaRef ds:uri="adaddcc8-3207-4c74-b926-6b0d029923a5"/>
    <ds:schemaRef ds:uri="http://schemas.microsoft.com/office/infopath/2007/PartnerControls"/>
    <ds:schemaRef ds:uri="95e9cab7-2a99-4196-abac-d70a4efa7dba"/>
    <ds:schemaRef ds:uri="http://www.w3.org/XML/1998/namespace"/>
  </ds:schemaRefs>
</ds:datastoreItem>
</file>

<file path=customXml/itemProps2.xml><?xml version="1.0" encoding="utf-8"?>
<ds:datastoreItem xmlns:ds="http://schemas.openxmlformats.org/officeDocument/2006/customXml" ds:itemID="{BDA4BAF5-F4F5-4A74-A30E-C958C970B63C}">
  <ds:schemaRefs>
    <ds:schemaRef ds:uri="http://schemas.microsoft.com/sharepoint/v3/contenttype/forms"/>
  </ds:schemaRefs>
</ds:datastoreItem>
</file>

<file path=customXml/itemProps3.xml><?xml version="1.0" encoding="utf-8"?>
<ds:datastoreItem xmlns:ds="http://schemas.openxmlformats.org/officeDocument/2006/customXml" ds:itemID="{910D6E0B-54E8-42D1-88B1-F82BA163DAE4}"/>
</file>

<file path=customXml/itemProps4.xml><?xml version="1.0" encoding="utf-8"?>
<ds:datastoreItem xmlns:ds="http://schemas.openxmlformats.org/officeDocument/2006/customXml" ds:itemID="{776BCB0C-EA71-4D6B-935B-CD870B2D48EA}"/>
</file>

<file path=customXml/itemProps5.xml><?xml version="1.0" encoding="utf-8"?>
<ds:datastoreItem xmlns:ds="http://schemas.openxmlformats.org/officeDocument/2006/customXml" ds:itemID="{1A3D5DE3-D508-42E0-83C1-1F3D37911875}"/>
</file>

<file path=docProps/app.xml><?xml version="1.0" encoding="utf-8"?>
<Properties xmlns="http://schemas.openxmlformats.org/officeDocument/2006/extended-properties" xmlns:vt="http://schemas.openxmlformats.org/officeDocument/2006/docPropsVTypes">
  <Template>Infinis</Template>
  <TotalTime>49523</TotalTime>
  <Words>485</Words>
  <Application>Microsoft Office PowerPoint</Application>
  <PresentationFormat>On-screen Show (4:3)</PresentationFormat>
  <Paragraphs>35</Paragraphs>
  <Slides>1</Slides>
  <Notes>0</Notes>
  <HiddenSlides>0</HiddenSlides>
  <MMClips>0</MMClips>
  <ScaleCrop>false</ScaleCrop>
  <HeadingPairs>
    <vt:vector size="6" baseType="variant">
      <vt:variant>
        <vt:lpstr>Fonts Used</vt:lpstr>
      </vt:variant>
      <vt:variant>
        <vt:i4>4</vt:i4>
      </vt:variant>
      <vt:variant>
        <vt:lpstr>Theme</vt:lpstr>
      </vt:variant>
      <vt:variant>
        <vt:i4>4</vt:i4>
      </vt:variant>
      <vt:variant>
        <vt:lpstr>Slide Titles</vt:lpstr>
      </vt:variant>
      <vt:variant>
        <vt:i4>1</vt:i4>
      </vt:variant>
    </vt:vector>
  </HeadingPairs>
  <TitlesOfParts>
    <vt:vector size="9" baseType="lpstr">
      <vt:lpstr>Arial</vt:lpstr>
      <vt:lpstr>Helvetica</vt:lpstr>
      <vt:lpstr>Times</vt:lpstr>
      <vt:lpstr>Times New Roman</vt:lpstr>
      <vt:lpstr>Infinis</vt:lpstr>
      <vt:lpstr>3_Infinis</vt:lpstr>
      <vt:lpstr>2_Infinis</vt:lpstr>
      <vt:lpstr>1_Infinis</vt:lpstr>
      <vt:lpstr>Proposed Objectives and Targets – 2015/16</vt:lpstr>
    </vt:vector>
  </TitlesOfParts>
  <Company>Infinis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2015-16 Q4 Infinis HSQE Management Review</dc:title>
  <dc:creator>Infinis</dc:creator>
  <cp:keywords/>
  <cp:lastModifiedBy>Parr, Elizabeth</cp:lastModifiedBy>
  <cp:revision>3160</cp:revision>
  <cp:lastPrinted>2016-09-26T08:04:59Z</cp:lastPrinted>
  <dcterms:created xsi:type="dcterms:W3CDTF">2006-10-12T15:01:17Z</dcterms:created>
  <dcterms:modified xsi:type="dcterms:W3CDTF">2016-09-26T08:05:37Z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0x01010067EB80C5FE939D4A9B3D8BA62129B7F5030200911BEA38ED687B4E96AB2AA27D4A976F</vt:lpwstr>
  </property>
  <property fmtid="{D5CDD505-2E9C-101B-9397-08002B2CF9AE}" pid="3" name="Departments">
    <vt:lpwstr/>
  </property>
  <property fmtid="{D5CDD505-2E9C-101B-9397-08002B2CF9AE}" pid="4" name="_dlc_DocIdItemGuid">
    <vt:lpwstr>6b3f40f1-3e17-4547-86ce-e45af09af847</vt:lpwstr>
  </property>
  <property fmtid="{D5CDD505-2E9C-101B-9397-08002B2CF9AE}" pid="5" name="_docset_NoMedatataSyncRequired">
    <vt:lpwstr>False</vt:lpwstr>
  </property>
  <property fmtid="{D5CDD505-2E9C-101B-9397-08002B2CF9AE}" pid="6" name="_dlc_DocId">
    <vt:lpwstr>REGU-386-14761</vt:lpwstr>
  </property>
  <property fmtid="{D5CDD505-2E9C-101B-9397-08002B2CF9AE}" pid="7" name="_dlc_DocIdUrl">
    <vt:lpwstr>https://cyfoethnaturiolcymru.sharepoint.com/teams/Regulatory/Permitting/_layouts/15/DocIdRedir.aspx?ID=REGU-386-14761, REGU-386-14761</vt:lpwstr>
  </property>
</Properties>
</file>