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8" d="100"/>
          <a:sy n="68" d="100"/>
        </p:scale>
        <p:origin x="78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customXml" Target="../customXml/item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customXml" Target="../customXml/item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4B072E-8FA7-4C9B-A150-F95D30FA3EDD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F1B261-0C71-463E-B9EB-2EF850F839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880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0116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0507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9856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1563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8730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60406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03452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2676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8346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472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6480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7BF39-018A-4DDF-BCB8-9C2B08505334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904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575" y="137130"/>
            <a:ext cx="10424160" cy="6720870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5682239" y="2383370"/>
            <a:ext cx="126786" cy="13479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 rot="2087206">
            <a:off x="5354351" y="3382670"/>
            <a:ext cx="165139" cy="25519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 rot="1635064">
            <a:off x="6127942" y="4783837"/>
            <a:ext cx="1414127" cy="70941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 rot="2880034">
            <a:off x="5198510" y="4010823"/>
            <a:ext cx="1271364" cy="7526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9959057" y="137130"/>
            <a:ext cx="2136711" cy="53744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3" name="TextBox 22"/>
          <p:cNvSpPr txBox="1"/>
          <p:nvPr/>
        </p:nvSpPr>
        <p:spPr>
          <a:xfrm>
            <a:off x="9966927" y="364428"/>
            <a:ext cx="213671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            </a:t>
            </a:r>
          </a:p>
          <a:p>
            <a:r>
              <a:rPr lang="en-GB" sz="900" dirty="0"/>
              <a:t>            </a:t>
            </a:r>
          </a:p>
          <a:p>
            <a:r>
              <a:rPr lang="en-GB" sz="900" dirty="0"/>
              <a:t>            Water storage tanks</a:t>
            </a:r>
          </a:p>
          <a:p>
            <a:endParaRPr lang="en-GB" sz="900" dirty="0"/>
          </a:p>
          <a:p>
            <a:r>
              <a:rPr lang="en-GB" sz="900" dirty="0"/>
              <a:t>            Lagoon for drainage </a:t>
            </a:r>
          </a:p>
          <a:p>
            <a:endParaRPr lang="en-GB" sz="900" dirty="0"/>
          </a:p>
          <a:p>
            <a:r>
              <a:rPr lang="en-GB" sz="900" dirty="0"/>
              <a:t>            Drainage channel</a:t>
            </a:r>
          </a:p>
          <a:p>
            <a:r>
              <a:rPr lang="en-GB" sz="900" dirty="0"/>
              <a:t>            </a:t>
            </a:r>
          </a:p>
          <a:p>
            <a:r>
              <a:rPr lang="en-GB" sz="900" dirty="0"/>
              <a:t>            Direction of waste water flow</a:t>
            </a:r>
          </a:p>
          <a:p>
            <a:endParaRPr lang="en-GB" sz="900" dirty="0"/>
          </a:p>
          <a:p>
            <a:r>
              <a:rPr lang="en-GB" sz="900" dirty="0"/>
              <a:t>            Access route</a:t>
            </a:r>
          </a:p>
          <a:p>
            <a:endParaRPr lang="en-GB" sz="900" dirty="0"/>
          </a:p>
          <a:p>
            <a:r>
              <a:rPr lang="en-GB" sz="900" dirty="0"/>
              <a:t>            River access points</a:t>
            </a:r>
          </a:p>
          <a:p>
            <a:endParaRPr lang="en-GB" sz="900" dirty="0"/>
          </a:p>
          <a:p>
            <a:r>
              <a:rPr lang="en-GB" sz="900" dirty="0"/>
              <a:t>            Field access points</a:t>
            </a:r>
          </a:p>
          <a:p>
            <a:endParaRPr lang="en-GB" sz="900" dirty="0"/>
          </a:p>
          <a:p>
            <a:r>
              <a:rPr lang="en-GB" sz="900" dirty="0"/>
              <a:t>            Water shut off valves</a:t>
            </a:r>
          </a:p>
          <a:p>
            <a:endParaRPr lang="en-GB" sz="900" dirty="0"/>
          </a:p>
          <a:p>
            <a:r>
              <a:rPr lang="en-GB" sz="900" dirty="0"/>
              <a:t>            Surface water drain</a:t>
            </a:r>
          </a:p>
          <a:p>
            <a:endParaRPr lang="en-GB" sz="900" dirty="0"/>
          </a:p>
          <a:p>
            <a:r>
              <a:rPr lang="en-GB" sz="900" dirty="0"/>
              <a:t>            Surface water flow direction(piped)</a:t>
            </a:r>
          </a:p>
          <a:p>
            <a:endParaRPr lang="en-GB" sz="900" dirty="0"/>
          </a:p>
          <a:p>
            <a:r>
              <a:rPr lang="en-GB" sz="900" dirty="0"/>
              <a:t>            Surface water outfall</a:t>
            </a:r>
          </a:p>
          <a:p>
            <a:endParaRPr lang="en-GB" sz="900" dirty="0"/>
          </a:p>
          <a:p>
            <a:r>
              <a:rPr lang="en-GB" sz="900" dirty="0"/>
              <a:t>            Staff meeting point</a:t>
            </a:r>
          </a:p>
          <a:p>
            <a:endParaRPr lang="en-GB" sz="900" dirty="0"/>
          </a:p>
          <a:p>
            <a:r>
              <a:rPr lang="en-GB" sz="900" dirty="0"/>
              <a:t>            Fire extinguishers</a:t>
            </a:r>
          </a:p>
          <a:p>
            <a:endParaRPr lang="en-GB" sz="900" dirty="0"/>
          </a:p>
          <a:p>
            <a:r>
              <a:rPr lang="en-GB" sz="900" dirty="0"/>
              <a:t>            FRS vantage areas</a:t>
            </a:r>
          </a:p>
          <a:p>
            <a:endParaRPr lang="en-GB" sz="900" dirty="0"/>
          </a:p>
          <a:p>
            <a:r>
              <a:rPr lang="en-GB" sz="900" dirty="0"/>
              <a:t>            Site run off outfall (new)</a:t>
            </a:r>
          </a:p>
          <a:p>
            <a:r>
              <a:rPr lang="en-GB" sz="900" dirty="0"/>
              <a:t>             </a:t>
            </a:r>
          </a:p>
        </p:txBody>
      </p:sp>
      <p:sp>
        <p:nvSpPr>
          <p:cNvPr id="27" name="Oval 26"/>
          <p:cNvSpPr/>
          <p:nvPr/>
        </p:nvSpPr>
        <p:spPr>
          <a:xfrm>
            <a:off x="10095723" y="644328"/>
            <a:ext cx="149290" cy="1772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 rot="2087206">
            <a:off x="10064885" y="928217"/>
            <a:ext cx="192304" cy="25947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 rot="18688155">
            <a:off x="10058670" y="1276803"/>
            <a:ext cx="227630" cy="11488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ight Arrow 87"/>
          <p:cNvSpPr/>
          <p:nvPr/>
        </p:nvSpPr>
        <p:spPr>
          <a:xfrm rot="21394106">
            <a:off x="9989291" y="1773558"/>
            <a:ext cx="323960" cy="137363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5" name="Straight Arrow Connector 124"/>
          <p:cNvCxnSpPr/>
          <p:nvPr/>
        </p:nvCxnSpPr>
        <p:spPr>
          <a:xfrm flipH="1">
            <a:off x="8410340" y="2607586"/>
            <a:ext cx="491496" cy="2590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Arrow Connector 135"/>
          <p:cNvCxnSpPr/>
          <p:nvPr/>
        </p:nvCxnSpPr>
        <p:spPr>
          <a:xfrm flipH="1">
            <a:off x="5593155" y="3510288"/>
            <a:ext cx="107851" cy="1471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Arrow Connector 138"/>
          <p:cNvCxnSpPr/>
          <p:nvPr/>
        </p:nvCxnSpPr>
        <p:spPr>
          <a:xfrm flipH="1" flipV="1">
            <a:off x="5518359" y="3700281"/>
            <a:ext cx="659875" cy="7482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Arrow Connector 142"/>
          <p:cNvCxnSpPr>
            <a:stCxn id="9" idx="3"/>
          </p:cNvCxnSpPr>
          <p:nvPr/>
        </p:nvCxnSpPr>
        <p:spPr>
          <a:xfrm flipH="1" flipV="1">
            <a:off x="6255066" y="4520864"/>
            <a:ext cx="1208525" cy="6222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Arrow Connector 146"/>
          <p:cNvCxnSpPr/>
          <p:nvPr/>
        </p:nvCxnSpPr>
        <p:spPr>
          <a:xfrm flipV="1">
            <a:off x="10040703" y="1538558"/>
            <a:ext cx="240667" cy="881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5-Point Star 148"/>
          <p:cNvSpPr/>
          <p:nvPr/>
        </p:nvSpPr>
        <p:spPr>
          <a:xfrm>
            <a:off x="2818944" y="3014693"/>
            <a:ext cx="199609" cy="147321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0" name="5-Point Star 149"/>
          <p:cNvSpPr/>
          <p:nvPr/>
        </p:nvSpPr>
        <p:spPr>
          <a:xfrm>
            <a:off x="7774614" y="5595614"/>
            <a:ext cx="208835" cy="17647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1" name="5-Point Star 150"/>
          <p:cNvSpPr/>
          <p:nvPr/>
        </p:nvSpPr>
        <p:spPr>
          <a:xfrm>
            <a:off x="10054667" y="2080586"/>
            <a:ext cx="161577" cy="110786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Isosceles Triangle 151"/>
          <p:cNvSpPr/>
          <p:nvPr/>
        </p:nvSpPr>
        <p:spPr>
          <a:xfrm>
            <a:off x="2818944" y="2551103"/>
            <a:ext cx="168660" cy="160257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Isosceles Triangle 152"/>
          <p:cNvSpPr/>
          <p:nvPr/>
        </p:nvSpPr>
        <p:spPr>
          <a:xfrm>
            <a:off x="4357362" y="1894021"/>
            <a:ext cx="168784" cy="164147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Isosceles Triangle 153"/>
          <p:cNvSpPr/>
          <p:nvPr/>
        </p:nvSpPr>
        <p:spPr>
          <a:xfrm>
            <a:off x="10070141" y="2338194"/>
            <a:ext cx="130628" cy="122967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TextBox 154"/>
          <p:cNvSpPr txBox="1"/>
          <p:nvPr/>
        </p:nvSpPr>
        <p:spPr>
          <a:xfrm>
            <a:off x="10003760" y="-39548"/>
            <a:ext cx="11922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Key:-</a:t>
            </a:r>
          </a:p>
        </p:txBody>
      </p:sp>
      <p:sp>
        <p:nvSpPr>
          <p:cNvPr id="156" name="Flowchart: Connector 155"/>
          <p:cNvSpPr/>
          <p:nvPr/>
        </p:nvSpPr>
        <p:spPr>
          <a:xfrm>
            <a:off x="1194321" y="5726651"/>
            <a:ext cx="410546" cy="373987"/>
          </a:xfrm>
          <a:prstGeom prst="flowChartConnec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7" name="Flowchart: Connector 156"/>
          <p:cNvSpPr/>
          <p:nvPr/>
        </p:nvSpPr>
        <p:spPr>
          <a:xfrm>
            <a:off x="749559" y="5729758"/>
            <a:ext cx="410546" cy="373987"/>
          </a:xfrm>
          <a:prstGeom prst="flowChartConnec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59" name="Straight Arrow Connector 158"/>
          <p:cNvCxnSpPr/>
          <p:nvPr/>
        </p:nvCxnSpPr>
        <p:spPr>
          <a:xfrm flipV="1">
            <a:off x="758889" y="5855627"/>
            <a:ext cx="401216" cy="1160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1" name="Straight Arrow Connector 160"/>
          <p:cNvCxnSpPr>
            <a:endCxn id="156" idx="5"/>
          </p:cNvCxnSpPr>
          <p:nvPr/>
        </p:nvCxnSpPr>
        <p:spPr>
          <a:xfrm>
            <a:off x="1255602" y="5794064"/>
            <a:ext cx="289142" cy="2518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6" name="TextBox 165"/>
          <p:cNvSpPr txBox="1"/>
          <p:nvPr/>
        </p:nvSpPr>
        <p:spPr>
          <a:xfrm>
            <a:off x="833008" y="5555388"/>
            <a:ext cx="31101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N</a:t>
            </a:r>
          </a:p>
        </p:txBody>
      </p:sp>
      <p:sp>
        <p:nvSpPr>
          <p:cNvPr id="167" name="TextBox 166"/>
          <p:cNvSpPr txBox="1"/>
          <p:nvPr/>
        </p:nvSpPr>
        <p:spPr>
          <a:xfrm>
            <a:off x="1218674" y="5549164"/>
            <a:ext cx="3550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SW</a:t>
            </a:r>
          </a:p>
        </p:txBody>
      </p:sp>
      <p:sp>
        <p:nvSpPr>
          <p:cNvPr id="168" name="TextBox 167"/>
          <p:cNvSpPr txBox="1"/>
          <p:nvPr/>
        </p:nvSpPr>
        <p:spPr>
          <a:xfrm>
            <a:off x="1511095" y="5938147"/>
            <a:ext cx="146613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Prevailing wind direction</a:t>
            </a:r>
          </a:p>
        </p:txBody>
      </p:sp>
      <p:sp>
        <p:nvSpPr>
          <p:cNvPr id="169" name="Rectangle 168"/>
          <p:cNvSpPr/>
          <p:nvPr/>
        </p:nvSpPr>
        <p:spPr>
          <a:xfrm>
            <a:off x="9959057" y="37323"/>
            <a:ext cx="2136711" cy="573476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0" name="TextBox 169"/>
          <p:cNvSpPr txBox="1"/>
          <p:nvPr/>
        </p:nvSpPr>
        <p:spPr>
          <a:xfrm>
            <a:off x="4478253" y="5092925"/>
            <a:ext cx="220799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Nant </a:t>
            </a:r>
            <a:r>
              <a:rPr lang="en-GB" sz="1100" dirty="0" err="1"/>
              <a:t>Mychydd</a:t>
            </a:r>
            <a:r>
              <a:rPr lang="en-GB" sz="1100" dirty="0"/>
              <a:t> River</a:t>
            </a:r>
          </a:p>
        </p:txBody>
      </p:sp>
      <p:cxnSp>
        <p:nvCxnSpPr>
          <p:cNvPr id="172" name="Straight Arrow Connector 171"/>
          <p:cNvCxnSpPr/>
          <p:nvPr/>
        </p:nvCxnSpPr>
        <p:spPr>
          <a:xfrm flipV="1">
            <a:off x="5380875" y="4811563"/>
            <a:ext cx="657083" cy="2907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3" name="Flowchart: Collate 172"/>
          <p:cNvSpPr/>
          <p:nvPr/>
        </p:nvSpPr>
        <p:spPr>
          <a:xfrm>
            <a:off x="3974164" y="3288711"/>
            <a:ext cx="60123" cy="177477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4" name="Flowchart: Collate 173"/>
          <p:cNvSpPr/>
          <p:nvPr/>
        </p:nvSpPr>
        <p:spPr>
          <a:xfrm>
            <a:off x="10099244" y="2565037"/>
            <a:ext cx="60123" cy="177477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5" name="Rectangle 174"/>
          <p:cNvSpPr/>
          <p:nvPr/>
        </p:nvSpPr>
        <p:spPr>
          <a:xfrm rot="21235075">
            <a:off x="6050932" y="1979374"/>
            <a:ext cx="52660" cy="328860"/>
          </a:xfrm>
          <a:prstGeom prst="rect">
            <a:avLst/>
          </a:prstGeom>
          <a:pattFill prst="dashHorz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6" name="Rectangle 175"/>
          <p:cNvSpPr/>
          <p:nvPr/>
        </p:nvSpPr>
        <p:spPr>
          <a:xfrm rot="21235075">
            <a:off x="10112595" y="2871126"/>
            <a:ext cx="45719" cy="190174"/>
          </a:xfrm>
          <a:prstGeom prst="rect">
            <a:avLst/>
          </a:prstGeom>
          <a:pattFill prst="dashHorz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78" name="Straight Arrow Connector 177"/>
          <p:cNvCxnSpPr/>
          <p:nvPr/>
        </p:nvCxnSpPr>
        <p:spPr>
          <a:xfrm flipH="1">
            <a:off x="5523795" y="2290019"/>
            <a:ext cx="552964" cy="100100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Straight Arrow Connector 180"/>
          <p:cNvCxnSpPr/>
          <p:nvPr/>
        </p:nvCxnSpPr>
        <p:spPr>
          <a:xfrm flipH="1">
            <a:off x="5607283" y="2460595"/>
            <a:ext cx="28742" cy="770112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Straight Arrow Connector 182"/>
          <p:cNvCxnSpPr/>
          <p:nvPr/>
        </p:nvCxnSpPr>
        <p:spPr>
          <a:xfrm flipH="1">
            <a:off x="4078575" y="3199531"/>
            <a:ext cx="1451539" cy="168526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Straight Arrow Connector 184"/>
          <p:cNvCxnSpPr/>
          <p:nvPr/>
        </p:nvCxnSpPr>
        <p:spPr>
          <a:xfrm flipH="1">
            <a:off x="10057460" y="3133498"/>
            <a:ext cx="187621" cy="125177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Straight Arrow Connector 186"/>
          <p:cNvCxnSpPr/>
          <p:nvPr/>
        </p:nvCxnSpPr>
        <p:spPr>
          <a:xfrm flipH="1" flipV="1">
            <a:off x="3115308" y="2970028"/>
            <a:ext cx="827046" cy="376752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9" name="Flowchart: Summing Junction 188"/>
          <p:cNvSpPr/>
          <p:nvPr/>
        </p:nvSpPr>
        <p:spPr>
          <a:xfrm>
            <a:off x="10054071" y="3448510"/>
            <a:ext cx="134766" cy="113970"/>
          </a:xfrm>
          <a:prstGeom prst="flowChartSummingJunc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Flowchart: Summing Junction 189"/>
          <p:cNvSpPr/>
          <p:nvPr/>
        </p:nvSpPr>
        <p:spPr>
          <a:xfrm>
            <a:off x="2852857" y="3255512"/>
            <a:ext cx="134766" cy="113970"/>
          </a:xfrm>
          <a:prstGeom prst="flowChartSummingJunc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TextBox 190"/>
          <p:cNvSpPr txBox="1"/>
          <p:nvPr/>
        </p:nvSpPr>
        <p:spPr>
          <a:xfrm>
            <a:off x="4478253" y="1935057"/>
            <a:ext cx="42034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SP</a:t>
            </a:r>
          </a:p>
        </p:txBody>
      </p:sp>
      <p:sp>
        <p:nvSpPr>
          <p:cNvPr id="192" name="TextBox 191"/>
          <p:cNvSpPr txBox="1"/>
          <p:nvPr/>
        </p:nvSpPr>
        <p:spPr>
          <a:xfrm>
            <a:off x="9951187" y="3612413"/>
            <a:ext cx="42034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SP</a:t>
            </a:r>
          </a:p>
        </p:txBody>
      </p:sp>
      <p:sp>
        <p:nvSpPr>
          <p:cNvPr id="193" name="Rectangle 192"/>
          <p:cNvSpPr/>
          <p:nvPr/>
        </p:nvSpPr>
        <p:spPr>
          <a:xfrm>
            <a:off x="6960167" y="1295942"/>
            <a:ext cx="82666" cy="6189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4" name="Straight Arrow Connector 193"/>
          <p:cNvCxnSpPr/>
          <p:nvPr/>
        </p:nvCxnSpPr>
        <p:spPr>
          <a:xfrm>
            <a:off x="6631716" y="801259"/>
            <a:ext cx="378787" cy="49852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6" name="TextBox 195"/>
          <p:cNvSpPr txBox="1"/>
          <p:nvPr/>
        </p:nvSpPr>
        <p:spPr>
          <a:xfrm>
            <a:off x="6086626" y="656396"/>
            <a:ext cx="12776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Fuel Tank—2,500l</a:t>
            </a:r>
          </a:p>
        </p:txBody>
      </p:sp>
      <p:sp>
        <p:nvSpPr>
          <p:cNvPr id="197" name="TextBox 196"/>
          <p:cNvSpPr txBox="1"/>
          <p:nvPr/>
        </p:nvSpPr>
        <p:spPr>
          <a:xfrm>
            <a:off x="4849812" y="910202"/>
            <a:ext cx="7505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Spill kits &amp; PPE, PCE</a:t>
            </a:r>
          </a:p>
        </p:txBody>
      </p:sp>
      <p:cxnSp>
        <p:nvCxnSpPr>
          <p:cNvPr id="198" name="Straight Arrow Connector 197"/>
          <p:cNvCxnSpPr/>
          <p:nvPr/>
        </p:nvCxnSpPr>
        <p:spPr>
          <a:xfrm>
            <a:off x="5193092" y="1116039"/>
            <a:ext cx="6875" cy="90304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0" name="TextBox 199"/>
          <p:cNvSpPr txBox="1"/>
          <p:nvPr/>
        </p:nvSpPr>
        <p:spPr>
          <a:xfrm>
            <a:off x="17545" y="326992"/>
            <a:ext cx="3097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Figure 1 Appendix A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3983725" y="487313"/>
            <a:ext cx="491811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srgbClr val="FF0000"/>
                </a:solidFill>
              </a:rPr>
              <a:t>The ‘off site’ emergency information pack is held within the security cabin, on site, next to the weighbridge office.</a:t>
            </a:r>
          </a:p>
        </p:txBody>
      </p:sp>
      <p:sp>
        <p:nvSpPr>
          <p:cNvPr id="3" name="Flowchart: Connector 2"/>
          <p:cNvSpPr/>
          <p:nvPr/>
        </p:nvSpPr>
        <p:spPr>
          <a:xfrm>
            <a:off x="10072476" y="4007242"/>
            <a:ext cx="66122" cy="5433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Flowchart: Connector 109"/>
          <p:cNvSpPr/>
          <p:nvPr/>
        </p:nvSpPr>
        <p:spPr>
          <a:xfrm>
            <a:off x="6102176" y="2728859"/>
            <a:ext cx="66122" cy="5433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Flowchart: Connector 110"/>
          <p:cNvSpPr/>
          <p:nvPr/>
        </p:nvSpPr>
        <p:spPr>
          <a:xfrm>
            <a:off x="5918594" y="2721600"/>
            <a:ext cx="66122" cy="5433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Flowchart: Connector 111"/>
          <p:cNvSpPr/>
          <p:nvPr/>
        </p:nvSpPr>
        <p:spPr>
          <a:xfrm>
            <a:off x="5966181" y="1840070"/>
            <a:ext cx="66122" cy="5433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Flowchart: Connector 112"/>
          <p:cNvSpPr/>
          <p:nvPr/>
        </p:nvSpPr>
        <p:spPr>
          <a:xfrm>
            <a:off x="6830377" y="1272555"/>
            <a:ext cx="66122" cy="5433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Flowchart: Connector 113"/>
          <p:cNvSpPr/>
          <p:nvPr/>
        </p:nvSpPr>
        <p:spPr>
          <a:xfrm>
            <a:off x="6441553" y="1544981"/>
            <a:ext cx="66122" cy="5433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Flowchart: Connector 115"/>
          <p:cNvSpPr/>
          <p:nvPr/>
        </p:nvSpPr>
        <p:spPr>
          <a:xfrm>
            <a:off x="5103769" y="1991914"/>
            <a:ext cx="66122" cy="5433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Flowchart: Connector 119"/>
          <p:cNvSpPr/>
          <p:nvPr/>
        </p:nvSpPr>
        <p:spPr>
          <a:xfrm>
            <a:off x="4822855" y="2019081"/>
            <a:ext cx="66122" cy="5433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Flowchart: Collate 185"/>
          <p:cNvSpPr/>
          <p:nvPr/>
        </p:nvSpPr>
        <p:spPr>
          <a:xfrm rot="2918545">
            <a:off x="5407500" y="3521800"/>
            <a:ext cx="60123" cy="177477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01" name="TextBox 200"/>
          <p:cNvSpPr txBox="1"/>
          <p:nvPr/>
        </p:nvSpPr>
        <p:spPr>
          <a:xfrm>
            <a:off x="2386161" y="3832226"/>
            <a:ext cx="12776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Settlement pond-Spring water (312,165l)</a:t>
            </a:r>
          </a:p>
        </p:txBody>
      </p:sp>
      <p:cxnSp>
        <p:nvCxnSpPr>
          <p:cNvPr id="202" name="Straight Arrow Connector 201"/>
          <p:cNvCxnSpPr/>
          <p:nvPr/>
        </p:nvCxnSpPr>
        <p:spPr>
          <a:xfrm flipV="1">
            <a:off x="2818944" y="3187935"/>
            <a:ext cx="620547" cy="68649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Straight Arrow Connector 202"/>
          <p:cNvCxnSpPr/>
          <p:nvPr/>
        </p:nvCxnSpPr>
        <p:spPr>
          <a:xfrm flipH="1">
            <a:off x="5375627" y="656396"/>
            <a:ext cx="470712" cy="125410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angle 38"/>
          <p:cNvSpPr/>
          <p:nvPr/>
        </p:nvSpPr>
        <p:spPr>
          <a:xfrm>
            <a:off x="5338964" y="1910505"/>
            <a:ext cx="97489" cy="12965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2" name="Straight Arrow Connector 161"/>
          <p:cNvCxnSpPr/>
          <p:nvPr/>
        </p:nvCxnSpPr>
        <p:spPr>
          <a:xfrm flipH="1">
            <a:off x="7869665" y="3531181"/>
            <a:ext cx="491496" cy="2590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Straight Arrow Connector 203"/>
          <p:cNvCxnSpPr/>
          <p:nvPr/>
        </p:nvCxnSpPr>
        <p:spPr>
          <a:xfrm flipH="1">
            <a:off x="7167857" y="4552543"/>
            <a:ext cx="491496" cy="2590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" name="Straight Arrow Connector 204"/>
          <p:cNvCxnSpPr/>
          <p:nvPr/>
        </p:nvCxnSpPr>
        <p:spPr>
          <a:xfrm flipH="1">
            <a:off x="7413605" y="2215010"/>
            <a:ext cx="491496" cy="2590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" name="Straight Arrow Connector 205"/>
          <p:cNvCxnSpPr/>
          <p:nvPr/>
        </p:nvCxnSpPr>
        <p:spPr>
          <a:xfrm flipH="1">
            <a:off x="6996285" y="2941720"/>
            <a:ext cx="491496" cy="2590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Straight Arrow Connector 206"/>
          <p:cNvCxnSpPr/>
          <p:nvPr/>
        </p:nvCxnSpPr>
        <p:spPr>
          <a:xfrm flipH="1">
            <a:off x="6281602" y="3820506"/>
            <a:ext cx="491496" cy="2590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Straight Arrow Connector 207"/>
          <p:cNvCxnSpPr/>
          <p:nvPr/>
        </p:nvCxnSpPr>
        <p:spPr>
          <a:xfrm flipH="1">
            <a:off x="6751023" y="1700503"/>
            <a:ext cx="271358" cy="3800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9" name="Straight Arrow Connector 208"/>
          <p:cNvCxnSpPr/>
          <p:nvPr/>
        </p:nvCxnSpPr>
        <p:spPr>
          <a:xfrm flipH="1">
            <a:off x="6093803" y="2242800"/>
            <a:ext cx="182526" cy="12742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" name="Flowchart: Collate 209"/>
          <p:cNvSpPr/>
          <p:nvPr/>
        </p:nvSpPr>
        <p:spPr>
          <a:xfrm>
            <a:off x="5944543" y="4088640"/>
            <a:ext cx="60123" cy="177477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11" name="Flowchart: Collate 210"/>
          <p:cNvSpPr/>
          <p:nvPr/>
        </p:nvSpPr>
        <p:spPr>
          <a:xfrm>
            <a:off x="6715557" y="4662875"/>
            <a:ext cx="60123" cy="177477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13" name="Flowchart: Collate 212"/>
          <p:cNvSpPr/>
          <p:nvPr/>
        </p:nvSpPr>
        <p:spPr>
          <a:xfrm>
            <a:off x="3037693" y="3036200"/>
            <a:ext cx="60123" cy="177477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7" name="Right Arrow 86"/>
          <p:cNvSpPr/>
          <p:nvPr/>
        </p:nvSpPr>
        <p:spPr>
          <a:xfrm rot="21394106">
            <a:off x="3173361" y="2162723"/>
            <a:ext cx="2875771" cy="193764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4" name="Rectangle 213"/>
          <p:cNvSpPr/>
          <p:nvPr/>
        </p:nvSpPr>
        <p:spPr>
          <a:xfrm>
            <a:off x="4515109" y="2090043"/>
            <a:ext cx="45719" cy="310350"/>
          </a:xfrm>
          <a:prstGeom prst="rect">
            <a:avLst/>
          </a:prstGeom>
          <a:pattFill prst="dashHorz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 rot="7441530">
            <a:off x="7167047" y="3577549"/>
            <a:ext cx="3157323" cy="391864"/>
          </a:xfrm>
          <a:prstGeom prst="roundRect">
            <a:avLst/>
          </a:prstGeom>
          <a:solidFill>
            <a:srgbClr val="FFFF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6" name="Rounded Rectangle 215"/>
          <p:cNvSpPr/>
          <p:nvPr/>
        </p:nvSpPr>
        <p:spPr>
          <a:xfrm rot="1653633">
            <a:off x="6853274" y="1607231"/>
            <a:ext cx="3193486" cy="248033"/>
          </a:xfrm>
          <a:prstGeom prst="roundRect">
            <a:avLst/>
          </a:prstGeom>
          <a:solidFill>
            <a:srgbClr val="FFFF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7" name="Rounded Rectangle 216"/>
          <p:cNvSpPr/>
          <p:nvPr/>
        </p:nvSpPr>
        <p:spPr>
          <a:xfrm rot="1653633">
            <a:off x="10045184" y="4183667"/>
            <a:ext cx="193048" cy="248033"/>
          </a:xfrm>
          <a:prstGeom prst="roundRect">
            <a:avLst/>
          </a:prstGeom>
          <a:solidFill>
            <a:srgbClr val="FFFF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8" name="Right Arrow 217"/>
          <p:cNvSpPr/>
          <p:nvPr/>
        </p:nvSpPr>
        <p:spPr>
          <a:xfrm rot="19423506">
            <a:off x="6077485" y="1847386"/>
            <a:ext cx="709905" cy="177388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9" name="Right Arrow 218"/>
          <p:cNvSpPr/>
          <p:nvPr/>
        </p:nvSpPr>
        <p:spPr>
          <a:xfrm rot="1731856">
            <a:off x="6715059" y="2056139"/>
            <a:ext cx="1575288" cy="168844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0" name="Right Arrow 219"/>
          <p:cNvSpPr/>
          <p:nvPr/>
        </p:nvSpPr>
        <p:spPr>
          <a:xfrm rot="4806500">
            <a:off x="5740136" y="2701929"/>
            <a:ext cx="1169112" cy="154057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1" name="Right Arrow 220"/>
          <p:cNvSpPr/>
          <p:nvPr/>
        </p:nvSpPr>
        <p:spPr>
          <a:xfrm rot="1868998">
            <a:off x="6345261" y="3642430"/>
            <a:ext cx="1204947" cy="192299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2" name="Right Arrow 221"/>
          <p:cNvSpPr/>
          <p:nvPr/>
        </p:nvSpPr>
        <p:spPr>
          <a:xfrm rot="7382830">
            <a:off x="7691201" y="2854299"/>
            <a:ext cx="822910" cy="183401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3" name="Right Arrow 222"/>
          <p:cNvSpPr/>
          <p:nvPr/>
        </p:nvSpPr>
        <p:spPr>
          <a:xfrm rot="18177761">
            <a:off x="7322901" y="3539652"/>
            <a:ext cx="691265" cy="176180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4" name="Right Arrow 223"/>
          <p:cNvSpPr/>
          <p:nvPr/>
        </p:nvSpPr>
        <p:spPr>
          <a:xfrm rot="7382830">
            <a:off x="5926442" y="3545903"/>
            <a:ext cx="525380" cy="162533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5" name="Right Arrow 224"/>
          <p:cNvSpPr/>
          <p:nvPr/>
        </p:nvSpPr>
        <p:spPr>
          <a:xfrm rot="7382830">
            <a:off x="7003354" y="4249269"/>
            <a:ext cx="429513" cy="159525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6" name="Right Arrow 225"/>
          <p:cNvSpPr/>
          <p:nvPr/>
        </p:nvSpPr>
        <p:spPr>
          <a:xfrm rot="19900027">
            <a:off x="4437934" y="1313753"/>
            <a:ext cx="2176075" cy="177479"/>
          </a:xfrm>
          <a:prstGeom prst="rightArrow">
            <a:avLst/>
          </a:prstGeom>
          <a:solidFill>
            <a:schemeClr val="tx1">
              <a:alpha val="50000"/>
            </a:schemeClr>
          </a:solidFill>
          <a:ln>
            <a:solidFill>
              <a:schemeClr val="accent1">
                <a:shade val="50000"/>
                <a:alpha val="4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TextBox 94"/>
          <p:cNvSpPr txBox="1"/>
          <p:nvPr/>
        </p:nvSpPr>
        <p:spPr>
          <a:xfrm>
            <a:off x="4176711" y="246287"/>
            <a:ext cx="254187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u="sng" dirty="0"/>
              <a:t>FRS access, equipment and drainage</a:t>
            </a:r>
          </a:p>
        </p:txBody>
      </p:sp>
      <p:sp>
        <p:nvSpPr>
          <p:cNvPr id="93" name="Isosceles Triangle 92"/>
          <p:cNvSpPr/>
          <p:nvPr/>
        </p:nvSpPr>
        <p:spPr>
          <a:xfrm>
            <a:off x="3228265" y="2636040"/>
            <a:ext cx="168784" cy="164147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Flowchart: Summing Junction 93"/>
          <p:cNvSpPr/>
          <p:nvPr/>
        </p:nvSpPr>
        <p:spPr>
          <a:xfrm>
            <a:off x="4034560" y="3305674"/>
            <a:ext cx="134766" cy="113970"/>
          </a:xfrm>
          <a:prstGeom prst="flowChartSummingJunc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F8E0DA87-8528-4C91-A101-1FF267731FA6}"/>
              </a:ext>
            </a:extLst>
          </p:cNvPr>
          <p:cNvSpPr txBox="1"/>
          <p:nvPr/>
        </p:nvSpPr>
        <p:spPr>
          <a:xfrm>
            <a:off x="4062557" y="3835212"/>
            <a:ext cx="12776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Lined storage lagoon-site water (1,024,500l)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E306131-C2CA-4505-8FA4-F56E2F39EDED}"/>
              </a:ext>
            </a:extLst>
          </p:cNvPr>
          <p:cNvSpPr/>
          <p:nvPr/>
        </p:nvSpPr>
        <p:spPr>
          <a:xfrm rot="21135481">
            <a:off x="5532661" y="2465585"/>
            <a:ext cx="85608" cy="622306"/>
          </a:xfrm>
          <a:custGeom>
            <a:avLst/>
            <a:gdLst>
              <a:gd name="connsiteX0" fmla="*/ 0 w 56170"/>
              <a:gd name="connsiteY0" fmla="*/ 0 h 701419"/>
              <a:gd name="connsiteX1" fmla="*/ 56170 w 56170"/>
              <a:gd name="connsiteY1" fmla="*/ 0 h 701419"/>
              <a:gd name="connsiteX2" fmla="*/ 56170 w 56170"/>
              <a:gd name="connsiteY2" fmla="*/ 701419 h 701419"/>
              <a:gd name="connsiteX3" fmla="*/ 0 w 56170"/>
              <a:gd name="connsiteY3" fmla="*/ 701419 h 701419"/>
              <a:gd name="connsiteX4" fmla="*/ 0 w 56170"/>
              <a:gd name="connsiteY4" fmla="*/ 0 h 701419"/>
              <a:gd name="connsiteX0" fmla="*/ 53584 w 109754"/>
              <a:gd name="connsiteY0" fmla="*/ 0 h 701419"/>
              <a:gd name="connsiteX1" fmla="*/ 109754 w 109754"/>
              <a:gd name="connsiteY1" fmla="*/ 0 h 701419"/>
              <a:gd name="connsiteX2" fmla="*/ 109754 w 109754"/>
              <a:gd name="connsiteY2" fmla="*/ 701419 h 701419"/>
              <a:gd name="connsiteX3" fmla="*/ 0 w 109754"/>
              <a:gd name="connsiteY3" fmla="*/ 651914 h 701419"/>
              <a:gd name="connsiteX4" fmla="*/ 53584 w 109754"/>
              <a:gd name="connsiteY4" fmla="*/ 0 h 701419"/>
              <a:gd name="connsiteX0" fmla="*/ 53584 w 109754"/>
              <a:gd name="connsiteY0" fmla="*/ 0 h 701419"/>
              <a:gd name="connsiteX1" fmla="*/ 109754 w 109754"/>
              <a:gd name="connsiteY1" fmla="*/ 0 h 701419"/>
              <a:gd name="connsiteX2" fmla="*/ 109754 w 109754"/>
              <a:gd name="connsiteY2" fmla="*/ 701419 h 701419"/>
              <a:gd name="connsiteX3" fmla="*/ 0 w 109754"/>
              <a:gd name="connsiteY3" fmla="*/ 651914 h 701419"/>
              <a:gd name="connsiteX4" fmla="*/ 53584 w 109754"/>
              <a:gd name="connsiteY4" fmla="*/ 0 h 701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754" h="701419">
                <a:moveTo>
                  <a:pt x="53584" y="0"/>
                </a:moveTo>
                <a:lnTo>
                  <a:pt x="109754" y="0"/>
                </a:lnTo>
                <a:lnTo>
                  <a:pt x="109754" y="701419"/>
                </a:lnTo>
                <a:lnTo>
                  <a:pt x="0" y="651914"/>
                </a:lnTo>
                <a:cubicBezTo>
                  <a:pt x="61498" y="512917"/>
                  <a:pt x="35723" y="217305"/>
                  <a:pt x="53584" y="0"/>
                </a:cubicBezTo>
                <a:close/>
              </a:path>
            </a:pathLst>
          </a:custGeom>
          <a:pattFill prst="pct60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B32FEA53-8C74-4C04-990E-8C0CCCF39F6B}"/>
              </a:ext>
            </a:extLst>
          </p:cNvPr>
          <p:cNvSpPr/>
          <p:nvPr/>
        </p:nvSpPr>
        <p:spPr>
          <a:xfrm rot="15944853">
            <a:off x="4482340" y="2974133"/>
            <a:ext cx="75369" cy="666299"/>
          </a:xfrm>
          <a:prstGeom prst="rect">
            <a:avLst/>
          </a:prstGeom>
          <a:pattFill prst="pct60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0A309559-4B38-42A8-9D13-8C4CA4C89E7B}"/>
              </a:ext>
            </a:extLst>
          </p:cNvPr>
          <p:cNvSpPr/>
          <p:nvPr/>
        </p:nvSpPr>
        <p:spPr>
          <a:xfrm rot="15480312">
            <a:off x="5095983" y="2880787"/>
            <a:ext cx="369192" cy="858880"/>
          </a:xfrm>
          <a:custGeom>
            <a:avLst/>
            <a:gdLst>
              <a:gd name="connsiteX0" fmla="*/ 0 w 144244"/>
              <a:gd name="connsiteY0" fmla="*/ 0 h 776600"/>
              <a:gd name="connsiteX1" fmla="*/ 144244 w 144244"/>
              <a:gd name="connsiteY1" fmla="*/ 0 h 776600"/>
              <a:gd name="connsiteX2" fmla="*/ 144244 w 144244"/>
              <a:gd name="connsiteY2" fmla="*/ 776600 h 776600"/>
              <a:gd name="connsiteX3" fmla="*/ 0 w 144244"/>
              <a:gd name="connsiteY3" fmla="*/ 776600 h 776600"/>
              <a:gd name="connsiteX4" fmla="*/ 0 w 144244"/>
              <a:gd name="connsiteY4" fmla="*/ 0 h 776600"/>
              <a:gd name="connsiteX0" fmla="*/ 216022 w 360266"/>
              <a:gd name="connsiteY0" fmla="*/ 0 h 776600"/>
              <a:gd name="connsiteX1" fmla="*/ 360266 w 360266"/>
              <a:gd name="connsiteY1" fmla="*/ 0 h 776600"/>
              <a:gd name="connsiteX2" fmla="*/ 360266 w 360266"/>
              <a:gd name="connsiteY2" fmla="*/ 776600 h 776600"/>
              <a:gd name="connsiteX3" fmla="*/ 0 w 360266"/>
              <a:gd name="connsiteY3" fmla="*/ 412991 h 776600"/>
              <a:gd name="connsiteX4" fmla="*/ 216022 w 360266"/>
              <a:gd name="connsiteY4" fmla="*/ 0 h 776600"/>
              <a:gd name="connsiteX0" fmla="*/ 216022 w 360266"/>
              <a:gd name="connsiteY0" fmla="*/ 0 h 794138"/>
              <a:gd name="connsiteX1" fmla="*/ 360266 w 360266"/>
              <a:gd name="connsiteY1" fmla="*/ 0 h 794138"/>
              <a:gd name="connsiteX2" fmla="*/ 356540 w 360266"/>
              <a:gd name="connsiteY2" fmla="*/ 794138 h 794138"/>
              <a:gd name="connsiteX3" fmla="*/ 0 w 360266"/>
              <a:gd name="connsiteY3" fmla="*/ 412991 h 794138"/>
              <a:gd name="connsiteX4" fmla="*/ 216022 w 360266"/>
              <a:gd name="connsiteY4" fmla="*/ 0 h 794138"/>
              <a:gd name="connsiteX0" fmla="*/ 216022 w 382490"/>
              <a:gd name="connsiteY0" fmla="*/ 0 h 794138"/>
              <a:gd name="connsiteX1" fmla="*/ 360266 w 382490"/>
              <a:gd name="connsiteY1" fmla="*/ 0 h 794138"/>
              <a:gd name="connsiteX2" fmla="*/ 356540 w 382490"/>
              <a:gd name="connsiteY2" fmla="*/ 794138 h 794138"/>
              <a:gd name="connsiteX3" fmla="*/ 0 w 382490"/>
              <a:gd name="connsiteY3" fmla="*/ 412991 h 794138"/>
              <a:gd name="connsiteX4" fmla="*/ 216022 w 382490"/>
              <a:gd name="connsiteY4" fmla="*/ 0 h 794138"/>
              <a:gd name="connsiteX0" fmla="*/ 222232 w 382490"/>
              <a:gd name="connsiteY0" fmla="*/ 0 h 823368"/>
              <a:gd name="connsiteX1" fmla="*/ 360266 w 382490"/>
              <a:gd name="connsiteY1" fmla="*/ 29230 h 823368"/>
              <a:gd name="connsiteX2" fmla="*/ 356540 w 382490"/>
              <a:gd name="connsiteY2" fmla="*/ 823368 h 823368"/>
              <a:gd name="connsiteX3" fmla="*/ 0 w 382490"/>
              <a:gd name="connsiteY3" fmla="*/ 442221 h 823368"/>
              <a:gd name="connsiteX4" fmla="*/ 222232 w 382490"/>
              <a:gd name="connsiteY4" fmla="*/ 0 h 823368"/>
              <a:gd name="connsiteX0" fmla="*/ 222232 w 369192"/>
              <a:gd name="connsiteY0" fmla="*/ 0 h 861944"/>
              <a:gd name="connsiteX1" fmla="*/ 360266 w 369192"/>
              <a:gd name="connsiteY1" fmla="*/ 29230 h 861944"/>
              <a:gd name="connsiteX2" fmla="*/ 336154 w 369192"/>
              <a:gd name="connsiteY2" fmla="*/ 861944 h 861944"/>
              <a:gd name="connsiteX3" fmla="*/ 0 w 369192"/>
              <a:gd name="connsiteY3" fmla="*/ 442221 h 861944"/>
              <a:gd name="connsiteX4" fmla="*/ 222232 w 369192"/>
              <a:gd name="connsiteY4" fmla="*/ 0 h 861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9192" h="861944">
                <a:moveTo>
                  <a:pt x="222232" y="0"/>
                </a:moveTo>
                <a:lnTo>
                  <a:pt x="360266" y="29230"/>
                </a:lnTo>
                <a:cubicBezTo>
                  <a:pt x="359024" y="293943"/>
                  <a:pt x="392943" y="853427"/>
                  <a:pt x="336154" y="861944"/>
                </a:cubicBezTo>
                <a:lnTo>
                  <a:pt x="0" y="442221"/>
                </a:lnTo>
                <a:lnTo>
                  <a:pt x="222232" y="0"/>
                </a:lnTo>
                <a:close/>
              </a:path>
            </a:pathLst>
          </a:custGeom>
          <a:pattFill prst="pct60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97" name="Straight Arrow Connector 96">
            <a:extLst>
              <a:ext uri="{FF2B5EF4-FFF2-40B4-BE49-F238E27FC236}">
                <a16:creationId xmlns:a16="http://schemas.microsoft.com/office/drawing/2014/main" id="{F70B8627-E6E5-489F-9378-BAB42C3409C7}"/>
              </a:ext>
            </a:extLst>
          </p:cNvPr>
          <p:cNvCxnSpPr>
            <a:cxnSpLocks/>
          </p:cNvCxnSpPr>
          <p:nvPr/>
        </p:nvCxnSpPr>
        <p:spPr>
          <a:xfrm flipV="1">
            <a:off x="4797063" y="3269514"/>
            <a:ext cx="294959" cy="58451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Oval 100">
            <a:extLst>
              <a:ext uri="{FF2B5EF4-FFF2-40B4-BE49-F238E27FC236}">
                <a16:creationId xmlns:a16="http://schemas.microsoft.com/office/drawing/2014/main" id="{D13617C1-6813-4DCD-BBB8-48A87960049E}"/>
              </a:ext>
            </a:extLst>
          </p:cNvPr>
          <p:cNvSpPr/>
          <p:nvPr/>
        </p:nvSpPr>
        <p:spPr>
          <a:xfrm>
            <a:off x="6903560" y="1403777"/>
            <a:ext cx="126786" cy="13479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Flowchart: Summing Junction 101">
            <a:extLst>
              <a:ext uri="{FF2B5EF4-FFF2-40B4-BE49-F238E27FC236}">
                <a16:creationId xmlns:a16="http://schemas.microsoft.com/office/drawing/2014/main" id="{8ECF33C0-B83E-4C08-9A7B-E3B4102024CD}"/>
              </a:ext>
            </a:extLst>
          </p:cNvPr>
          <p:cNvSpPr/>
          <p:nvPr/>
        </p:nvSpPr>
        <p:spPr>
          <a:xfrm>
            <a:off x="5652186" y="3092089"/>
            <a:ext cx="134766" cy="113970"/>
          </a:xfrm>
          <a:prstGeom prst="flowChartSummingJuncti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Flowchart: Summing Junction 102">
            <a:extLst>
              <a:ext uri="{FF2B5EF4-FFF2-40B4-BE49-F238E27FC236}">
                <a16:creationId xmlns:a16="http://schemas.microsoft.com/office/drawing/2014/main" id="{746A06A9-CA7B-4ADF-98B8-FEFE5744B4EF}"/>
              </a:ext>
            </a:extLst>
          </p:cNvPr>
          <p:cNvSpPr/>
          <p:nvPr/>
        </p:nvSpPr>
        <p:spPr>
          <a:xfrm>
            <a:off x="10071215" y="4562095"/>
            <a:ext cx="134766" cy="113970"/>
          </a:xfrm>
          <a:prstGeom prst="flowChartSummingJuncti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2996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946" y="137130"/>
            <a:ext cx="10424160" cy="672087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 rot="17980616">
            <a:off x="8077207" y="3197455"/>
            <a:ext cx="346916" cy="407588"/>
          </a:xfrm>
          <a:prstGeom prst="roundRect">
            <a:avLst/>
          </a:prstGeom>
          <a:pattFill prst="ltUpDiag">
            <a:fgClr>
              <a:schemeClr val="accent2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 rot="17913400">
            <a:off x="8059160" y="1877509"/>
            <a:ext cx="402484" cy="677269"/>
          </a:xfrm>
          <a:prstGeom prst="roundRect">
            <a:avLst/>
          </a:prstGeom>
          <a:solidFill>
            <a:srgbClr val="00B05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 rot="16749034">
            <a:off x="5821126" y="3249645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 rot="16749034">
            <a:off x="5850586" y="3073844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 rot="16749034">
            <a:off x="5887015" y="2883089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 rot="16749034">
            <a:off x="5924445" y="2699974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 rot="18269032">
            <a:off x="8408812" y="2996653"/>
            <a:ext cx="307041" cy="280666"/>
          </a:xfrm>
          <a:prstGeom prst="ellipse">
            <a:avLst/>
          </a:prstGeom>
          <a:pattFill prst="trellis">
            <a:fgClr>
              <a:schemeClr val="accent4">
                <a:lumMod val="75000"/>
              </a:schemeClr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 rot="1619451">
            <a:off x="8581585" y="2300727"/>
            <a:ext cx="434892" cy="555096"/>
          </a:xfrm>
          <a:prstGeom prst="ellipse">
            <a:avLst/>
          </a:prstGeom>
          <a:pattFill prst="ltUpDiag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 rot="18269032">
            <a:off x="7769209" y="3564794"/>
            <a:ext cx="450734" cy="472434"/>
          </a:xfrm>
          <a:prstGeom prst="ellipse">
            <a:avLst/>
          </a:prstGeom>
          <a:gradFill>
            <a:gsLst>
              <a:gs pos="0">
                <a:srgbClr val="92D05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 rot="17621399">
            <a:off x="7198836" y="1713980"/>
            <a:ext cx="289494" cy="413810"/>
          </a:xfrm>
          <a:prstGeom prst="ellipse">
            <a:avLst/>
          </a:prstGeom>
          <a:pattFill prst="ltUpDiag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1" name="Straight Connector 50"/>
          <p:cNvCxnSpPr/>
          <p:nvPr/>
        </p:nvCxnSpPr>
        <p:spPr>
          <a:xfrm flipH="1" flipV="1">
            <a:off x="5728193" y="3291650"/>
            <a:ext cx="325323" cy="438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H="1" flipV="1">
            <a:off x="7447784" y="4161650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>
            <a:cxnSpLocks/>
          </p:cNvCxnSpPr>
          <p:nvPr/>
        </p:nvCxnSpPr>
        <p:spPr>
          <a:xfrm flipH="1">
            <a:off x="6994539" y="1298560"/>
            <a:ext cx="151733" cy="2541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H="1" flipV="1">
            <a:off x="7635298" y="3878692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H="1" flipV="1">
            <a:off x="7914313" y="3466188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 flipV="1">
            <a:off x="8132710" y="3092708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>
            <a:cxnSpLocks/>
          </p:cNvCxnSpPr>
          <p:nvPr/>
        </p:nvCxnSpPr>
        <p:spPr>
          <a:xfrm flipH="1" flipV="1">
            <a:off x="7136667" y="1311683"/>
            <a:ext cx="2035522" cy="111724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H="1">
            <a:off x="7438946" y="2435637"/>
            <a:ext cx="1733243" cy="264817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cxnSpLocks/>
          </p:cNvCxnSpPr>
          <p:nvPr/>
        </p:nvCxnSpPr>
        <p:spPr>
          <a:xfrm flipV="1">
            <a:off x="7851852" y="1821245"/>
            <a:ext cx="214834" cy="348023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H="1" flipV="1">
            <a:off x="5790313" y="2934087"/>
            <a:ext cx="323510" cy="2225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flipH="1" flipV="1">
            <a:off x="5822182" y="2752463"/>
            <a:ext cx="325068" cy="1881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H="1" flipV="1">
            <a:off x="5761043" y="3119149"/>
            <a:ext cx="329966" cy="3867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flipH="1" flipV="1">
            <a:off x="5712635" y="3472043"/>
            <a:ext cx="325323" cy="438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Oval 63"/>
          <p:cNvSpPr/>
          <p:nvPr/>
        </p:nvSpPr>
        <p:spPr>
          <a:xfrm>
            <a:off x="8716363" y="2477783"/>
            <a:ext cx="149290" cy="1742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/>
          <p:cNvSpPr/>
          <p:nvPr/>
        </p:nvSpPr>
        <p:spPr>
          <a:xfrm>
            <a:off x="7258635" y="1826547"/>
            <a:ext cx="149290" cy="1742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7485338" y="3712994"/>
            <a:ext cx="149290" cy="1742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6" name="Straight Arrow Connector 75"/>
          <p:cNvCxnSpPr/>
          <p:nvPr/>
        </p:nvCxnSpPr>
        <p:spPr>
          <a:xfrm flipV="1">
            <a:off x="7721231" y="1852466"/>
            <a:ext cx="85411" cy="16054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84"/>
          <p:cNvSpPr txBox="1"/>
          <p:nvPr/>
        </p:nvSpPr>
        <p:spPr>
          <a:xfrm>
            <a:off x="8470840" y="1629981"/>
            <a:ext cx="114877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Unprocessed wood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9466119" y="2445700"/>
            <a:ext cx="109383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Processed wood piles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8977589" y="1884535"/>
            <a:ext cx="1269504" cy="21544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800" b="1" dirty="0"/>
              <a:t>Wood treatment area</a:t>
            </a:r>
          </a:p>
        </p:txBody>
      </p:sp>
      <p:cxnSp>
        <p:nvCxnSpPr>
          <p:cNvPr id="90" name="Straight Arrow Connector 89"/>
          <p:cNvCxnSpPr>
            <a:cxnSpLocks/>
          </p:cNvCxnSpPr>
          <p:nvPr/>
        </p:nvCxnSpPr>
        <p:spPr>
          <a:xfrm flipH="1">
            <a:off x="8243846" y="1819994"/>
            <a:ext cx="465563" cy="30294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Box 95"/>
          <p:cNvSpPr txBox="1"/>
          <p:nvPr/>
        </p:nvSpPr>
        <p:spPr>
          <a:xfrm>
            <a:off x="5228141" y="4819993"/>
            <a:ext cx="111192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Composting area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8080979" y="4112303"/>
            <a:ext cx="1388538" cy="21544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800" b="1" dirty="0"/>
              <a:t>Green waste treatment area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8404424" y="3946915"/>
            <a:ext cx="13816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Unprocessed Green waste</a:t>
            </a:r>
          </a:p>
        </p:txBody>
      </p:sp>
      <p:cxnSp>
        <p:nvCxnSpPr>
          <p:cNvPr id="105" name="Straight Arrow Connector 104"/>
          <p:cNvCxnSpPr>
            <a:cxnSpLocks/>
            <a:stCxn id="98" idx="0"/>
          </p:cNvCxnSpPr>
          <p:nvPr/>
        </p:nvCxnSpPr>
        <p:spPr>
          <a:xfrm flipH="1" flipV="1">
            <a:off x="8056053" y="3835687"/>
            <a:ext cx="1039209" cy="1112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Arrow Connector 106"/>
          <p:cNvCxnSpPr>
            <a:cxnSpLocks/>
            <a:stCxn id="86" idx="2"/>
          </p:cNvCxnSpPr>
          <p:nvPr/>
        </p:nvCxnSpPr>
        <p:spPr>
          <a:xfrm flipH="1">
            <a:off x="8562498" y="2661144"/>
            <a:ext cx="1450540" cy="27098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Oval 110"/>
          <p:cNvSpPr/>
          <p:nvPr/>
        </p:nvSpPr>
        <p:spPr>
          <a:xfrm rot="2069485">
            <a:off x="7298142" y="2306577"/>
            <a:ext cx="513474" cy="1682603"/>
          </a:xfrm>
          <a:prstGeom prst="ellipse">
            <a:avLst/>
          </a:prstGeom>
          <a:solidFill>
            <a:srgbClr val="FFC000">
              <a:alpha val="5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TextBox 111"/>
          <p:cNvSpPr txBox="1"/>
          <p:nvPr/>
        </p:nvSpPr>
        <p:spPr>
          <a:xfrm>
            <a:off x="8603556" y="3488470"/>
            <a:ext cx="146595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Road sweepings storage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3916282" y="1130004"/>
            <a:ext cx="14659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Waste (variable) storage bays -external </a:t>
            </a:r>
          </a:p>
        </p:txBody>
      </p:sp>
      <p:cxnSp>
        <p:nvCxnSpPr>
          <p:cNvPr id="118" name="Straight Arrow Connector 117"/>
          <p:cNvCxnSpPr>
            <a:cxnSpLocks/>
          </p:cNvCxnSpPr>
          <p:nvPr/>
        </p:nvCxnSpPr>
        <p:spPr>
          <a:xfrm flipH="1" flipV="1">
            <a:off x="8305567" y="3444901"/>
            <a:ext cx="388479" cy="12109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Arrow Connector 121"/>
          <p:cNvCxnSpPr>
            <a:cxnSpLocks/>
            <a:stCxn id="115" idx="2"/>
          </p:cNvCxnSpPr>
          <p:nvPr/>
        </p:nvCxnSpPr>
        <p:spPr>
          <a:xfrm>
            <a:off x="4649260" y="1468558"/>
            <a:ext cx="2029990" cy="149414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TextBox 123"/>
          <p:cNvSpPr txBox="1"/>
          <p:nvPr/>
        </p:nvSpPr>
        <p:spPr>
          <a:xfrm rot="18284631">
            <a:off x="6967396" y="2804498"/>
            <a:ext cx="146595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Quarantine area</a:t>
            </a:r>
          </a:p>
        </p:txBody>
      </p:sp>
      <p:sp>
        <p:nvSpPr>
          <p:cNvPr id="129" name="Oval 128"/>
          <p:cNvSpPr/>
          <p:nvPr/>
        </p:nvSpPr>
        <p:spPr>
          <a:xfrm>
            <a:off x="1064213" y="5392517"/>
            <a:ext cx="149290" cy="1742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TextBox 129"/>
          <p:cNvSpPr txBox="1"/>
          <p:nvPr/>
        </p:nvSpPr>
        <p:spPr>
          <a:xfrm>
            <a:off x="1206656" y="5371929"/>
            <a:ext cx="126994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Fixed plant locations</a:t>
            </a:r>
          </a:p>
        </p:txBody>
      </p:sp>
      <p:cxnSp>
        <p:nvCxnSpPr>
          <p:cNvPr id="131" name="Straight Connector 130"/>
          <p:cNvCxnSpPr/>
          <p:nvPr/>
        </p:nvCxnSpPr>
        <p:spPr>
          <a:xfrm flipH="1">
            <a:off x="5706602" y="2749172"/>
            <a:ext cx="111576" cy="71952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Arrow Connector 132"/>
          <p:cNvCxnSpPr>
            <a:cxnSpLocks/>
            <a:stCxn id="142" idx="0"/>
          </p:cNvCxnSpPr>
          <p:nvPr/>
        </p:nvCxnSpPr>
        <p:spPr>
          <a:xfrm flipV="1">
            <a:off x="4129799" y="2851360"/>
            <a:ext cx="1760805" cy="148285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Arrow Connector 134"/>
          <p:cNvCxnSpPr>
            <a:cxnSpLocks/>
            <a:stCxn id="142" idx="0"/>
          </p:cNvCxnSpPr>
          <p:nvPr/>
        </p:nvCxnSpPr>
        <p:spPr>
          <a:xfrm flipV="1">
            <a:off x="4129799" y="3042380"/>
            <a:ext cx="1736926" cy="129183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Arrow Connector 136"/>
          <p:cNvCxnSpPr>
            <a:cxnSpLocks/>
          </p:cNvCxnSpPr>
          <p:nvPr/>
        </p:nvCxnSpPr>
        <p:spPr>
          <a:xfrm flipV="1">
            <a:off x="4137774" y="3199024"/>
            <a:ext cx="1689024" cy="113272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Arrow Connector 138"/>
          <p:cNvCxnSpPr>
            <a:cxnSpLocks/>
            <a:stCxn id="142" idx="0"/>
          </p:cNvCxnSpPr>
          <p:nvPr/>
        </p:nvCxnSpPr>
        <p:spPr>
          <a:xfrm flipV="1">
            <a:off x="4129799" y="3406510"/>
            <a:ext cx="1661212" cy="9277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TextBox 141"/>
          <p:cNvSpPr txBox="1"/>
          <p:nvPr/>
        </p:nvSpPr>
        <p:spPr>
          <a:xfrm>
            <a:off x="3099576" y="4334210"/>
            <a:ext cx="20604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Waste stockpiles (air drying bays)—predominantly glass wastes for drying process. Will be used for other wastes when required for transportation purposes only</a:t>
            </a:r>
          </a:p>
        </p:txBody>
      </p:sp>
      <p:sp>
        <p:nvSpPr>
          <p:cNvPr id="143" name="TextBox 142"/>
          <p:cNvSpPr txBox="1"/>
          <p:nvPr/>
        </p:nvSpPr>
        <p:spPr>
          <a:xfrm>
            <a:off x="7387951" y="1078752"/>
            <a:ext cx="100008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Unprocessed glass</a:t>
            </a:r>
          </a:p>
        </p:txBody>
      </p:sp>
      <p:sp>
        <p:nvSpPr>
          <p:cNvPr id="144" name="TextBox 143"/>
          <p:cNvSpPr txBox="1"/>
          <p:nvPr/>
        </p:nvSpPr>
        <p:spPr>
          <a:xfrm>
            <a:off x="7851852" y="1331334"/>
            <a:ext cx="100008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Processed glass</a:t>
            </a:r>
          </a:p>
        </p:txBody>
      </p:sp>
      <p:sp>
        <p:nvSpPr>
          <p:cNvPr id="145" name="TextBox 144"/>
          <p:cNvSpPr txBox="1"/>
          <p:nvPr/>
        </p:nvSpPr>
        <p:spPr>
          <a:xfrm>
            <a:off x="6822427" y="792199"/>
            <a:ext cx="1156209" cy="21544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800" b="1" dirty="0"/>
              <a:t>Glass treatment area</a:t>
            </a:r>
          </a:p>
        </p:txBody>
      </p:sp>
      <p:sp>
        <p:nvSpPr>
          <p:cNvPr id="146" name="Rounded Rectangle 145"/>
          <p:cNvSpPr/>
          <p:nvPr/>
        </p:nvSpPr>
        <p:spPr>
          <a:xfrm rot="18012105">
            <a:off x="7328772" y="1547898"/>
            <a:ext cx="216122" cy="196464"/>
          </a:xfrm>
          <a:prstGeom prst="roundRect">
            <a:avLst/>
          </a:prstGeom>
          <a:solidFill>
            <a:srgbClr val="00B0F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7" name="Rounded Rectangle 146"/>
          <p:cNvSpPr/>
          <p:nvPr/>
        </p:nvSpPr>
        <p:spPr>
          <a:xfrm rot="18012105">
            <a:off x="7682156" y="1625132"/>
            <a:ext cx="188830" cy="419332"/>
          </a:xfrm>
          <a:prstGeom prst="roundRect">
            <a:avLst/>
          </a:prstGeom>
          <a:pattFill prst="trellis">
            <a:fgClr>
              <a:srgbClr val="00B0F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8" name="Straight Arrow Connector 147"/>
          <p:cNvCxnSpPr>
            <a:cxnSpLocks/>
            <a:endCxn id="146" idx="3"/>
          </p:cNvCxnSpPr>
          <p:nvPr/>
        </p:nvCxnSpPr>
        <p:spPr>
          <a:xfrm flipH="1">
            <a:off x="7491193" y="1266130"/>
            <a:ext cx="281614" cy="28660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Arrow Connector 149"/>
          <p:cNvCxnSpPr>
            <a:cxnSpLocks/>
            <a:endCxn id="147" idx="3"/>
          </p:cNvCxnSpPr>
          <p:nvPr/>
        </p:nvCxnSpPr>
        <p:spPr>
          <a:xfrm flipH="1">
            <a:off x="7824066" y="1540005"/>
            <a:ext cx="281987" cy="2131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4202009" y="303936"/>
            <a:ext cx="254187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u="sng" dirty="0"/>
              <a:t>Waste storage and plant locations</a:t>
            </a:r>
          </a:p>
        </p:txBody>
      </p: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898CF812-8AA9-4617-AF13-A12CD0C05F7A}"/>
              </a:ext>
            </a:extLst>
          </p:cNvPr>
          <p:cNvCxnSpPr>
            <a:cxnSpLocks/>
          </p:cNvCxnSpPr>
          <p:nvPr/>
        </p:nvCxnSpPr>
        <p:spPr>
          <a:xfrm flipH="1">
            <a:off x="5809624" y="2695530"/>
            <a:ext cx="337626" cy="5132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064AB79A-52FE-4B99-BA15-7E53D1DA7D36}"/>
              </a:ext>
            </a:extLst>
          </p:cNvPr>
          <p:cNvCxnSpPr>
            <a:cxnSpLocks/>
          </p:cNvCxnSpPr>
          <p:nvPr/>
        </p:nvCxnSpPr>
        <p:spPr>
          <a:xfrm flipH="1">
            <a:off x="5792288" y="2543852"/>
            <a:ext cx="337626" cy="4213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1568DC5F-34D1-4390-84D3-DA384934DAB8}"/>
              </a:ext>
            </a:extLst>
          </p:cNvPr>
          <p:cNvCxnSpPr>
            <a:cxnSpLocks/>
          </p:cNvCxnSpPr>
          <p:nvPr/>
        </p:nvCxnSpPr>
        <p:spPr>
          <a:xfrm>
            <a:off x="5784105" y="2441917"/>
            <a:ext cx="33906" cy="29488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>
            <a:extLst>
              <a:ext uri="{FF2B5EF4-FFF2-40B4-BE49-F238E27FC236}">
                <a16:creationId xmlns:a16="http://schemas.microsoft.com/office/drawing/2014/main" id="{B3036011-3EBC-4A2D-95D7-B032C3A3329E}"/>
              </a:ext>
            </a:extLst>
          </p:cNvPr>
          <p:cNvCxnSpPr>
            <a:cxnSpLocks/>
          </p:cNvCxnSpPr>
          <p:nvPr/>
        </p:nvCxnSpPr>
        <p:spPr>
          <a:xfrm flipH="1">
            <a:off x="5770878" y="2403344"/>
            <a:ext cx="337626" cy="4213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TextBox 100">
            <a:extLst>
              <a:ext uri="{FF2B5EF4-FFF2-40B4-BE49-F238E27FC236}">
                <a16:creationId xmlns:a16="http://schemas.microsoft.com/office/drawing/2014/main" id="{DDAED34B-4E30-494B-A5DE-67FBB8C5D538}"/>
              </a:ext>
            </a:extLst>
          </p:cNvPr>
          <p:cNvSpPr txBox="1"/>
          <p:nvPr/>
        </p:nvSpPr>
        <p:spPr>
          <a:xfrm>
            <a:off x="1573797" y="3930526"/>
            <a:ext cx="161879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Internal storage bays (not heated)</a:t>
            </a:r>
          </a:p>
        </p:txBody>
      </p:sp>
      <p:cxnSp>
        <p:nvCxnSpPr>
          <p:cNvPr id="106" name="Straight Arrow Connector 105">
            <a:extLst>
              <a:ext uri="{FF2B5EF4-FFF2-40B4-BE49-F238E27FC236}">
                <a16:creationId xmlns:a16="http://schemas.microsoft.com/office/drawing/2014/main" id="{31D4EC6D-9914-4177-840C-4BE3B44937B4}"/>
              </a:ext>
            </a:extLst>
          </p:cNvPr>
          <p:cNvCxnSpPr>
            <a:cxnSpLocks/>
            <a:stCxn id="101" idx="0"/>
          </p:cNvCxnSpPr>
          <p:nvPr/>
        </p:nvCxnSpPr>
        <p:spPr>
          <a:xfrm flipV="1">
            <a:off x="2383195" y="2491238"/>
            <a:ext cx="3473679" cy="143928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Arrow Connector 107">
            <a:extLst>
              <a:ext uri="{FF2B5EF4-FFF2-40B4-BE49-F238E27FC236}">
                <a16:creationId xmlns:a16="http://schemas.microsoft.com/office/drawing/2014/main" id="{D6AA0DE7-D8C6-481B-8CB8-98208BCB1CC3}"/>
              </a:ext>
            </a:extLst>
          </p:cNvPr>
          <p:cNvCxnSpPr>
            <a:cxnSpLocks/>
            <a:stCxn id="101" idx="0"/>
          </p:cNvCxnSpPr>
          <p:nvPr/>
        </p:nvCxnSpPr>
        <p:spPr>
          <a:xfrm flipV="1">
            <a:off x="2383195" y="2643668"/>
            <a:ext cx="3518746" cy="128685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2" name="Rounded Rectangle 145">
            <a:extLst>
              <a:ext uri="{FF2B5EF4-FFF2-40B4-BE49-F238E27FC236}">
                <a16:creationId xmlns:a16="http://schemas.microsoft.com/office/drawing/2014/main" id="{B56C4D15-AFC1-4001-8BE6-2066A666D214}"/>
              </a:ext>
            </a:extLst>
          </p:cNvPr>
          <p:cNvSpPr/>
          <p:nvPr/>
        </p:nvSpPr>
        <p:spPr>
          <a:xfrm rot="18012105">
            <a:off x="7101603" y="1415074"/>
            <a:ext cx="216122" cy="196464"/>
          </a:xfrm>
          <a:prstGeom prst="roundRect">
            <a:avLst/>
          </a:prstGeom>
          <a:solidFill>
            <a:srgbClr val="00B0F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1" name="Straight Arrow Connector 140">
            <a:extLst>
              <a:ext uri="{FF2B5EF4-FFF2-40B4-BE49-F238E27FC236}">
                <a16:creationId xmlns:a16="http://schemas.microsoft.com/office/drawing/2014/main" id="{50627B48-DF08-4071-B843-6423EEA56BF6}"/>
              </a:ext>
            </a:extLst>
          </p:cNvPr>
          <p:cNvCxnSpPr>
            <a:cxnSpLocks/>
            <a:endCxn id="132" idx="3"/>
          </p:cNvCxnSpPr>
          <p:nvPr/>
        </p:nvCxnSpPr>
        <p:spPr>
          <a:xfrm flipH="1">
            <a:off x="7264024" y="1263972"/>
            <a:ext cx="491387" cy="15594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Oval 150">
            <a:extLst>
              <a:ext uri="{FF2B5EF4-FFF2-40B4-BE49-F238E27FC236}">
                <a16:creationId xmlns:a16="http://schemas.microsoft.com/office/drawing/2014/main" id="{6F81BED3-7411-4136-8DBB-A82B8E57B3B1}"/>
              </a:ext>
            </a:extLst>
          </p:cNvPr>
          <p:cNvSpPr/>
          <p:nvPr/>
        </p:nvSpPr>
        <p:spPr>
          <a:xfrm rot="18269032">
            <a:off x="8280177" y="2701382"/>
            <a:ext cx="307041" cy="280666"/>
          </a:xfrm>
          <a:prstGeom prst="ellipse">
            <a:avLst/>
          </a:prstGeom>
          <a:pattFill prst="trellis">
            <a:fgClr>
              <a:schemeClr val="accent4">
                <a:lumMod val="75000"/>
              </a:schemeClr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id="{7F47F815-ED7C-4A76-8005-3CF4D0714016}"/>
              </a:ext>
            </a:extLst>
          </p:cNvPr>
          <p:cNvSpPr/>
          <p:nvPr/>
        </p:nvSpPr>
        <p:spPr>
          <a:xfrm rot="17919428">
            <a:off x="7625726" y="3935801"/>
            <a:ext cx="264567" cy="410194"/>
          </a:xfrm>
          <a:prstGeom prst="ellipse">
            <a:avLst/>
          </a:prstGeom>
          <a:pattFill prst="trellis">
            <a:fgClr>
              <a:srgbClr val="00B050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1" name="TextBox 170">
            <a:extLst>
              <a:ext uri="{FF2B5EF4-FFF2-40B4-BE49-F238E27FC236}">
                <a16:creationId xmlns:a16="http://schemas.microsoft.com/office/drawing/2014/main" id="{999BBAD7-8112-4C9E-984A-05F290D59551}"/>
              </a:ext>
            </a:extLst>
          </p:cNvPr>
          <p:cNvSpPr txBox="1"/>
          <p:nvPr/>
        </p:nvSpPr>
        <p:spPr>
          <a:xfrm>
            <a:off x="7894526" y="4390713"/>
            <a:ext cx="13816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Processed Green waste</a:t>
            </a:r>
          </a:p>
        </p:txBody>
      </p:sp>
      <p:cxnSp>
        <p:nvCxnSpPr>
          <p:cNvPr id="172" name="Straight Arrow Connector 171">
            <a:extLst>
              <a:ext uri="{FF2B5EF4-FFF2-40B4-BE49-F238E27FC236}">
                <a16:creationId xmlns:a16="http://schemas.microsoft.com/office/drawing/2014/main" id="{7329C360-746D-4E44-9F0F-26C49ACCD205}"/>
              </a:ext>
            </a:extLst>
          </p:cNvPr>
          <p:cNvCxnSpPr>
            <a:cxnSpLocks/>
          </p:cNvCxnSpPr>
          <p:nvPr/>
        </p:nvCxnSpPr>
        <p:spPr>
          <a:xfrm flipH="1" flipV="1">
            <a:off x="7771144" y="4190508"/>
            <a:ext cx="345338" cy="26649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0" name="Rectangle: Rounded Corners 189">
            <a:extLst>
              <a:ext uri="{FF2B5EF4-FFF2-40B4-BE49-F238E27FC236}">
                <a16:creationId xmlns:a16="http://schemas.microsoft.com/office/drawing/2014/main" id="{A706FF1E-A9C5-48F7-B693-A5C913AD253D}"/>
              </a:ext>
            </a:extLst>
          </p:cNvPr>
          <p:cNvSpPr/>
          <p:nvPr/>
        </p:nvSpPr>
        <p:spPr>
          <a:xfrm rot="1786743">
            <a:off x="5823675" y="3896573"/>
            <a:ext cx="1909590" cy="796727"/>
          </a:xfrm>
          <a:custGeom>
            <a:avLst/>
            <a:gdLst>
              <a:gd name="connsiteX0" fmla="*/ 0 w 1885527"/>
              <a:gd name="connsiteY0" fmla="*/ 240074 h 745016"/>
              <a:gd name="connsiteX1" fmla="*/ 240074 w 1885527"/>
              <a:gd name="connsiteY1" fmla="*/ 0 h 745016"/>
              <a:gd name="connsiteX2" fmla="*/ 1645453 w 1885527"/>
              <a:gd name="connsiteY2" fmla="*/ 0 h 745016"/>
              <a:gd name="connsiteX3" fmla="*/ 1885527 w 1885527"/>
              <a:gd name="connsiteY3" fmla="*/ 240074 h 745016"/>
              <a:gd name="connsiteX4" fmla="*/ 1885527 w 1885527"/>
              <a:gd name="connsiteY4" fmla="*/ 504942 h 745016"/>
              <a:gd name="connsiteX5" fmla="*/ 1645453 w 1885527"/>
              <a:gd name="connsiteY5" fmla="*/ 745016 h 745016"/>
              <a:gd name="connsiteX6" fmla="*/ 240074 w 1885527"/>
              <a:gd name="connsiteY6" fmla="*/ 745016 h 745016"/>
              <a:gd name="connsiteX7" fmla="*/ 0 w 1885527"/>
              <a:gd name="connsiteY7" fmla="*/ 504942 h 745016"/>
              <a:gd name="connsiteX8" fmla="*/ 0 w 1885527"/>
              <a:gd name="connsiteY8" fmla="*/ 240074 h 745016"/>
              <a:gd name="connsiteX0" fmla="*/ 0 w 1885527"/>
              <a:gd name="connsiteY0" fmla="*/ 240074 h 796660"/>
              <a:gd name="connsiteX1" fmla="*/ 240074 w 1885527"/>
              <a:gd name="connsiteY1" fmla="*/ 0 h 796660"/>
              <a:gd name="connsiteX2" fmla="*/ 1645453 w 1885527"/>
              <a:gd name="connsiteY2" fmla="*/ 0 h 796660"/>
              <a:gd name="connsiteX3" fmla="*/ 1885527 w 1885527"/>
              <a:gd name="connsiteY3" fmla="*/ 240074 h 796660"/>
              <a:gd name="connsiteX4" fmla="*/ 1885527 w 1885527"/>
              <a:gd name="connsiteY4" fmla="*/ 504942 h 796660"/>
              <a:gd name="connsiteX5" fmla="*/ 1645453 w 1885527"/>
              <a:gd name="connsiteY5" fmla="*/ 745016 h 796660"/>
              <a:gd name="connsiteX6" fmla="*/ 639479 w 1885527"/>
              <a:gd name="connsiteY6" fmla="*/ 796660 h 796660"/>
              <a:gd name="connsiteX7" fmla="*/ 0 w 1885527"/>
              <a:gd name="connsiteY7" fmla="*/ 504942 h 796660"/>
              <a:gd name="connsiteX8" fmla="*/ 0 w 1885527"/>
              <a:gd name="connsiteY8" fmla="*/ 240074 h 796660"/>
              <a:gd name="connsiteX0" fmla="*/ 0 w 1909590"/>
              <a:gd name="connsiteY0" fmla="*/ 240141 h 796727"/>
              <a:gd name="connsiteX1" fmla="*/ 240074 w 1909590"/>
              <a:gd name="connsiteY1" fmla="*/ 67 h 796727"/>
              <a:gd name="connsiteX2" fmla="*/ 1645453 w 1909590"/>
              <a:gd name="connsiteY2" fmla="*/ 67 h 796727"/>
              <a:gd name="connsiteX3" fmla="*/ 1909590 w 1909590"/>
              <a:gd name="connsiteY3" fmla="*/ 125503 h 796727"/>
              <a:gd name="connsiteX4" fmla="*/ 1885527 w 1909590"/>
              <a:gd name="connsiteY4" fmla="*/ 505009 h 796727"/>
              <a:gd name="connsiteX5" fmla="*/ 1645453 w 1909590"/>
              <a:gd name="connsiteY5" fmla="*/ 745083 h 796727"/>
              <a:gd name="connsiteX6" fmla="*/ 639479 w 1909590"/>
              <a:gd name="connsiteY6" fmla="*/ 796727 h 796727"/>
              <a:gd name="connsiteX7" fmla="*/ 0 w 1909590"/>
              <a:gd name="connsiteY7" fmla="*/ 505009 h 796727"/>
              <a:gd name="connsiteX8" fmla="*/ 0 w 1909590"/>
              <a:gd name="connsiteY8" fmla="*/ 240141 h 796727"/>
              <a:gd name="connsiteX0" fmla="*/ 0 w 1909590"/>
              <a:gd name="connsiteY0" fmla="*/ 240141 h 796727"/>
              <a:gd name="connsiteX1" fmla="*/ 240074 w 1909590"/>
              <a:gd name="connsiteY1" fmla="*/ 67 h 796727"/>
              <a:gd name="connsiteX2" fmla="*/ 1645453 w 1909590"/>
              <a:gd name="connsiteY2" fmla="*/ 67 h 796727"/>
              <a:gd name="connsiteX3" fmla="*/ 1909590 w 1909590"/>
              <a:gd name="connsiteY3" fmla="*/ 125503 h 796727"/>
              <a:gd name="connsiteX4" fmla="*/ 1886793 w 1909590"/>
              <a:gd name="connsiteY4" fmla="*/ 605153 h 796727"/>
              <a:gd name="connsiteX5" fmla="*/ 1645453 w 1909590"/>
              <a:gd name="connsiteY5" fmla="*/ 745083 h 796727"/>
              <a:gd name="connsiteX6" fmla="*/ 639479 w 1909590"/>
              <a:gd name="connsiteY6" fmla="*/ 796727 h 796727"/>
              <a:gd name="connsiteX7" fmla="*/ 0 w 1909590"/>
              <a:gd name="connsiteY7" fmla="*/ 505009 h 796727"/>
              <a:gd name="connsiteX8" fmla="*/ 0 w 1909590"/>
              <a:gd name="connsiteY8" fmla="*/ 240141 h 796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09590" h="796727">
                <a:moveTo>
                  <a:pt x="0" y="240141"/>
                </a:moveTo>
                <a:cubicBezTo>
                  <a:pt x="0" y="107552"/>
                  <a:pt x="107485" y="67"/>
                  <a:pt x="240074" y="67"/>
                </a:cubicBezTo>
                <a:lnTo>
                  <a:pt x="1645453" y="67"/>
                </a:lnTo>
                <a:cubicBezTo>
                  <a:pt x="1778042" y="67"/>
                  <a:pt x="1909590" y="-7086"/>
                  <a:pt x="1909590" y="125503"/>
                </a:cubicBezTo>
                <a:lnTo>
                  <a:pt x="1886793" y="605153"/>
                </a:lnTo>
                <a:cubicBezTo>
                  <a:pt x="1886793" y="737742"/>
                  <a:pt x="1778042" y="745083"/>
                  <a:pt x="1645453" y="745083"/>
                </a:cubicBezTo>
                <a:cubicBezTo>
                  <a:pt x="1176993" y="745083"/>
                  <a:pt x="1107939" y="796727"/>
                  <a:pt x="639479" y="796727"/>
                </a:cubicBezTo>
                <a:cubicBezTo>
                  <a:pt x="506890" y="796727"/>
                  <a:pt x="0" y="637598"/>
                  <a:pt x="0" y="505009"/>
                </a:cubicBezTo>
                <a:lnTo>
                  <a:pt x="0" y="24014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2" name="Straight Arrow Connector 91"/>
          <p:cNvCxnSpPr>
            <a:cxnSpLocks/>
            <a:stCxn id="96" idx="0"/>
          </p:cNvCxnSpPr>
          <p:nvPr/>
        </p:nvCxnSpPr>
        <p:spPr>
          <a:xfrm flipV="1">
            <a:off x="5784105" y="4244763"/>
            <a:ext cx="607972" cy="57523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4" name="Straight Connector 193">
            <a:extLst>
              <a:ext uri="{FF2B5EF4-FFF2-40B4-BE49-F238E27FC236}">
                <a16:creationId xmlns:a16="http://schemas.microsoft.com/office/drawing/2014/main" id="{475764A9-7743-4755-9505-27B0CD15075A}"/>
              </a:ext>
            </a:extLst>
          </p:cNvPr>
          <p:cNvCxnSpPr>
            <a:cxnSpLocks/>
          </p:cNvCxnSpPr>
          <p:nvPr/>
        </p:nvCxnSpPr>
        <p:spPr>
          <a:xfrm flipH="1" flipV="1">
            <a:off x="6960582" y="2110996"/>
            <a:ext cx="106865" cy="47337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Straight Connector 195">
            <a:extLst>
              <a:ext uri="{FF2B5EF4-FFF2-40B4-BE49-F238E27FC236}">
                <a16:creationId xmlns:a16="http://schemas.microsoft.com/office/drawing/2014/main" id="{5A1CCF35-BB5C-4EA4-81E2-A133B32E9453}"/>
              </a:ext>
            </a:extLst>
          </p:cNvPr>
          <p:cNvCxnSpPr>
            <a:cxnSpLocks/>
          </p:cNvCxnSpPr>
          <p:nvPr/>
        </p:nvCxnSpPr>
        <p:spPr>
          <a:xfrm flipV="1">
            <a:off x="6499463" y="2567961"/>
            <a:ext cx="572346" cy="91768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Straight Connector 200">
            <a:extLst>
              <a:ext uri="{FF2B5EF4-FFF2-40B4-BE49-F238E27FC236}">
                <a16:creationId xmlns:a16="http://schemas.microsoft.com/office/drawing/2014/main" id="{2E6D63B2-5DC9-4704-9957-175A87818E97}"/>
              </a:ext>
            </a:extLst>
          </p:cNvPr>
          <p:cNvCxnSpPr>
            <a:cxnSpLocks/>
          </p:cNvCxnSpPr>
          <p:nvPr/>
        </p:nvCxnSpPr>
        <p:spPr>
          <a:xfrm flipH="1">
            <a:off x="6760723" y="2092497"/>
            <a:ext cx="235142" cy="7677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Straight Connector 203">
            <a:extLst>
              <a:ext uri="{FF2B5EF4-FFF2-40B4-BE49-F238E27FC236}">
                <a16:creationId xmlns:a16="http://schemas.microsoft.com/office/drawing/2014/main" id="{A371E8AF-20FF-41DA-9C79-F1B5795AE7CB}"/>
              </a:ext>
            </a:extLst>
          </p:cNvPr>
          <p:cNvCxnSpPr>
            <a:cxnSpLocks/>
          </p:cNvCxnSpPr>
          <p:nvPr/>
        </p:nvCxnSpPr>
        <p:spPr>
          <a:xfrm flipH="1">
            <a:off x="6913123" y="2040614"/>
            <a:ext cx="235142" cy="7677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" name="Straight Connector 204">
            <a:extLst>
              <a:ext uri="{FF2B5EF4-FFF2-40B4-BE49-F238E27FC236}">
                <a16:creationId xmlns:a16="http://schemas.microsoft.com/office/drawing/2014/main" id="{9E7A57D7-B40E-42F4-886C-C359FFC0B481}"/>
              </a:ext>
            </a:extLst>
          </p:cNvPr>
          <p:cNvCxnSpPr/>
          <p:nvPr/>
        </p:nvCxnSpPr>
        <p:spPr>
          <a:xfrm flipH="1" flipV="1">
            <a:off x="6281257" y="3351181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" name="Straight Connector 205">
            <a:extLst>
              <a:ext uri="{FF2B5EF4-FFF2-40B4-BE49-F238E27FC236}">
                <a16:creationId xmlns:a16="http://schemas.microsoft.com/office/drawing/2014/main" id="{CC3E7642-A249-4267-84E9-459F65B80591}"/>
              </a:ext>
            </a:extLst>
          </p:cNvPr>
          <p:cNvCxnSpPr/>
          <p:nvPr/>
        </p:nvCxnSpPr>
        <p:spPr>
          <a:xfrm flipH="1" flipV="1">
            <a:off x="6394742" y="3182563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Straight Connector 206">
            <a:extLst>
              <a:ext uri="{FF2B5EF4-FFF2-40B4-BE49-F238E27FC236}">
                <a16:creationId xmlns:a16="http://schemas.microsoft.com/office/drawing/2014/main" id="{69F480A2-27D7-4E8C-A88F-515490EC0410}"/>
              </a:ext>
            </a:extLst>
          </p:cNvPr>
          <p:cNvCxnSpPr/>
          <p:nvPr/>
        </p:nvCxnSpPr>
        <p:spPr>
          <a:xfrm flipH="1" flipV="1">
            <a:off x="6496933" y="3004128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Straight Connector 207">
            <a:extLst>
              <a:ext uri="{FF2B5EF4-FFF2-40B4-BE49-F238E27FC236}">
                <a16:creationId xmlns:a16="http://schemas.microsoft.com/office/drawing/2014/main" id="{C62FE6D4-5D4C-4AB9-B624-AD2C8B55DB9B}"/>
              </a:ext>
            </a:extLst>
          </p:cNvPr>
          <p:cNvCxnSpPr/>
          <p:nvPr/>
        </p:nvCxnSpPr>
        <p:spPr>
          <a:xfrm flipH="1" flipV="1">
            <a:off x="6603282" y="2829437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9" name="Straight Connector 208">
            <a:extLst>
              <a:ext uri="{FF2B5EF4-FFF2-40B4-BE49-F238E27FC236}">
                <a16:creationId xmlns:a16="http://schemas.microsoft.com/office/drawing/2014/main" id="{3604D85C-3F19-4973-B771-22CF310AEC7D}"/>
              </a:ext>
            </a:extLst>
          </p:cNvPr>
          <p:cNvCxnSpPr/>
          <p:nvPr/>
        </p:nvCxnSpPr>
        <p:spPr>
          <a:xfrm flipH="1" flipV="1">
            <a:off x="6713040" y="2632822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0" name="Straight Connector 209">
            <a:extLst>
              <a:ext uri="{FF2B5EF4-FFF2-40B4-BE49-F238E27FC236}">
                <a16:creationId xmlns:a16="http://schemas.microsoft.com/office/drawing/2014/main" id="{E7BB76EF-2D2F-40A6-A238-6CD603AA1700}"/>
              </a:ext>
            </a:extLst>
          </p:cNvPr>
          <p:cNvCxnSpPr/>
          <p:nvPr/>
        </p:nvCxnSpPr>
        <p:spPr>
          <a:xfrm flipH="1" flipV="1">
            <a:off x="6829843" y="2439560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1" name="Straight Connector 210">
            <a:extLst>
              <a:ext uri="{FF2B5EF4-FFF2-40B4-BE49-F238E27FC236}">
                <a16:creationId xmlns:a16="http://schemas.microsoft.com/office/drawing/2014/main" id="{D7718BD2-35B3-4FF4-A3C0-5AE7826F4A31}"/>
              </a:ext>
            </a:extLst>
          </p:cNvPr>
          <p:cNvCxnSpPr>
            <a:cxnSpLocks/>
          </p:cNvCxnSpPr>
          <p:nvPr/>
        </p:nvCxnSpPr>
        <p:spPr>
          <a:xfrm flipH="1">
            <a:off x="6836411" y="2214598"/>
            <a:ext cx="376429" cy="10811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8" name="Rounded Rectangle 10">
            <a:extLst>
              <a:ext uri="{FF2B5EF4-FFF2-40B4-BE49-F238E27FC236}">
                <a16:creationId xmlns:a16="http://schemas.microsoft.com/office/drawing/2014/main" id="{7E05C72E-FC18-40D0-9653-230CF52EF6A5}"/>
              </a:ext>
            </a:extLst>
          </p:cNvPr>
          <p:cNvSpPr/>
          <p:nvPr/>
        </p:nvSpPr>
        <p:spPr>
          <a:xfrm rot="19834569">
            <a:off x="6017855" y="1501287"/>
            <a:ext cx="189518" cy="222535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9" name="Rounded Rectangle 10">
            <a:extLst>
              <a:ext uri="{FF2B5EF4-FFF2-40B4-BE49-F238E27FC236}">
                <a16:creationId xmlns:a16="http://schemas.microsoft.com/office/drawing/2014/main" id="{2AF734A5-9CC5-4ED4-822A-A74F748C9832}"/>
              </a:ext>
            </a:extLst>
          </p:cNvPr>
          <p:cNvSpPr/>
          <p:nvPr/>
        </p:nvSpPr>
        <p:spPr>
          <a:xfrm rot="19834569">
            <a:off x="6221313" y="1391396"/>
            <a:ext cx="189518" cy="222535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0" name="Rounded Rectangle 10">
            <a:extLst>
              <a:ext uri="{FF2B5EF4-FFF2-40B4-BE49-F238E27FC236}">
                <a16:creationId xmlns:a16="http://schemas.microsoft.com/office/drawing/2014/main" id="{3BAAB78C-E7E6-4A15-A0DF-0F17F66851A4}"/>
              </a:ext>
            </a:extLst>
          </p:cNvPr>
          <p:cNvSpPr/>
          <p:nvPr/>
        </p:nvSpPr>
        <p:spPr>
          <a:xfrm rot="19834569">
            <a:off x="6412728" y="1273658"/>
            <a:ext cx="189518" cy="222535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2" name="TextBox 221">
            <a:extLst>
              <a:ext uri="{FF2B5EF4-FFF2-40B4-BE49-F238E27FC236}">
                <a16:creationId xmlns:a16="http://schemas.microsoft.com/office/drawing/2014/main" id="{C3958B14-80C1-41D5-B6A2-DF483375D25F}"/>
              </a:ext>
            </a:extLst>
          </p:cNvPr>
          <p:cNvSpPr txBox="1"/>
          <p:nvPr/>
        </p:nvSpPr>
        <p:spPr>
          <a:xfrm>
            <a:off x="4570485" y="564175"/>
            <a:ext cx="20604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Waste stockpiles (air drying floors)—predominantly glass wastes for drying process. Will be used for other wastes when required for transportation purposes only</a:t>
            </a:r>
          </a:p>
        </p:txBody>
      </p:sp>
      <p:cxnSp>
        <p:nvCxnSpPr>
          <p:cNvPr id="223" name="Straight Arrow Connector 222">
            <a:extLst>
              <a:ext uri="{FF2B5EF4-FFF2-40B4-BE49-F238E27FC236}">
                <a16:creationId xmlns:a16="http://schemas.microsoft.com/office/drawing/2014/main" id="{6887B657-020D-4B42-AAE6-02F9A43A4D84}"/>
              </a:ext>
            </a:extLst>
          </p:cNvPr>
          <p:cNvCxnSpPr>
            <a:cxnSpLocks/>
            <a:stCxn id="222" idx="2"/>
          </p:cNvCxnSpPr>
          <p:nvPr/>
        </p:nvCxnSpPr>
        <p:spPr>
          <a:xfrm>
            <a:off x="5600708" y="1148950"/>
            <a:ext cx="675680" cy="28580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5" name="Straight Arrow Connector 224">
            <a:extLst>
              <a:ext uri="{FF2B5EF4-FFF2-40B4-BE49-F238E27FC236}">
                <a16:creationId xmlns:a16="http://schemas.microsoft.com/office/drawing/2014/main" id="{C21B9804-5702-492D-B13D-65BC90E8C662}"/>
              </a:ext>
            </a:extLst>
          </p:cNvPr>
          <p:cNvCxnSpPr>
            <a:cxnSpLocks/>
          </p:cNvCxnSpPr>
          <p:nvPr/>
        </p:nvCxnSpPr>
        <p:spPr>
          <a:xfrm>
            <a:off x="5638800" y="1162050"/>
            <a:ext cx="797923" cy="13800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7" name="Straight Arrow Connector 226">
            <a:extLst>
              <a:ext uri="{FF2B5EF4-FFF2-40B4-BE49-F238E27FC236}">
                <a16:creationId xmlns:a16="http://schemas.microsoft.com/office/drawing/2014/main" id="{F1BA7E21-A1DF-474D-BBD0-E5560D40517D}"/>
              </a:ext>
            </a:extLst>
          </p:cNvPr>
          <p:cNvCxnSpPr>
            <a:cxnSpLocks/>
          </p:cNvCxnSpPr>
          <p:nvPr/>
        </p:nvCxnSpPr>
        <p:spPr>
          <a:xfrm>
            <a:off x="5612803" y="1151202"/>
            <a:ext cx="455623" cy="38905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5" name="Straight Connector 234">
            <a:extLst>
              <a:ext uri="{FF2B5EF4-FFF2-40B4-BE49-F238E27FC236}">
                <a16:creationId xmlns:a16="http://schemas.microsoft.com/office/drawing/2014/main" id="{0E3DFBA8-FFB5-45B2-A707-7C3602D61465}"/>
              </a:ext>
            </a:extLst>
          </p:cNvPr>
          <p:cNvCxnSpPr>
            <a:cxnSpLocks/>
          </p:cNvCxnSpPr>
          <p:nvPr/>
        </p:nvCxnSpPr>
        <p:spPr>
          <a:xfrm flipH="1">
            <a:off x="5947256" y="1208853"/>
            <a:ext cx="579145" cy="35643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8" name="Straight Connector 237">
            <a:extLst>
              <a:ext uri="{FF2B5EF4-FFF2-40B4-BE49-F238E27FC236}">
                <a16:creationId xmlns:a16="http://schemas.microsoft.com/office/drawing/2014/main" id="{574C2C71-9B15-44BB-BC85-DF8CCE9BCCDF}"/>
              </a:ext>
            </a:extLst>
          </p:cNvPr>
          <p:cNvCxnSpPr>
            <a:cxnSpLocks/>
          </p:cNvCxnSpPr>
          <p:nvPr/>
        </p:nvCxnSpPr>
        <p:spPr>
          <a:xfrm>
            <a:off x="5937488" y="1565909"/>
            <a:ext cx="139890" cy="2199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0" name="Straight Connector 239">
            <a:extLst>
              <a:ext uri="{FF2B5EF4-FFF2-40B4-BE49-F238E27FC236}">
                <a16:creationId xmlns:a16="http://schemas.microsoft.com/office/drawing/2014/main" id="{84B47E15-F7B3-4D27-8F95-23C5C6EBFA96}"/>
              </a:ext>
            </a:extLst>
          </p:cNvPr>
          <p:cNvCxnSpPr>
            <a:cxnSpLocks/>
          </p:cNvCxnSpPr>
          <p:nvPr/>
        </p:nvCxnSpPr>
        <p:spPr>
          <a:xfrm>
            <a:off x="6152207" y="1452554"/>
            <a:ext cx="139890" cy="2199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1" name="Straight Connector 240">
            <a:extLst>
              <a:ext uri="{FF2B5EF4-FFF2-40B4-BE49-F238E27FC236}">
                <a16:creationId xmlns:a16="http://schemas.microsoft.com/office/drawing/2014/main" id="{6F1C327A-C84D-4FFC-9FB1-71E22397C335}"/>
              </a:ext>
            </a:extLst>
          </p:cNvPr>
          <p:cNvCxnSpPr>
            <a:cxnSpLocks/>
          </p:cNvCxnSpPr>
          <p:nvPr/>
        </p:nvCxnSpPr>
        <p:spPr>
          <a:xfrm>
            <a:off x="6345344" y="1335213"/>
            <a:ext cx="139890" cy="2199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2" name="Straight Connector 241">
            <a:extLst>
              <a:ext uri="{FF2B5EF4-FFF2-40B4-BE49-F238E27FC236}">
                <a16:creationId xmlns:a16="http://schemas.microsoft.com/office/drawing/2014/main" id="{71B87D31-91A0-455F-BF44-C15C6E98E8D7}"/>
              </a:ext>
            </a:extLst>
          </p:cNvPr>
          <p:cNvCxnSpPr>
            <a:cxnSpLocks/>
          </p:cNvCxnSpPr>
          <p:nvPr/>
        </p:nvCxnSpPr>
        <p:spPr>
          <a:xfrm>
            <a:off x="6539965" y="1213653"/>
            <a:ext cx="139890" cy="2199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73724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946" y="137130"/>
            <a:ext cx="10424160" cy="6720870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 flipH="1" flipV="1">
            <a:off x="5728193" y="3291650"/>
            <a:ext cx="325323" cy="438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7438946" y="2435637"/>
            <a:ext cx="1733243" cy="264817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 flipV="1">
            <a:off x="5790313" y="2934087"/>
            <a:ext cx="323510" cy="2225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 flipV="1">
            <a:off x="5822182" y="2752463"/>
            <a:ext cx="325068" cy="1881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 flipV="1">
            <a:off x="5761043" y="3119149"/>
            <a:ext cx="329966" cy="3867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 flipV="1">
            <a:off x="5712635" y="3472043"/>
            <a:ext cx="325323" cy="438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5706602" y="2749172"/>
            <a:ext cx="111576" cy="71952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807883" y="1751830"/>
            <a:ext cx="131062" cy="205965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310515" y="4243255"/>
            <a:ext cx="14659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Existing area for treatment/storage--concreted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332500" y="3734097"/>
            <a:ext cx="146595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Waste storage building</a:t>
            </a:r>
          </a:p>
        </p:txBody>
      </p:sp>
      <p:cxnSp>
        <p:nvCxnSpPr>
          <p:cNvPr id="25" name="Straight Arrow Connector 24"/>
          <p:cNvCxnSpPr>
            <a:cxnSpLocks/>
            <a:stCxn id="24" idx="0"/>
          </p:cNvCxnSpPr>
          <p:nvPr/>
        </p:nvCxnSpPr>
        <p:spPr>
          <a:xfrm flipH="1" flipV="1">
            <a:off x="5904156" y="3225755"/>
            <a:ext cx="161322" cy="50834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6289456" y="509600"/>
            <a:ext cx="164948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Existing series of concrete bays</a:t>
            </a:r>
          </a:p>
        </p:txBody>
      </p:sp>
      <p:cxnSp>
        <p:nvCxnSpPr>
          <p:cNvPr id="33" name="Straight Arrow Connector 32"/>
          <p:cNvCxnSpPr/>
          <p:nvPr/>
        </p:nvCxnSpPr>
        <p:spPr>
          <a:xfrm flipH="1">
            <a:off x="5952069" y="725044"/>
            <a:ext cx="1058907" cy="20169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>
            <a:cxnSpLocks/>
          </p:cNvCxnSpPr>
          <p:nvPr/>
        </p:nvCxnSpPr>
        <p:spPr>
          <a:xfrm>
            <a:off x="6994539" y="720140"/>
            <a:ext cx="345643" cy="73494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7205218" y="2474194"/>
            <a:ext cx="16494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New series of concrete bays/wall to be installed</a:t>
            </a:r>
          </a:p>
        </p:txBody>
      </p:sp>
      <p:cxnSp>
        <p:nvCxnSpPr>
          <p:cNvPr id="40" name="Straight Arrow Connector 39"/>
          <p:cNvCxnSpPr>
            <a:cxnSpLocks/>
          </p:cNvCxnSpPr>
          <p:nvPr/>
        </p:nvCxnSpPr>
        <p:spPr>
          <a:xfrm flipH="1">
            <a:off x="6994539" y="2770681"/>
            <a:ext cx="999396" cy="10928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4879426" y="331119"/>
            <a:ext cx="10114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u="sng" dirty="0"/>
              <a:t>Infrastructure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44672B62-0E92-4AE5-BBB6-BCB4ECFAC7B2}"/>
              </a:ext>
            </a:extLst>
          </p:cNvPr>
          <p:cNvCxnSpPr/>
          <p:nvPr/>
        </p:nvCxnSpPr>
        <p:spPr>
          <a:xfrm flipH="1" flipV="1">
            <a:off x="7447784" y="4161650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C262ACF3-C650-43EB-AF55-6CE086C778FF}"/>
              </a:ext>
            </a:extLst>
          </p:cNvPr>
          <p:cNvCxnSpPr>
            <a:cxnSpLocks/>
          </p:cNvCxnSpPr>
          <p:nvPr/>
        </p:nvCxnSpPr>
        <p:spPr>
          <a:xfrm flipH="1">
            <a:off x="6994539" y="1298560"/>
            <a:ext cx="151733" cy="2541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7E2D6214-78E1-4FAB-AB6A-6C1714EC2C33}"/>
              </a:ext>
            </a:extLst>
          </p:cNvPr>
          <p:cNvCxnSpPr/>
          <p:nvPr/>
        </p:nvCxnSpPr>
        <p:spPr>
          <a:xfrm flipH="1" flipV="1">
            <a:off x="7635298" y="3878692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F518B032-7976-42E4-8339-3218395B3ACF}"/>
              </a:ext>
            </a:extLst>
          </p:cNvPr>
          <p:cNvCxnSpPr/>
          <p:nvPr/>
        </p:nvCxnSpPr>
        <p:spPr>
          <a:xfrm flipH="1" flipV="1">
            <a:off x="7914313" y="3466188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8E21EE96-67CA-41FD-942A-3CEE36208789}"/>
              </a:ext>
            </a:extLst>
          </p:cNvPr>
          <p:cNvCxnSpPr/>
          <p:nvPr/>
        </p:nvCxnSpPr>
        <p:spPr>
          <a:xfrm flipH="1" flipV="1">
            <a:off x="8132710" y="3092708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8153C5BF-1D4C-4DDB-83B3-E4A018A51D16}"/>
              </a:ext>
            </a:extLst>
          </p:cNvPr>
          <p:cNvCxnSpPr>
            <a:cxnSpLocks/>
          </p:cNvCxnSpPr>
          <p:nvPr/>
        </p:nvCxnSpPr>
        <p:spPr>
          <a:xfrm flipH="1" flipV="1">
            <a:off x="7136667" y="1311683"/>
            <a:ext cx="2035522" cy="111724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F5CCCF35-4B32-4F72-8FFC-E001282FA702}"/>
              </a:ext>
            </a:extLst>
          </p:cNvPr>
          <p:cNvCxnSpPr>
            <a:cxnSpLocks/>
          </p:cNvCxnSpPr>
          <p:nvPr/>
        </p:nvCxnSpPr>
        <p:spPr>
          <a:xfrm flipV="1">
            <a:off x="7851852" y="1821245"/>
            <a:ext cx="214834" cy="348023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49E4DB2D-C8A4-46BE-8818-12DD747C8789}"/>
              </a:ext>
            </a:extLst>
          </p:cNvPr>
          <p:cNvCxnSpPr>
            <a:cxnSpLocks/>
          </p:cNvCxnSpPr>
          <p:nvPr/>
        </p:nvCxnSpPr>
        <p:spPr>
          <a:xfrm flipH="1">
            <a:off x="5809624" y="2695530"/>
            <a:ext cx="337626" cy="5132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223EB41D-4BB5-41F9-A858-BBA896035D55}"/>
              </a:ext>
            </a:extLst>
          </p:cNvPr>
          <p:cNvCxnSpPr>
            <a:cxnSpLocks/>
          </p:cNvCxnSpPr>
          <p:nvPr/>
        </p:nvCxnSpPr>
        <p:spPr>
          <a:xfrm flipH="1">
            <a:off x="5792288" y="2543852"/>
            <a:ext cx="337626" cy="4213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B92F4491-2098-4EB4-9BF5-C021A9B2F606}"/>
              </a:ext>
            </a:extLst>
          </p:cNvPr>
          <p:cNvCxnSpPr>
            <a:cxnSpLocks/>
          </p:cNvCxnSpPr>
          <p:nvPr/>
        </p:nvCxnSpPr>
        <p:spPr>
          <a:xfrm flipH="1">
            <a:off x="5770878" y="2403344"/>
            <a:ext cx="337626" cy="4213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4383433F-A231-4879-81DF-9729B7CAC85D}"/>
              </a:ext>
            </a:extLst>
          </p:cNvPr>
          <p:cNvCxnSpPr>
            <a:cxnSpLocks/>
          </p:cNvCxnSpPr>
          <p:nvPr/>
        </p:nvCxnSpPr>
        <p:spPr>
          <a:xfrm flipH="1" flipV="1">
            <a:off x="6960582" y="2110996"/>
            <a:ext cx="106865" cy="47337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D3309207-380D-4103-8448-03D1E7052869}"/>
              </a:ext>
            </a:extLst>
          </p:cNvPr>
          <p:cNvCxnSpPr>
            <a:cxnSpLocks/>
          </p:cNvCxnSpPr>
          <p:nvPr/>
        </p:nvCxnSpPr>
        <p:spPr>
          <a:xfrm flipV="1">
            <a:off x="6499463" y="2567961"/>
            <a:ext cx="572346" cy="91768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020B6A7B-F923-4C95-884B-9CAD258D7321}"/>
              </a:ext>
            </a:extLst>
          </p:cNvPr>
          <p:cNvCxnSpPr>
            <a:cxnSpLocks/>
          </p:cNvCxnSpPr>
          <p:nvPr/>
        </p:nvCxnSpPr>
        <p:spPr>
          <a:xfrm flipH="1">
            <a:off x="6760723" y="2092497"/>
            <a:ext cx="235142" cy="7677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4FF1952D-05CB-41CB-A32C-8B884D903405}"/>
              </a:ext>
            </a:extLst>
          </p:cNvPr>
          <p:cNvCxnSpPr>
            <a:cxnSpLocks/>
          </p:cNvCxnSpPr>
          <p:nvPr/>
        </p:nvCxnSpPr>
        <p:spPr>
          <a:xfrm flipH="1">
            <a:off x="6913123" y="2040614"/>
            <a:ext cx="235142" cy="7677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A2F37033-F1B2-46A1-BB5B-119564A4779E}"/>
              </a:ext>
            </a:extLst>
          </p:cNvPr>
          <p:cNvCxnSpPr/>
          <p:nvPr/>
        </p:nvCxnSpPr>
        <p:spPr>
          <a:xfrm flipH="1" flipV="1">
            <a:off x="6281257" y="3351181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BA430D9C-125C-4E63-AE1C-1D40253B9D02}"/>
              </a:ext>
            </a:extLst>
          </p:cNvPr>
          <p:cNvCxnSpPr/>
          <p:nvPr/>
        </p:nvCxnSpPr>
        <p:spPr>
          <a:xfrm flipH="1" flipV="1">
            <a:off x="6394742" y="3182563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DC73DF0A-0FCC-45EC-8106-8ED2E4243CDC}"/>
              </a:ext>
            </a:extLst>
          </p:cNvPr>
          <p:cNvCxnSpPr/>
          <p:nvPr/>
        </p:nvCxnSpPr>
        <p:spPr>
          <a:xfrm flipH="1" flipV="1">
            <a:off x="6496933" y="3004128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A9EC378C-0982-424F-A317-C618672C93D3}"/>
              </a:ext>
            </a:extLst>
          </p:cNvPr>
          <p:cNvCxnSpPr/>
          <p:nvPr/>
        </p:nvCxnSpPr>
        <p:spPr>
          <a:xfrm flipH="1" flipV="1">
            <a:off x="6603282" y="2829437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93306D80-0A56-442F-B6DC-E09387A8DEE8}"/>
              </a:ext>
            </a:extLst>
          </p:cNvPr>
          <p:cNvCxnSpPr/>
          <p:nvPr/>
        </p:nvCxnSpPr>
        <p:spPr>
          <a:xfrm flipH="1" flipV="1">
            <a:off x="6713040" y="2632822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DC619C8E-AA9D-4473-ACAA-839A607F1131}"/>
              </a:ext>
            </a:extLst>
          </p:cNvPr>
          <p:cNvCxnSpPr/>
          <p:nvPr/>
        </p:nvCxnSpPr>
        <p:spPr>
          <a:xfrm flipH="1" flipV="1">
            <a:off x="6829843" y="2439560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C35C26AF-7755-45BE-869B-0C8E6E235D24}"/>
              </a:ext>
            </a:extLst>
          </p:cNvPr>
          <p:cNvCxnSpPr>
            <a:cxnSpLocks/>
          </p:cNvCxnSpPr>
          <p:nvPr/>
        </p:nvCxnSpPr>
        <p:spPr>
          <a:xfrm flipH="1">
            <a:off x="6836411" y="2214598"/>
            <a:ext cx="376429" cy="10811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7A237591-CB99-49A8-B514-3C10B4C3A777}"/>
              </a:ext>
            </a:extLst>
          </p:cNvPr>
          <p:cNvCxnSpPr>
            <a:cxnSpLocks/>
          </p:cNvCxnSpPr>
          <p:nvPr/>
        </p:nvCxnSpPr>
        <p:spPr>
          <a:xfrm flipH="1" flipV="1">
            <a:off x="5769048" y="2435560"/>
            <a:ext cx="47725" cy="33572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05A70246-38C1-4DFE-B859-B3DE3B63D050}"/>
              </a:ext>
            </a:extLst>
          </p:cNvPr>
          <p:cNvCxnSpPr>
            <a:cxnSpLocks/>
          </p:cNvCxnSpPr>
          <p:nvPr/>
        </p:nvCxnSpPr>
        <p:spPr>
          <a:xfrm flipH="1">
            <a:off x="5947256" y="1208853"/>
            <a:ext cx="579145" cy="35643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6915970E-483B-4079-B549-A5E2B49DD86C}"/>
              </a:ext>
            </a:extLst>
          </p:cNvPr>
          <p:cNvCxnSpPr>
            <a:cxnSpLocks/>
          </p:cNvCxnSpPr>
          <p:nvPr/>
        </p:nvCxnSpPr>
        <p:spPr>
          <a:xfrm>
            <a:off x="5937488" y="1565909"/>
            <a:ext cx="139890" cy="2199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C4DCD003-2DF6-4A40-971A-B7F6C87B9404}"/>
              </a:ext>
            </a:extLst>
          </p:cNvPr>
          <p:cNvCxnSpPr>
            <a:cxnSpLocks/>
          </p:cNvCxnSpPr>
          <p:nvPr/>
        </p:nvCxnSpPr>
        <p:spPr>
          <a:xfrm>
            <a:off x="6152207" y="1452554"/>
            <a:ext cx="139890" cy="2199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F08EC373-2FB0-437B-9E1F-81A11F8AE6E9}"/>
              </a:ext>
            </a:extLst>
          </p:cNvPr>
          <p:cNvCxnSpPr>
            <a:cxnSpLocks/>
          </p:cNvCxnSpPr>
          <p:nvPr/>
        </p:nvCxnSpPr>
        <p:spPr>
          <a:xfrm>
            <a:off x="6345344" y="1335213"/>
            <a:ext cx="139890" cy="2199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965619FC-00DC-48EC-86F2-DBFE5124A26E}"/>
              </a:ext>
            </a:extLst>
          </p:cNvPr>
          <p:cNvCxnSpPr>
            <a:cxnSpLocks/>
          </p:cNvCxnSpPr>
          <p:nvPr/>
        </p:nvCxnSpPr>
        <p:spPr>
          <a:xfrm>
            <a:off x="6539965" y="1213653"/>
            <a:ext cx="139890" cy="2199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6467FF29-7555-4154-AAA4-A7F61BF207AC}"/>
              </a:ext>
            </a:extLst>
          </p:cNvPr>
          <p:cNvCxnSpPr>
            <a:cxnSpLocks/>
          </p:cNvCxnSpPr>
          <p:nvPr/>
        </p:nvCxnSpPr>
        <p:spPr>
          <a:xfrm flipH="1">
            <a:off x="6191219" y="717849"/>
            <a:ext cx="822288" cy="70644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>
            <a:extLst>
              <a:ext uri="{FF2B5EF4-FFF2-40B4-BE49-F238E27FC236}">
                <a16:creationId xmlns:a16="http://schemas.microsoft.com/office/drawing/2014/main" id="{9D9973B0-AFFA-4DC9-A5A1-8FC6878E0748}"/>
              </a:ext>
            </a:extLst>
          </p:cNvPr>
          <p:cNvCxnSpPr>
            <a:cxnSpLocks/>
            <a:stCxn id="38" idx="2"/>
          </p:cNvCxnSpPr>
          <p:nvPr/>
        </p:nvCxnSpPr>
        <p:spPr>
          <a:xfrm>
            <a:off x="8029963" y="2812748"/>
            <a:ext cx="124465" cy="71937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85BFC8E1-66A5-47F9-A6E8-58085994C4A3}"/>
              </a:ext>
            </a:extLst>
          </p:cNvPr>
          <p:cNvCxnSpPr>
            <a:cxnSpLocks/>
          </p:cNvCxnSpPr>
          <p:nvPr/>
        </p:nvCxnSpPr>
        <p:spPr>
          <a:xfrm>
            <a:off x="4069499" y="3345081"/>
            <a:ext cx="0" cy="8391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72">
            <a:extLst>
              <a:ext uri="{FF2B5EF4-FFF2-40B4-BE49-F238E27FC236}">
                <a16:creationId xmlns:a16="http://schemas.microsoft.com/office/drawing/2014/main" id="{4B62D33E-87E0-4BA9-90F3-B833983E5C9F}"/>
              </a:ext>
            </a:extLst>
          </p:cNvPr>
          <p:cNvSpPr txBox="1"/>
          <p:nvPr/>
        </p:nvSpPr>
        <p:spPr>
          <a:xfrm>
            <a:off x="2172830" y="3704825"/>
            <a:ext cx="146595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Spring water storage 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EEB88C22-14D5-44AB-B7C9-EAEF1E0EC258}"/>
              </a:ext>
            </a:extLst>
          </p:cNvPr>
          <p:cNvSpPr txBox="1"/>
          <p:nvPr/>
        </p:nvSpPr>
        <p:spPr>
          <a:xfrm>
            <a:off x="3959031" y="3759659"/>
            <a:ext cx="14659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Lines storage lagoon-site water</a:t>
            </a:r>
          </a:p>
        </p:txBody>
      </p: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id="{8BA19FF6-1250-4650-96D5-410636C89DA5}"/>
              </a:ext>
            </a:extLst>
          </p:cNvPr>
          <p:cNvCxnSpPr>
            <a:cxnSpLocks/>
          </p:cNvCxnSpPr>
          <p:nvPr/>
        </p:nvCxnSpPr>
        <p:spPr>
          <a:xfrm flipV="1">
            <a:off x="4645766" y="3251709"/>
            <a:ext cx="422623" cy="56083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>
            <a:extLst>
              <a:ext uri="{FF2B5EF4-FFF2-40B4-BE49-F238E27FC236}">
                <a16:creationId xmlns:a16="http://schemas.microsoft.com/office/drawing/2014/main" id="{0EC3C94D-D1D8-425C-965B-00C94314CCD5}"/>
              </a:ext>
            </a:extLst>
          </p:cNvPr>
          <p:cNvCxnSpPr>
            <a:cxnSpLocks/>
          </p:cNvCxnSpPr>
          <p:nvPr/>
        </p:nvCxnSpPr>
        <p:spPr>
          <a:xfrm flipV="1">
            <a:off x="2820931" y="3127918"/>
            <a:ext cx="613521" cy="58585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4174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946" y="137130"/>
            <a:ext cx="10424160" cy="6720870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 rot="16749034">
            <a:off x="5821126" y="3249645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 rot="16749034">
            <a:off x="5850586" y="3073844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 rot="16749034">
            <a:off x="5887015" y="2883089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 rot="16749034">
            <a:off x="5924445" y="2699974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1" name="Straight Connector 50"/>
          <p:cNvCxnSpPr/>
          <p:nvPr/>
        </p:nvCxnSpPr>
        <p:spPr>
          <a:xfrm flipH="1" flipV="1">
            <a:off x="5728193" y="3291650"/>
            <a:ext cx="325323" cy="438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H="1" flipV="1">
            <a:off x="5790313" y="2934087"/>
            <a:ext cx="323510" cy="2225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flipH="1" flipV="1">
            <a:off x="5822182" y="2752463"/>
            <a:ext cx="325068" cy="1881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H="1" flipV="1">
            <a:off x="5761043" y="3119149"/>
            <a:ext cx="329966" cy="3867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flipH="1" flipV="1">
            <a:off x="5712635" y="3472043"/>
            <a:ext cx="325323" cy="438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Oval 128"/>
          <p:cNvSpPr/>
          <p:nvPr/>
        </p:nvSpPr>
        <p:spPr>
          <a:xfrm>
            <a:off x="1064213" y="5392517"/>
            <a:ext cx="149290" cy="1742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TextBox 129"/>
          <p:cNvSpPr txBox="1"/>
          <p:nvPr/>
        </p:nvSpPr>
        <p:spPr>
          <a:xfrm>
            <a:off x="1206656" y="5371929"/>
            <a:ext cx="126994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Fixed plant locations</a:t>
            </a:r>
          </a:p>
        </p:txBody>
      </p:sp>
      <p:cxnSp>
        <p:nvCxnSpPr>
          <p:cNvPr id="131" name="Straight Connector 130"/>
          <p:cNvCxnSpPr/>
          <p:nvPr/>
        </p:nvCxnSpPr>
        <p:spPr>
          <a:xfrm flipH="1">
            <a:off x="5706602" y="2749172"/>
            <a:ext cx="111576" cy="71952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310938" y="560796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89" name="TextBox 88"/>
          <p:cNvSpPr txBox="1"/>
          <p:nvPr/>
        </p:nvSpPr>
        <p:spPr>
          <a:xfrm>
            <a:off x="4202008" y="303936"/>
            <a:ext cx="278755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u="sng" dirty="0"/>
              <a:t>Stack management and separation distances</a:t>
            </a:r>
          </a:p>
        </p:txBody>
      </p:sp>
      <p:cxnSp>
        <p:nvCxnSpPr>
          <p:cNvPr id="94" name="Straight Arrow Connector 93"/>
          <p:cNvCxnSpPr>
            <a:cxnSpLocks/>
          </p:cNvCxnSpPr>
          <p:nvPr/>
        </p:nvCxnSpPr>
        <p:spPr>
          <a:xfrm flipH="1" flipV="1">
            <a:off x="6967432" y="4440139"/>
            <a:ext cx="255340" cy="19116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/>
          <p:cNvSpPr txBox="1"/>
          <p:nvPr/>
        </p:nvSpPr>
        <p:spPr>
          <a:xfrm>
            <a:off x="7006238" y="4386828"/>
            <a:ext cx="40998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7m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1920241" y="4237059"/>
            <a:ext cx="37576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Separation distances justified within the previous FPMP, please see this document for reasoning</a:t>
            </a:r>
          </a:p>
        </p:txBody>
      </p:sp>
      <p:sp>
        <p:nvSpPr>
          <p:cNvPr id="119" name="TextBox 118"/>
          <p:cNvSpPr txBox="1"/>
          <p:nvPr/>
        </p:nvSpPr>
        <p:spPr>
          <a:xfrm>
            <a:off x="6014669" y="3086619"/>
            <a:ext cx="5154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10-15m</a:t>
            </a:r>
          </a:p>
        </p:txBody>
      </p:sp>
      <p:sp>
        <p:nvSpPr>
          <p:cNvPr id="123" name="TextBox 122"/>
          <p:cNvSpPr txBox="1"/>
          <p:nvPr/>
        </p:nvSpPr>
        <p:spPr>
          <a:xfrm>
            <a:off x="8034317" y="2226831"/>
            <a:ext cx="40998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40m</a:t>
            </a:r>
          </a:p>
        </p:txBody>
      </p:sp>
      <p:sp>
        <p:nvSpPr>
          <p:cNvPr id="136" name="TextBox 135"/>
          <p:cNvSpPr txBox="1"/>
          <p:nvPr/>
        </p:nvSpPr>
        <p:spPr>
          <a:xfrm>
            <a:off x="7360757" y="2131234"/>
            <a:ext cx="5154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15-20m</a:t>
            </a:r>
          </a:p>
        </p:txBody>
      </p:sp>
      <p:sp>
        <p:nvSpPr>
          <p:cNvPr id="68" name="Rounded Rectangle 2">
            <a:extLst>
              <a:ext uri="{FF2B5EF4-FFF2-40B4-BE49-F238E27FC236}">
                <a16:creationId xmlns:a16="http://schemas.microsoft.com/office/drawing/2014/main" id="{E1D34805-C7E8-42D4-87C6-68A31CE08D88}"/>
              </a:ext>
            </a:extLst>
          </p:cNvPr>
          <p:cNvSpPr/>
          <p:nvPr/>
        </p:nvSpPr>
        <p:spPr>
          <a:xfrm rot="17980616">
            <a:off x="8077207" y="3197455"/>
            <a:ext cx="346916" cy="407588"/>
          </a:xfrm>
          <a:prstGeom prst="roundRect">
            <a:avLst/>
          </a:prstGeom>
          <a:pattFill prst="ltUpDiag">
            <a:fgClr>
              <a:schemeClr val="accent2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ounded Rectangle 6">
            <a:extLst>
              <a:ext uri="{FF2B5EF4-FFF2-40B4-BE49-F238E27FC236}">
                <a16:creationId xmlns:a16="http://schemas.microsoft.com/office/drawing/2014/main" id="{DE410668-6BD5-4ADB-A69E-B12928F61C43}"/>
              </a:ext>
            </a:extLst>
          </p:cNvPr>
          <p:cNvSpPr/>
          <p:nvPr/>
        </p:nvSpPr>
        <p:spPr>
          <a:xfrm rot="17913400">
            <a:off x="8059160" y="1877509"/>
            <a:ext cx="402484" cy="677269"/>
          </a:xfrm>
          <a:prstGeom prst="roundRect">
            <a:avLst/>
          </a:prstGeom>
          <a:solidFill>
            <a:srgbClr val="00B05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ounded Rectangle 8">
            <a:extLst>
              <a:ext uri="{FF2B5EF4-FFF2-40B4-BE49-F238E27FC236}">
                <a16:creationId xmlns:a16="http://schemas.microsoft.com/office/drawing/2014/main" id="{42B97F0F-4CAC-4F94-B49E-EDE4E9BB4CC9}"/>
              </a:ext>
            </a:extLst>
          </p:cNvPr>
          <p:cNvSpPr/>
          <p:nvPr/>
        </p:nvSpPr>
        <p:spPr>
          <a:xfrm rot="16749034">
            <a:off x="5850586" y="3073844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ounded Rectangle 9">
            <a:extLst>
              <a:ext uri="{FF2B5EF4-FFF2-40B4-BE49-F238E27FC236}">
                <a16:creationId xmlns:a16="http://schemas.microsoft.com/office/drawing/2014/main" id="{5BE42789-42BA-4C3C-8ABF-4DC535A20189}"/>
              </a:ext>
            </a:extLst>
          </p:cNvPr>
          <p:cNvSpPr/>
          <p:nvPr/>
        </p:nvSpPr>
        <p:spPr>
          <a:xfrm rot="16749034">
            <a:off x="5887015" y="2883089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Rounded Rectangle 10">
            <a:extLst>
              <a:ext uri="{FF2B5EF4-FFF2-40B4-BE49-F238E27FC236}">
                <a16:creationId xmlns:a16="http://schemas.microsoft.com/office/drawing/2014/main" id="{AD400B6D-8163-47F1-8DC9-EFE61598FB33}"/>
              </a:ext>
            </a:extLst>
          </p:cNvPr>
          <p:cNvSpPr/>
          <p:nvPr/>
        </p:nvSpPr>
        <p:spPr>
          <a:xfrm rot="16749034">
            <a:off x="5924445" y="2699974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93483C0B-1272-408F-8E56-3AC756332D51}"/>
              </a:ext>
            </a:extLst>
          </p:cNvPr>
          <p:cNvSpPr/>
          <p:nvPr/>
        </p:nvSpPr>
        <p:spPr>
          <a:xfrm rot="18269032">
            <a:off x="8408812" y="2996653"/>
            <a:ext cx="307041" cy="280666"/>
          </a:xfrm>
          <a:prstGeom prst="ellipse">
            <a:avLst/>
          </a:prstGeom>
          <a:pattFill prst="trellis">
            <a:fgClr>
              <a:schemeClr val="accent4">
                <a:lumMod val="75000"/>
              </a:schemeClr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7D32EDA2-A5EB-473B-A353-EEE7F5CF87FD}"/>
              </a:ext>
            </a:extLst>
          </p:cNvPr>
          <p:cNvSpPr/>
          <p:nvPr/>
        </p:nvSpPr>
        <p:spPr>
          <a:xfrm rot="1619451">
            <a:off x="8581585" y="2300727"/>
            <a:ext cx="434892" cy="555096"/>
          </a:xfrm>
          <a:prstGeom prst="ellipse">
            <a:avLst/>
          </a:prstGeom>
          <a:pattFill prst="ltUpDiag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1E508A96-1C39-427C-8CAA-EC40F7C5538B}"/>
              </a:ext>
            </a:extLst>
          </p:cNvPr>
          <p:cNvSpPr/>
          <p:nvPr/>
        </p:nvSpPr>
        <p:spPr>
          <a:xfrm rot="18269032">
            <a:off x="7769209" y="3564794"/>
            <a:ext cx="450734" cy="472434"/>
          </a:xfrm>
          <a:prstGeom prst="ellipse">
            <a:avLst/>
          </a:prstGeom>
          <a:gradFill>
            <a:gsLst>
              <a:gs pos="0">
                <a:srgbClr val="92D05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F4CBCA81-DCD9-4390-A836-8A8459C203BC}"/>
              </a:ext>
            </a:extLst>
          </p:cNvPr>
          <p:cNvSpPr/>
          <p:nvPr/>
        </p:nvSpPr>
        <p:spPr>
          <a:xfrm rot="17621399">
            <a:off x="7198836" y="1713980"/>
            <a:ext cx="289494" cy="413810"/>
          </a:xfrm>
          <a:prstGeom prst="ellipse">
            <a:avLst/>
          </a:prstGeom>
          <a:pattFill prst="ltUpDiag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53DC3188-7201-41AA-8BA2-0DCA48291B8E}"/>
              </a:ext>
            </a:extLst>
          </p:cNvPr>
          <p:cNvCxnSpPr/>
          <p:nvPr/>
        </p:nvCxnSpPr>
        <p:spPr>
          <a:xfrm flipH="1" flipV="1">
            <a:off x="5728193" y="3291650"/>
            <a:ext cx="325323" cy="438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C120025F-DA90-4001-919A-70E9349193CF}"/>
              </a:ext>
            </a:extLst>
          </p:cNvPr>
          <p:cNvCxnSpPr/>
          <p:nvPr/>
        </p:nvCxnSpPr>
        <p:spPr>
          <a:xfrm flipH="1" flipV="1">
            <a:off x="5790313" y="2934087"/>
            <a:ext cx="323510" cy="2225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362E2DE3-5565-407D-8CA6-C60AAAF45A56}"/>
              </a:ext>
            </a:extLst>
          </p:cNvPr>
          <p:cNvCxnSpPr/>
          <p:nvPr/>
        </p:nvCxnSpPr>
        <p:spPr>
          <a:xfrm flipH="1" flipV="1">
            <a:off x="5712635" y="3472043"/>
            <a:ext cx="325323" cy="438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Rounded Rectangle 145">
            <a:extLst>
              <a:ext uri="{FF2B5EF4-FFF2-40B4-BE49-F238E27FC236}">
                <a16:creationId xmlns:a16="http://schemas.microsoft.com/office/drawing/2014/main" id="{095A850A-E66C-4A2D-AE2A-619B17BE133C}"/>
              </a:ext>
            </a:extLst>
          </p:cNvPr>
          <p:cNvSpPr/>
          <p:nvPr/>
        </p:nvSpPr>
        <p:spPr>
          <a:xfrm rot="18012105">
            <a:off x="7328772" y="1547898"/>
            <a:ext cx="216122" cy="196464"/>
          </a:xfrm>
          <a:prstGeom prst="roundRect">
            <a:avLst/>
          </a:prstGeom>
          <a:solidFill>
            <a:srgbClr val="00B0F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ounded Rectangle 146">
            <a:extLst>
              <a:ext uri="{FF2B5EF4-FFF2-40B4-BE49-F238E27FC236}">
                <a16:creationId xmlns:a16="http://schemas.microsoft.com/office/drawing/2014/main" id="{4215A69F-63B2-42DE-83A9-521BD6ED5DB5}"/>
              </a:ext>
            </a:extLst>
          </p:cNvPr>
          <p:cNvSpPr/>
          <p:nvPr/>
        </p:nvSpPr>
        <p:spPr>
          <a:xfrm rot="18012105">
            <a:off x="7682156" y="1625132"/>
            <a:ext cx="188830" cy="419332"/>
          </a:xfrm>
          <a:prstGeom prst="roundRect">
            <a:avLst/>
          </a:prstGeom>
          <a:pattFill prst="trellis">
            <a:fgClr>
              <a:srgbClr val="00B0F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ounded Rectangle 145">
            <a:extLst>
              <a:ext uri="{FF2B5EF4-FFF2-40B4-BE49-F238E27FC236}">
                <a16:creationId xmlns:a16="http://schemas.microsoft.com/office/drawing/2014/main" id="{0DCAEC5B-C386-4062-B215-C5EFBD8C2630}"/>
              </a:ext>
            </a:extLst>
          </p:cNvPr>
          <p:cNvSpPr/>
          <p:nvPr/>
        </p:nvSpPr>
        <p:spPr>
          <a:xfrm rot="18012105">
            <a:off x="7101603" y="1415074"/>
            <a:ext cx="216122" cy="196464"/>
          </a:xfrm>
          <a:prstGeom prst="roundRect">
            <a:avLst/>
          </a:prstGeom>
          <a:solidFill>
            <a:srgbClr val="00B0F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27B0DE66-CAC9-45A6-A745-8A87DCBCFD6E}"/>
              </a:ext>
            </a:extLst>
          </p:cNvPr>
          <p:cNvSpPr/>
          <p:nvPr/>
        </p:nvSpPr>
        <p:spPr>
          <a:xfrm rot="18269032">
            <a:off x="8280177" y="2701382"/>
            <a:ext cx="307041" cy="280666"/>
          </a:xfrm>
          <a:prstGeom prst="ellipse">
            <a:avLst/>
          </a:prstGeom>
          <a:pattFill prst="trellis">
            <a:fgClr>
              <a:schemeClr val="accent4">
                <a:lumMod val="75000"/>
              </a:schemeClr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34042CC9-DE88-475D-8617-C43919A23AB0}"/>
              </a:ext>
            </a:extLst>
          </p:cNvPr>
          <p:cNvSpPr/>
          <p:nvPr/>
        </p:nvSpPr>
        <p:spPr>
          <a:xfrm rot="17919428">
            <a:off x="7625726" y="3935801"/>
            <a:ext cx="264567" cy="410194"/>
          </a:xfrm>
          <a:prstGeom prst="ellipse">
            <a:avLst/>
          </a:prstGeom>
          <a:pattFill prst="trellis">
            <a:fgClr>
              <a:srgbClr val="00B050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: Rounded Corners 189">
            <a:extLst>
              <a:ext uri="{FF2B5EF4-FFF2-40B4-BE49-F238E27FC236}">
                <a16:creationId xmlns:a16="http://schemas.microsoft.com/office/drawing/2014/main" id="{1BB14905-4785-429A-943D-D7B376758D62}"/>
              </a:ext>
            </a:extLst>
          </p:cNvPr>
          <p:cNvSpPr/>
          <p:nvPr/>
        </p:nvSpPr>
        <p:spPr>
          <a:xfrm rot="1786743">
            <a:off x="5862619" y="3924529"/>
            <a:ext cx="1874273" cy="775196"/>
          </a:xfrm>
          <a:custGeom>
            <a:avLst/>
            <a:gdLst>
              <a:gd name="connsiteX0" fmla="*/ 0 w 1885527"/>
              <a:gd name="connsiteY0" fmla="*/ 240074 h 745016"/>
              <a:gd name="connsiteX1" fmla="*/ 240074 w 1885527"/>
              <a:gd name="connsiteY1" fmla="*/ 0 h 745016"/>
              <a:gd name="connsiteX2" fmla="*/ 1645453 w 1885527"/>
              <a:gd name="connsiteY2" fmla="*/ 0 h 745016"/>
              <a:gd name="connsiteX3" fmla="*/ 1885527 w 1885527"/>
              <a:gd name="connsiteY3" fmla="*/ 240074 h 745016"/>
              <a:gd name="connsiteX4" fmla="*/ 1885527 w 1885527"/>
              <a:gd name="connsiteY4" fmla="*/ 504942 h 745016"/>
              <a:gd name="connsiteX5" fmla="*/ 1645453 w 1885527"/>
              <a:gd name="connsiteY5" fmla="*/ 745016 h 745016"/>
              <a:gd name="connsiteX6" fmla="*/ 240074 w 1885527"/>
              <a:gd name="connsiteY6" fmla="*/ 745016 h 745016"/>
              <a:gd name="connsiteX7" fmla="*/ 0 w 1885527"/>
              <a:gd name="connsiteY7" fmla="*/ 504942 h 745016"/>
              <a:gd name="connsiteX8" fmla="*/ 0 w 1885527"/>
              <a:gd name="connsiteY8" fmla="*/ 240074 h 745016"/>
              <a:gd name="connsiteX0" fmla="*/ 0 w 1885527"/>
              <a:gd name="connsiteY0" fmla="*/ 240074 h 796660"/>
              <a:gd name="connsiteX1" fmla="*/ 240074 w 1885527"/>
              <a:gd name="connsiteY1" fmla="*/ 0 h 796660"/>
              <a:gd name="connsiteX2" fmla="*/ 1645453 w 1885527"/>
              <a:gd name="connsiteY2" fmla="*/ 0 h 796660"/>
              <a:gd name="connsiteX3" fmla="*/ 1885527 w 1885527"/>
              <a:gd name="connsiteY3" fmla="*/ 240074 h 796660"/>
              <a:gd name="connsiteX4" fmla="*/ 1885527 w 1885527"/>
              <a:gd name="connsiteY4" fmla="*/ 504942 h 796660"/>
              <a:gd name="connsiteX5" fmla="*/ 1645453 w 1885527"/>
              <a:gd name="connsiteY5" fmla="*/ 745016 h 796660"/>
              <a:gd name="connsiteX6" fmla="*/ 639479 w 1885527"/>
              <a:gd name="connsiteY6" fmla="*/ 796660 h 796660"/>
              <a:gd name="connsiteX7" fmla="*/ 0 w 1885527"/>
              <a:gd name="connsiteY7" fmla="*/ 504942 h 796660"/>
              <a:gd name="connsiteX8" fmla="*/ 0 w 1885527"/>
              <a:gd name="connsiteY8" fmla="*/ 240074 h 796660"/>
              <a:gd name="connsiteX0" fmla="*/ 0 w 1909590"/>
              <a:gd name="connsiteY0" fmla="*/ 240141 h 796727"/>
              <a:gd name="connsiteX1" fmla="*/ 240074 w 1909590"/>
              <a:gd name="connsiteY1" fmla="*/ 67 h 796727"/>
              <a:gd name="connsiteX2" fmla="*/ 1645453 w 1909590"/>
              <a:gd name="connsiteY2" fmla="*/ 67 h 796727"/>
              <a:gd name="connsiteX3" fmla="*/ 1909590 w 1909590"/>
              <a:gd name="connsiteY3" fmla="*/ 125503 h 796727"/>
              <a:gd name="connsiteX4" fmla="*/ 1885527 w 1909590"/>
              <a:gd name="connsiteY4" fmla="*/ 505009 h 796727"/>
              <a:gd name="connsiteX5" fmla="*/ 1645453 w 1909590"/>
              <a:gd name="connsiteY5" fmla="*/ 745083 h 796727"/>
              <a:gd name="connsiteX6" fmla="*/ 639479 w 1909590"/>
              <a:gd name="connsiteY6" fmla="*/ 796727 h 796727"/>
              <a:gd name="connsiteX7" fmla="*/ 0 w 1909590"/>
              <a:gd name="connsiteY7" fmla="*/ 505009 h 796727"/>
              <a:gd name="connsiteX8" fmla="*/ 0 w 1909590"/>
              <a:gd name="connsiteY8" fmla="*/ 240141 h 796727"/>
              <a:gd name="connsiteX0" fmla="*/ 0 w 1909590"/>
              <a:gd name="connsiteY0" fmla="*/ 240141 h 796727"/>
              <a:gd name="connsiteX1" fmla="*/ 240074 w 1909590"/>
              <a:gd name="connsiteY1" fmla="*/ 67 h 796727"/>
              <a:gd name="connsiteX2" fmla="*/ 1645453 w 1909590"/>
              <a:gd name="connsiteY2" fmla="*/ 67 h 796727"/>
              <a:gd name="connsiteX3" fmla="*/ 1909590 w 1909590"/>
              <a:gd name="connsiteY3" fmla="*/ 125503 h 796727"/>
              <a:gd name="connsiteX4" fmla="*/ 1886793 w 1909590"/>
              <a:gd name="connsiteY4" fmla="*/ 605153 h 796727"/>
              <a:gd name="connsiteX5" fmla="*/ 1645453 w 1909590"/>
              <a:gd name="connsiteY5" fmla="*/ 745083 h 796727"/>
              <a:gd name="connsiteX6" fmla="*/ 639479 w 1909590"/>
              <a:gd name="connsiteY6" fmla="*/ 796727 h 796727"/>
              <a:gd name="connsiteX7" fmla="*/ 0 w 1909590"/>
              <a:gd name="connsiteY7" fmla="*/ 505009 h 796727"/>
              <a:gd name="connsiteX8" fmla="*/ 0 w 1909590"/>
              <a:gd name="connsiteY8" fmla="*/ 240141 h 796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09590" h="796727">
                <a:moveTo>
                  <a:pt x="0" y="240141"/>
                </a:moveTo>
                <a:cubicBezTo>
                  <a:pt x="0" y="107552"/>
                  <a:pt x="107485" y="67"/>
                  <a:pt x="240074" y="67"/>
                </a:cubicBezTo>
                <a:lnTo>
                  <a:pt x="1645453" y="67"/>
                </a:lnTo>
                <a:cubicBezTo>
                  <a:pt x="1778042" y="67"/>
                  <a:pt x="1909590" y="-7086"/>
                  <a:pt x="1909590" y="125503"/>
                </a:cubicBezTo>
                <a:lnTo>
                  <a:pt x="1886793" y="605153"/>
                </a:lnTo>
                <a:cubicBezTo>
                  <a:pt x="1886793" y="737742"/>
                  <a:pt x="1778042" y="745083"/>
                  <a:pt x="1645453" y="745083"/>
                </a:cubicBezTo>
                <a:cubicBezTo>
                  <a:pt x="1176993" y="745083"/>
                  <a:pt x="1107939" y="796727"/>
                  <a:pt x="639479" y="796727"/>
                </a:cubicBezTo>
                <a:cubicBezTo>
                  <a:pt x="506890" y="796727"/>
                  <a:pt x="0" y="637598"/>
                  <a:pt x="0" y="505009"/>
                </a:cubicBezTo>
                <a:lnTo>
                  <a:pt x="0" y="24014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Rounded Rectangle 10">
            <a:extLst>
              <a:ext uri="{FF2B5EF4-FFF2-40B4-BE49-F238E27FC236}">
                <a16:creationId xmlns:a16="http://schemas.microsoft.com/office/drawing/2014/main" id="{E6B30F60-DC9E-4CD5-9DB0-F3C65A596B6B}"/>
              </a:ext>
            </a:extLst>
          </p:cNvPr>
          <p:cNvSpPr/>
          <p:nvPr/>
        </p:nvSpPr>
        <p:spPr>
          <a:xfrm rot="19834569">
            <a:off x="6017855" y="1501287"/>
            <a:ext cx="189518" cy="222535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Rounded Rectangle 10">
            <a:extLst>
              <a:ext uri="{FF2B5EF4-FFF2-40B4-BE49-F238E27FC236}">
                <a16:creationId xmlns:a16="http://schemas.microsoft.com/office/drawing/2014/main" id="{4CF2C500-5144-4744-9880-398CC4F0F20E}"/>
              </a:ext>
            </a:extLst>
          </p:cNvPr>
          <p:cNvSpPr/>
          <p:nvPr/>
        </p:nvSpPr>
        <p:spPr>
          <a:xfrm rot="19834569">
            <a:off x="6221313" y="1391396"/>
            <a:ext cx="189518" cy="222535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Rounded Rectangle 10">
            <a:extLst>
              <a:ext uri="{FF2B5EF4-FFF2-40B4-BE49-F238E27FC236}">
                <a16:creationId xmlns:a16="http://schemas.microsoft.com/office/drawing/2014/main" id="{6573301E-8F51-4D0C-87C8-9B5D6909F750}"/>
              </a:ext>
            </a:extLst>
          </p:cNvPr>
          <p:cNvSpPr/>
          <p:nvPr/>
        </p:nvSpPr>
        <p:spPr>
          <a:xfrm rot="19834569">
            <a:off x="6412728" y="1273658"/>
            <a:ext cx="189518" cy="222535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57C88D44-0F45-41DC-BFED-781E5649FD01}"/>
              </a:ext>
            </a:extLst>
          </p:cNvPr>
          <p:cNvCxnSpPr/>
          <p:nvPr/>
        </p:nvCxnSpPr>
        <p:spPr>
          <a:xfrm flipH="1">
            <a:off x="7438946" y="2435637"/>
            <a:ext cx="1733243" cy="264817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Connector 108">
            <a:extLst>
              <a:ext uri="{FF2B5EF4-FFF2-40B4-BE49-F238E27FC236}">
                <a16:creationId xmlns:a16="http://schemas.microsoft.com/office/drawing/2014/main" id="{62F561B2-040D-4CAC-B4B9-CE50851ADD76}"/>
              </a:ext>
            </a:extLst>
          </p:cNvPr>
          <p:cNvCxnSpPr/>
          <p:nvPr/>
        </p:nvCxnSpPr>
        <p:spPr>
          <a:xfrm flipH="1" flipV="1">
            <a:off x="7447784" y="4161650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>
            <a:extLst>
              <a:ext uri="{FF2B5EF4-FFF2-40B4-BE49-F238E27FC236}">
                <a16:creationId xmlns:a16="http://schemas.microsoft.com/office/drawing/2014/main" id="{AB4E0FC8-0542-4D93-98C4-F835EBD05763}"/>
              </a:ext>
            </a:extLst>
          </p:cNvPr>
          <p:cNvCxnSpPr>
            <a:cxnSpLocks/>
          </p:cNvCxnSpPr>
          <p:nvPr/>
        </p:nvCxnSpPr>
        <p:spPr>
          <a:xfrm flipH="1">
            <a:off x="6994539" y="1298560"/>
            <a:ext cx="151733" cy="2541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>
            <a:extLst>
              <a:ext uri="{FF2B5EF4-FFF2-40B4-BE49-F238E27FC236}">
                <a16:creationId xmlns:a16="http://schemas.microsoft.com/office/drawing/2014/main" id="{AD4219EF-1AAF-4CA0-8489-A86DD64C0CF9}"/>
              </a:ext>
            </a:extLst>
          </p:cNvPr>
          <p:cNvCxnSpPr/>
          <p:nvPr/>
        </p:nvCxnSpPr>
        <p:spPr>
          <a:xfrm flipH="1" flipV="1">
            <a:off x="7635298" y="3878692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>
            <a:extLst>
              <a:ext uri="{FF2B5EF4-FFF2-40B4-BE49-F238E27FC236}">
                <a16:creationId xmlns:a16="http://schemas.microsoft.com/office/drawing/2014/main" id="{BB0301F8-10F8-4F37-9F7E-84C2DEBC51A4}"/>
              </a:ext>
            </a:extLst>
          </p:cNvPr>
          <p:cNvCxnSpPr/>
          <p:nvPr/>
        </p:nvCxnSpPr>
        <p:spPr>
          <a:xfrm flipH="1" flipV="1">
            <a:off x="7914313" y="3466188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>
            <a:extLst>
              <a:ext uri="{FF2B5EF4-FFF2-40B4-BE49-F238E27FC236}">
                <a16:creationId xmlns:a16="http://schemas.microsoft.com/office/drawing/2014/main" id="{01293363-ABBC-4E11-AC58-452639E4C688}"/>
              </a:ext>
            </a:extLst>
          </p:cNvPr>
          <p:cNvCxnSpPr/>
          <p:nvPr/>
        </p:nvCxnSpPr>
        <p:spPr>
          <a:xfrm flipH="1" flipV="1">
            <a:off x="8132710" y="3092708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>
            <a:extLst>
              <a:ext uri="{FF2B5EF4-FFF2-40B4-BE49-F238E27FC236}">
                <a16:creationId xmlns:a16="http://schemas.microsoft.com/office/drawing/2014/main" id="{4FD1A0B8-F16D-41EF-92C4-5AA8332C56DB}"/>
              </a:ext>
            </a:extLst>
          </p:cNvPr>
          <p:cNvCxnSpPr>
            <a:cxnSpLocks/>
          </p:cNvCxnSpPr>
          <p:nvPr/>
        </p:nvCxnSpPr>
        <p:spPr>
          <a:xfrm flipH="1" flipV="1">
            <a:off x="7136667" y="1311683"/>
            <a:ext cx="2035522" cy="111724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id="{3FBB2F06-6324-45AC-A1D4-C9358B84033B}"/>
              </a:ext>
            </a:extLst>
          </p:cNvPr>
          <p:cNvCxnSpPr>
            <a:cxnSpLocks/>
          </p:cNvCxnSpPr>
          <p:nvPr/>
        </p:nvCxnSpPr>
        <p:spPr>
          <a:xfrm flipV="1">
            <a:off x="7851852" y="1821245"/>
            <a:ext cx="214834" cy="348023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>
            <a:extLst>
              <a:ext uri="{FF2B5EF4-FFF2-40B4-BE49-F238E27FC236}">
                <a16:creationId xmlns:a16="http://schemas.microsoft.com/office/drawing/2014/main" id="{919643C3-FCD9-48FB-9240-993030D8E56D}"/>
              </a:ext>
            </a:extLst>
          </p:cNvPr>
          <p:cNvCxnSpPr>
            <a:cxnSpLocks/>
          </p:cNvCxnSpPr>
          <p:nvPr/>
        </p:nvCxnSpPr>
        <p:spPr>
          <a:xfrm flipH="1">
            <a:off x="5809624" y="2695530"/>
            <a:ext cx="337626" cy="5132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Connector 119">
            <a:extLst>
              <a:ext uri="{FF2B5EF4-FFF2-40B4-BE49-F238E27FC236}">
                <a16:creationId xmlns:a16="http://schemas.microsoft.com/office/drawing/2014/main" id="{B299AFB4-A690-413F-9C8B-C30FAE4F09FB}"/>
              </a:ext>
            </a:extLst>
          </p:cNvPr>
          <p:cNvCxnSpPr>
            <a:cxnSpLocks/>
          </p:cNvCxnSpPr>
          <p:nvPr/>
        </p:nvCxnSpPr>
        <p:spPr>
          <a:xfrm flipH="1">
            <a:off x="5792288" y="2543852"/>
            <a:ext cx="337626" cy="4213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Connector 121">
            <a:extLst>
              <a:ext uri="{FF2B5EF4-FFF2-40B4-BE49-F238E27FC236}">
                <a16:creationId xmlns:a16="http://schemas.microsoft.com/office/drawing/2014/main" id="{105D40D3-953E-445A-8A0D-510E0C8123E3}"/>
              </a:ext>
            </a:extLst>
          </p:cNvPr>
          <p:cNvCxnSpPr>
            <a:cxnSpLocks/>
          </p:cNvCxnSpPr>
          <p:nvPr/>
        </p:nvCxnSpPr>
        <p:spPr>
          <a:xfrm flipH="1">
            <a:off x="5770878" y="2403344"/>
            <a:ext cx="337626" cy="4213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Straight Connector 123">
            <a:extLst>
              <a:ext uri="{FF2B5EF4-FFF2-40B4-BE49-F238E27FC236}">
                <a16:creationId xmlns:a16="http://schemas.microsoft.com/office/drawing/2014/main" id="{4A1D8376-5C4E-462A-A67E-46900356DC38}"/>
              </a:ext>
            </a:extLst>
          </p:cNvPr>
          <p:cNvCxnSpPr>
            <a:cxnSpLocks/>
          </p:cNvCxnSpPr>
          <p:nvPr/>
        </p:nvCxnSpPr>
        <p:spPr>
          <a:xfrm flipH="1" flipV="1">
            <a:off x="6960582" y="2110996"/>
            <a:ext cx="106865" cy="47337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Connector 124">
            <a:extLst>
              <a:ext uri="{FF2B5EF4-FFF2-40B4-BE49-F238E27FC236}">
                <a16:creationId xmlns:a16="http://schemas.microsoft.com/office/drawing/2014/main" id="{767B174A-BF18-4306-A6B7-DE6663E3289C}"/>
              </a:ext>
            </a:extLst>
          </p:cNvPr>
          <p:cNvCxnSpPr>
            <a:cxnSpLocks/>
          </p:cNvCxnSpPr>
          <p:nvPr/>
        </p:nvCxnSpPr>
        <p:spPr>
          <a:xfrm flipV="1">
            <a:off x="6499463" y="2567961"/>
            <a:ext cx="572346" cy="91768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>
            <a:extLst>
              <a:ext uri="{FF2B5EF4-FFF2-40B4-BE49-F238E27FC236}">
                <a16:creationId xmlns:a16="http://schemas.microsoft.com/office/drawing/2014/main" id="{2588A09E-39E1-4EB7-B4C1-EA8FB68A88C9}"/>
              </a:ext>
            </a:extLst>
          </p:cNvPr>
          <p:cNvCxnSpPr>
            <a:cxnSpLocks/>
          </p:cNvCxnSpPr>
          <p:nvPr/>
        </p:nvCxnSpPr>
        <p:spPr>
          <a:xfrm flipH="1">
            <a:off x="6760723" y="2092497"/>
            <a:ext cx="235142" cy="7677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>
            <a:extLst>
              <a:ext uri="{FF2B5EF4-FFF2-40B4-BE49-F238E27FC236}">
                <a16:creationId xmlns:a16="http://schemas.microsoft.com/office/drawing/2014/main" id="{594D3390-6A11-4DA4-A197-0E064C988972}"/>
              </a:ext>
            </a:extLst>
          </p:cNvPr>
          <p:cNvCxnSpPr>
            <a:cxnSpLocks/>
          </p:cNvCxnSpPr>
          <p:nvPr/>
        </p:nvCxnSpPr>
        <p:spPr>
          <a:xfrm flipH="1">
            <a:off x="6913123" y="2040614"/>
            <a:ext cx="235142" cy="7677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>
            <a:extLst>
              <a:ext uri="{FF2B5EF4-FFF2-40B4-BE49-F238E27FC236}">
                <a16:creationId xmlns:a16="http://schemas.microsoft.com/office/drawing/2014/main" id="{EA10B242-FF17-4834-82D4-4DA4CC9289A2}"/>
              </a:ext>
            </a:extLst>
          </p:cNvPr>
          <p:cNvCxnSpPr/>
          <p:nvPr/>
        </p:nvCxnSpPr>
        <p:spPr>
          <a:xfrm flipH="1" flipV="1">
            <a:off x="6281257" y="3351181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Connector 137">
            <a:extLst>
              <a:ext uri="{FF2B5EF4-FFF2-40B4-BE49-F238E27FC236}">
                <a16:creationId xmlns:a16="http://schemas.microsoft.com/office/drawing/2014/main" id="{78EC6591-BE0C-4425-B519-F96CB4468306}"/>
              </a:ext>
            </a:extLst>
          </p:cNvPr>
          <p:cNvCxnSpPr/>
          <p:nvPr/>
        </p:nvCxnSpPr>
        <p:spPr>
          <a:xfrm flipH="1" flipV="1">
            <a:off x="6394742" y="3182563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Connector 138">
            <a:extLst>
              <a:ext uri="{FF2B5EF4-FFF2-40B4-BE49-F238E27FC236}">
                <a16:creationId xmlns:a16="http://schemas.microsoft.com/office/drawing/2014/main" id="{20DA54EE-A3D2-4D5A-BB77-AE73BD244009}"/>
              </a:ext>
            </a:extLst>
          </p:cNvPr>
          <p:cNvCxnSpPr/>
          <p:nvPr/>
        </p:nvCxnSpPr>
        <p:spPr>
          <a:xfrm flipH="1" flipV="1">
            <a:off x="6496933" y="3004128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Straight Connector 139">
            <a:extLst>
              <a:ext uri="{FF2B5EF4-FFF2-40B4-BE49-F238E27FC236}">
                <a16:creationId xmlns:a16="http://schemas.microsoft.com/office/drawing/2014/main" id="{5A8E4EB6-57DB-4E11-AD04-5FCF988E70FD}"/>
              </a:ext>
            </a:extLst>
          </p:cNvPr>
          <p:cNvCxnSpPr/>
          <p:nvPr/>
        </p:nvCxnSpPr>
        <p:spPr>
          <a:xfrm flipH="1" flipV="1">
            <a:off x="6603282" y="2829437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Connector 140">
            <a:extLst>
              <a:ext uri="{FF2B5EF4-FFF2-40B4-BE49-F238E27FC236}">
                <a16:creationId xmlns:a16="http://schemas.microsoft.com/office/drawing/2014/main" id="{1DBC864C-AA90-4FE1-B262-5437D73A1D05}"/>
              </a:ext>
            </a:extLst>
          </p:cNvPr>
          <p:cNvCxnSpPr/>
          <p:nvPr/>
        </p:nvCxnSpPr>
        <p:spPr>
          <a:xfrm flipH="1" flipV="1">
            <a:off x="6713040" y="2632822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Connector 141">
            <a:extLst>
              <a:ext uri="{FF2B5EF4-FFF2-40B4-BE49-F238E27FC236}">
                <a16:creationId xmlns:a16="http://schemas.microsoft.com/office/drawing/2014/main" id="{F9EBA029-7745-4CD9-AF23-3BCEB77FC084}"/>
              </a:ext>
            </a:extLst>
          </p:cNvPr>
          <p:cNvCxnSpPr/>
          <p:nvPr/>
        </p:nvCxnSpPr>
        <p:spPr>
          <a:xfrm flipH="1" flipV="1">
            <a:off x="6829843" y="2439560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Connector 142">
            <a:extLst>
              <a:ext uri="{FF2B5EF4-FFF2-40B4-BE49-F238E27FC236}">
                <a16:creationId xmlns:a16="http://schemas.microsoft.com/office/drawing/2014/main" id="{331C0ED3-E912-4781-978F-CD5739F60542}"/>
              </a:ext>
            </a:extLst>
          </p:cNvPr>
          <p:cNvCxnSpPr>
            <a:cxnSpLocks/>
          </p:cNvCxnSpPr>
          <p:nvPr/>
        </p:nvCxnSpPr>
        <p:spPr>
          <a:xfrm flipH="1">
            <a:off x="6836411" y="2214598"/>
            <a:ext cx="376429" cy="10811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Connector 143">
            <a:extLst>
              <a:ext uri="{FF2B5EF4-FFF2-40B4-BE49-F238E27FC236}">
                <a16:creationId xmlns:a16="http://schemas.microsoft.com/office/drawing/2014/main" id="{E6345A29-DD69-4042-9093-93B6ACF68ECE}"/>
              </a:ext>
            </a:extLst>
          </p:cNvPr>
          <p:cNvCxnSpPr>
            <a:cxnSpLocks/>
          </p:cNvCxnSpPr>
          <p:nvPr/>
        </p:nvCxnSpPr>
        <p:spPr>
          <a:xfrm flipH="1" flipV="1">
            <a:off x="5769048" y="2435560"/>
            <a:ext cx="47725" cy="33572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Connector 144">
            <a:extLst>
              <a:ext uri="{FF2B5EF4-FFF2-40B4-BE49-F238E27FC236}">
                <a16:creationId xmlns:a16="http://schemas.microsoft.com/office/drawing/2014/main" id="{665FD6E8-1E48-4237-8605-CE2B5F2EB193}"/>
              </a:ext>
            </a:extLst>
          </p:cNvPr>
          <p:cNvCxnSpPr>
            <a:cxnSpLocks/>
          </p:cNvCxnSpPr>
          <p:nvPr/>
        </p:nvCxnSpPr>
        <p:spPr>
          <a:xfrm flipH="1">
            <a:off x="5947256" y="1208853"/>
            <a:ext cx="579145" cy="35643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Straight Connector 147">
            <a:extLst>
              <a:ext uri="{FF2B5EF4-FFF2-40B4-BE49-F238E27FC236}">
                <a16:creationId xmlns:a16="http://schemas.microsoft.com/office/drawing/2014/main" id="{A40739EA-69C2-40B2-8E43-532DC9C60E5B}"/>
              </a:ext>
            </a:extLst>
          </p:cNvPr>
          <p:cNvCxnSpPr>
            <a:cxnSpLocks/>
          </p:cNvCxnSpPr>
          <p:nvPr/>
        </p:nvCxnSpPr>
        <p:spPr>
          <a:xfrm>
            <a:off x="5937488" y="1565909"/>
            <a:ext cx="139890" cy="2199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3CA11581-FC5C-4120-9B5B-7F19CBFB0885}"/>
              </a:ext>
            </a:extLst>
          </p:cNvPr>
          <p:cNvCxnSpPr>
            <a:cxnSpLocks/>
          </p:cNvCxnSpPr>
          <p:nvPr/>
        </p:nvCxnSpPr>
        <p:spPr>
          <a:xfrm>
            <a:off x="6152207" y="1452554"/>
            <a:ext cx="139890" cy="2199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>
            <a:extLst>
              <a:ext uri="{FF2B5EF4-FFF2-40B4-BE49-F238E27FC236}">
                <a16:creationId xmlns:a16="http://schemas.microsoft.com/office/drawing/2014/main" id="{4F90435E-36E0-4546-8135-4440CF065C0A}"/>
              </a:ext>
            </a:extLst>
          </p:cNvPr>
          <p:cNvCxnSpPr>
            <a:cxnSpLocks/>
          </p:cNvCxnSpPr>
          <p:nvPr/>
        </p:nvCxnSpPr>
        <p:spPr>
          <a:xfrm>
            <a:off x="6345344" y="1335213"/>
            <a:ext cx="139890" cy="2199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A37EB185-92CB-45FD-9389-C174629A5D43}"/>
              </a:ext>
            </a:extLst>
          </p:cNvPr>
          <p:cNvCxnSpPr>
            <a:cxnSpLocks/>
          </p:cNvCxnSpPr>
          <p:nvPr/>
        </p:nvCxnSpPr>
        <p:spPr>
          <a:xfrm>
            <a:off x="6539965" y="1213653"/>
            <a:ext cx="139890" cy="2199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Straight Arrow Connector 153">
            <a:extLst>
              <a:ext uri="{FF2B5EF4-FFF2-40B4-BE49-F238E27FC236}">
                <a16:creationId xmlns:a16="http://schemas.microsoft.com/office/drawing/2014/main" id="{91A4D3D8-02DB-4588-8BC4-0E158180501B}"/>
              </a:ext>
            </a:extLst>
          </p:cNvPr>
          <p:cNvCxnSpPr>
            <a:cxnSpLocks/>
          </p:cNvCxnSpPr>
          <p:nvPr/>
        </p:nvCxnSpPr>
        <p:spPr>
          <a:xfrm flipV="1">
            <a:off x="5677921" y="4209320"/>
            <a:ext cx="576139" cy="52143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5" name="TextBox 154">
            <a:extLst>
              <a:ext uri="{FF2B5EF4-FFF2-40B4-BE49-F238E27FC236}">
                <a16:creationId xmlns:a16="http://schemas.microsoft.com/office/drawing/2014/main" id="{AFF0959F-DEDE-463F-9257-447BEC3252F9}"/>
              </a:ext>
            </a:extLst>
          </p:cNvPr>
          <p:cNvSpPr txBox="1"/>
          <p:nvPr/>
        </p:nvSpPr>
        <p:spPr>
          <a:xfrm>
            <a:off x="5314217" y="4680110"/>
            <a:ext cx="10018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3-3.5m between windrows</a:t>
            </a: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159FCD3F-D43A-47CD-92AE-7B33D51F753E}"/>
              </a:ext>
            </a:extLst>
          </p:cNvPr>
          <p:cNvCxnSpPr/>
          <p:nvPr/>
        </p:nvCxnSpPr>
        <p:spPr>
          <a:xfrm>
            <a:off x="6165333" y="2468595"/>
            <a:ext cx="658054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Straight Arrow Connector 155">
            <a:extLst>
              <a:ext uri="{FF2B5EF4-FFF2-40B4-BE49-F238E27FC236}">
                <a16:creationId xmlns:a16="http://schemas.microsoft.com/office/drawing/2014/main" id="{906EEB5B-6C7D-45FB-B47A-27E4293BE629}"/>
              </a:ext>
            </a:extLst>
          </p:cNvPr>
          <p:cNvCxnSpPr>
            <a:cxnSpLocks/>
          </p:cNvCxnSpPr>
          <p:nvPr/>
        </p:nvCxnSpPr>
        <p:spPr>
          <a:xfrm flipV="1">
            <a:off x="7297575" y="1920885"/>
            <a:ext cx="352214" cy="503524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Straight Arrow Connector 156">
            <a:extLst>
              <a:ext uri="{FF2B5EF4-FFF2-40B4-BE49-F238E27FC236}">
                <a16:creationId xmlns:a16="http://schemas.microsoft.com/office/drawing/2014/main" id="{917F2E86-FBF1-43DB-B50F-9131D713B904}"/>
              </a:ext>
            </a:extLst>
          </p:cNvPr>
          <p:cNvCxnSpPr>
            <a:cxnSpLocks/>
          </p:cNvCxnSpPr>
          <p:nvPr/>
        </p:nvCxnSpPr>
        <p:spPr>
          <a:xfrm>
            <a:off x="6985880" y="3319824"/>
            <a:ext cx="634747" cy="385535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Straight Arrow Connector 157">
            <a:extLst>
              <a:ext uri="{FF2B5EF4-FFF2-40B4-BE49-F238E27FC236}">
                <a16:creationId xmlns:a16="http://schemas.microsoft.com/office/drawing/2014/main" id="{9D52B461-42B5-4C62-B5FB-8235A32C03D2}"/>
              </a:ext>
            </a:extLst>
          </p:cNvPr>
          <p:cNvCxnSpPr>
            <a:cxnSpLocks/>
          </p:cNvCxnSpPr>
          <p:nvPr/>
        </p:nvCxnSpPr>
        <p:spPr>
          <a:xfrm>
            <a:off x="6064147" y="3398698"/>
            <a:ext cx="152680" cy="220642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Straight Arrow Connector 158">
            <a:extLst>
              <a:ext uri="{FF2B5EF4-FFF2-40B4-BE49-F238E27FC236}">
                <a16:creationId xmlns:a16="http://schemas.microsoft.com/office/drawing/2014/main" id="{DF4E4713-0116-4D05-9E57-C92496AEB931}"/>
              </a:ext>
            </a:extLst>
          </p:cNvPr>
          <p:cNvCxnSpPr>
            <a:cxnSpLocks/>
          </p:cNvCxnSpPr>
          <p:nvPr/>
        </p:nvCxnSpPr>
        <p:spPr>
          <a:xfrm>
            <a:off x="6127582" y="3119149"/>
            <a:ext cx="353379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0" name="TextBox 159">
            <a:extLst>
              <a:ext uri="{FF2B5EF4-FFF2-40B4-BE49-F238E27FC236}">
                <a16:creationId xmlns:a16="http://schemas.microsoft.com/office/drawing/2014/main" id="{055B0BF3-072C-40A1-A77D-9AFACD766D47}"/>
              </a:ext>
            </a:extLst>
          </p:cNvPr>
          <p:cNvSpPr txBox="1"/>
          <p:nvPr/>
        </p:nvSpPr>
        <p:spPr>
          <a:xfrm>
            <a:off x="6954712" y="3470314"/>
            <a:ext cx="5154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20-30m</a:t>
            </a:r>
          </a:p>
        </p:txBody>
      </p:sp>
      <p:cxnSp>
        <p:nvCxnSpPr>
          <p:cNvPr id="161" name="Straight Arrow Connector 160">
            <a:extLst>
              <a:ext uri="{FF2B5EF4-FFF2-40B4-BE49-F238E27FC236}">
                <a16:creationId xmlns:a16="http://schemas.microsoft.com/office/drawing/2014/main" id="{FC33295E-63EE-4C91-AF3A-68FD9B543567}"/>
              </a:ext>
            </a:extLst>
          </p:cNvPr>
          <p:cNvCxnSpPr>
            <a:cxnSpLocks/>
          </p:cNvCxnSpPr>
          <p:nvPr/>
        </p:nvCxnSpPr>
        <p:spPr>
          <a:xfrm>
            <a:off x="7341621" y="2639278"/>
            <a:ext cx="981488" cy="20716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2" name="TextBox 161">
            <a:extLst>
              <a:ext uri="{FF2B5EF4-FFF2-40B4-BE49-F238E27FC236}">
                <a16:creationId xmlns:a16="http://schemas.microsoft.com/office/drawing/2014/main" id="{5FD0A520-C380-4D45-9135-F7CD812918CC}"/>
              </a:ext>
            </a:extLst>
          </p:cNvPr>
          <p:cNvSpPr txBox="1"/>
          <p:nvPr/>
        </p:nvSpPr>
        <p:spPr>
          <a:xfrm>
            <a:off x="7600434" y="2620254"/>
            <a:ext cx="5154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20-30m</a:t>
            </a:r>
          </a:p>
        </p:txBody>
      </p:sp>
      <p:sp>
        <p:nvSpPr>
          <p:cNvPr id="163" name="TextBox 162">
            <a:extLst>
              <a:ext uri="{FF2B5EF4-FFF2-40B4-BE49-F238E27FC236}">
                <a16:creationId xmlns:a16="http://schemas.microsoft.com/office/drawing/2014/main" id="{8EC7EA29-07CE-458C-8601-5203281CF09E}"/>
              </a:ext>
            </a:extLst>
          </p:cNvPr>
          <p:cNvSpPr txBox="1"/>
          <p:nvPr/>
        </p:nvSpPr>
        <p:spPr>
          <a:xfrm>
            <a:off x="6235284" y="2436734"/>
            <a:ext cx="5154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15-20m</a:t>
            </a:r>
          </a:p>
        </p:txBody>
      </p:sp>
      <p:sp>
        <p:nvSpPr>
          <p:cNvPr id="164" name="TextBox 163">
            <a:extLst>
              <a:ext uri="{FF2B5EF4-FFF2-40B4-BE49-F238E27FC236}">
                <a16:creationId xmlns:a16="http://schemas.microsoft.com/office/drawing/2014/main" id="{A4CC41FB-5635-4786-9876-533816BCC1FF}"/>
              </a:ext>
            </a:extLst>
          </p:cNvPr>
          <p:cNvSpPr txBox="1"/>
          <p:nvPr/>
        </p:nvSpPr>
        <p:spPr>
          <a:xfrm>
            <a:off x="6209077" y="1790061"/>
            <a:ext cx="5154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15-20m</a:t>
            </a:r>
          </a:p>
        </p:txBody>
      </p:sp>
      <p:cxnSp>
        <p:nvCxnSpPr>
          <p:cNvPr id="165" name="Straight Arrow Connector 164">
            <a:extLst>
              <a:ext uri="{FF2B5EF4-FFF2-40B4-BE49-F238E27FC236}">
                <a16:creationId xmlns:a16="http://schemas.microsoft.com/office/drawing/2014/main" id="{09BF373C-9A82-40CF-9D5F-5324DE04814F}"/>
              </a:ext>
            </a:extLst>
          </p:cNvPr>
          <p:cNvCxnSpPr>
            <a:cxnSpLocks/>
          </p:cNvCxnSpPr>
          <p:nvPr/>
        </p:nvCxnSpPr>
        <p:spPr>
          <a:xfrm>
            <a:off x="6391758" y="1602653"/>
            <a:ext cx="365854" cy="498497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6" name="TextBox 165">
            <a:extLst>
              <a:ext uri="{FF2B5EF4-FFF2-40B4-BE49-F238E27FC236}">
                <a16:creationId xmlns:a16="http://schemas.microsoft.com/office/drawing/2014/main" id="{A695E603-B476-418B-952E-BB42C49F1229}"/>
              </a:ext>
            </a:extLst>
          </p:cNvPr>
          <p:cNvSpPr txBox="1"/>
          <p:nvPr/>
        </p:nvSpPr>
        <p:spPr>
          <a:xfrm>
            <a:off x="5706602" y="3476813"/>
            <a:ext cx="5154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5-10m</a:t>
            </a:r>
          </a:p>
        </p:txBody>
      </p:sp>
      <p:sp>
        <p:nvSpPr>
          <p:cNvPr id="167" name="TextBox 166">
            <a:extLst>
              <a:ext uri="{FF2B5EF4-FFF2-40B4-BE49-F238E27FC236}">
                <a16:creationId xmlns:a16="http://schemas.microsoft.com/office/drawing/2014/main" id="{7E72C35A-1F15-46F3-8E47-746208701B4B}"/>
              </a:ext>
            </a:extLst>
          </p:cNvPr>
          <p:cNvSpPr txBox="1"/>
          <p:nvPr/>
        </p:nvSpPr>
        <p:spPr>
          <a:xfrm>
            <a:off x="6557375" y="1427880"/>
            <a:ext cx="5154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10-15m</a:t>
            </a:r>
          </a:p>
        </p:txBody>
      </p:sp>
      <p:cxnSp>
        <p:nvCxnSpPr>
          <p:cNvPr id="168" name="Straight Arrow Connector 167">
            <a:extLst>
              <a:ext uri="{FF2B5EF4-FFF2-40B4-BE49-F238E27FC236}">
                <a16:creationId xmlns:a16="http://schemas.microsoft.com/office/drawing/2014/main" id="{6087A2A5-4BD6-4C1F-9552-F3ABF6287787}"/>
              </a:ext>
            </a:extLst>
          </p:cNvPr>
          <p:cNvCxnSpPr>
            <a:cxnSpLocks/>
          </p:cNvCxnSpPr>
          <p:nvPr/>
        </p:nvCxnSpPr>
        <p:spPr>
          <a:xfrm>
            <a:off x="6423796" y="1604620"/>
            <a:ext cx="723824" cy="6653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23164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946" y="137130"/>
            <a:ext cx="10424160" cy="672087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 rot="17980616">
            <a:off x="8077207" y="3197455"/>
            <a:ext cx="346916" cy="407588"/>
          </a:xfrm>
          <a:prstGeom prst="roundRect">
            <a:avLst/>
          </a:prstGeom>
          <a:pattFill prst="ltUpDiag">
            <a:fgClr>
              <a:schemeClr val="accent2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 rot="17913400">
            <a:off x="8059160" y="1877509"/>
            <a:ext cx="402484" cy="677269"/>
          </a:xfrm>
          <a:prstGeom prst="roundRect">
            <a:avLst/>
          </a:prstGeom>
          <a:solidFill>
            <a:srgbClr val="00B05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 rot="16749034">
            <a:off x="5821126" y="3249645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 rot="16749034">
            <a:off x="5850586" y="3073844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 rot="16749034">
            <a:off x="5887015" y="2883089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 rot="16749034">
            <a:off x="5924445" y="2699974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 rot="18269032">
            <a:off x="8408812" y="2996653"/>
            <a:ext cx="307041" cy="280666"/>
          </a:xfrm>
          <a:prstGeom prst="ellipse">
            <a:avLst/>
          </a:prstGeom>
          <a:pattFill prst="trellis">
            <a:fgClr>
              <a:schemeClr val="accent4">
                <a:lumMod val="75000"/>
              </a:schemeClr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 rot="1619451">
            <a:off x="8581585" y="2300727"/>
            <a:ext cx="434892" cy="555096"/>
          </a:xfrm>
          <a:prstGeom prst="ellipse">
            <a:avLst/>
          </a:prstGeom>
          <a:pattFill prst="ltUpDiag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 rot="18269032">
            <a:off x="7769209" y="3564794"/>
            <a:ext cx="450734" cy="472434"/>
          </a:xfrm>
          <a:prstGeom prst="ellipse">
            <a:avLst/>
          </a:prstGeom>
          <a:gradFill>
            <a:gsLst>
              <a:gs pos="0">
                <a:srgbClr val="92D05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 rot="17621399">
            <a:off x="7198836" y="1713980"/>
            <a:ext cx="289494" cy="413810"/>
          </a:xfrm>
          <a:prstGeom prst="ellipse">
            <a:avLst/>
          </a:prstGeom>
          <a:pattFill prst="ltUpDiag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1" name="Straight Connector 50"/>
          <p:cNvCxnSpPr/>
          <p:nvPr/>
        </p:nvCxnSpPr>
        <p:spPr>
          <a:xfrm flipH="1" flipV="1">
            <a:off x="5728193" y="3291650"/>
            <a:ext cx="325323" cy="438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H="1" flipV="1">
            <a:off x="7447784" y="4161650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>
            <a:cxnSpLocks/>
          </p:cNvCxnSpPr>
          <p:nvPr/>
        </p:nvCxnSpPr>
        <p:spPr>
          <a:xfrm flipH="1">
            <a:off x="6994539" y="1298560"/>
            <a:ext cx="151733" cy="2541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H="1" flipV="1">
            <a:off x="7635298" y="3878692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H="1" flipV="1">
            <a:off x="7914313" y="3466188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 flipV="1">
            <a:off x="8132710" y="3092708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>
            <a:cxnSpLocks/>
          </p:cNvCxnSpPr>
          <p:nvPr/>
        </p:nvCxnSpPr>
        <p:spPr>
          <a:xfrm flipH="1" flipV="1">
            <a:off x="7136667" y="1311683"/>
            <a:ext cx="2035522" cy="111724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H="1">
            <a:off x="7438946" y="2435637"/>
            <a:ext cx="1733243" cy="264817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cxnSpLocks/>
          </p:cNvCxnSpPr>
          <p:nvPr/>
        </p:nvCxnSpPr>
        <p:spPr>
          <a:xfrm flipV="1">
            <a:off x="7851852" y="1821245"/>
            <a:ext cx="214834" cy="348023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H="1" flipV="1">
            <a:off x="5790313" y="2934087"/>
            <a:ext cx="323510" cy="2225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flipH="1" flipV="1">
            <a:off x="5822182" y="2752463"/>
            <a:ext cx="325068" cy="1881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H="1" flipV="1">
            <a:off x="5761043" y="3119149"/>
            <a:ext cx="329966" cy="3867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flipH="1" flipV="1">
            <a:off x="5712635" y="3472043"/>
            <a:ext cx="325323" cy="438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Oval 63"/>
          <p:cNvSpPr/>
          <p:nvPr/>
        </p:nvSpPr>
        <p:spPr>
          <a:xfrm>
            <a:off x="8716363" y="2477783"/>
            <a:ext cx="149290" cy="1742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/>
          <p:cNvSpPr/>
          <p:nvPr/>
        </p:nvSpPr>
        <p:spPr>
          <a:xfrm>
            <a:off x="7258635" y="1826547"/>
            <a:ext cx="149290" cy="1742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7485338" y="3712994"/>
            <a:ext cx="149290" cy="1742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6" name="Straight Arrow Connector 75"/>
          <p:cNvCxnSpPr/>
          <p:nvPr/>
        </p:nvCxnSpPr>
        <p:spPr>
          <a:xfrm flipV="1">
            <a:off x="7721231" y="1852466"/>
            <a:ext cx="85411" cy="16054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Oval 110"/>
          <p:cNvSpPr/>
          <p:nvPr/>
        </p:nvSpPr>
        <p:spPr>
          <a:xfrm rot="2069485">
            <a:off x="7298142" y="2306577"/>
            <a:ext cx="513474" cy="1682603"/>
          </a:xfrm>
          <a:prstGeom prst="ellipse">
            <a:avLst/>
          </a:prstGeom>
          <a:solidFill>
            <a:srgbClr val="FFC000">
              <a:alpha val="5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Oval 128"/>
          <p:cNvSpPr/>
          <p:nvPr/>
        </p:nvSpPr>
        <p:spPr>
          <a:xfrm>
            <a:off x="1064213" y="5392517"/>
            <a:ext cx="149290" cy="1742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TextBox 129"/>
          <p:cNvSpPr txBox="1"/>
          <p:nvPr/>
        </p:nvSpPr>
        <p:spPr>
          <a:xfrm>
            <a:off x="1206656" y="5371929"/>
            <a:ext cx="126994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Fixed plant locations</a:t>
            </a:r>
          </a:p>
        </p:txBody>
      </p:sp>
      <p:cxnSp>
        <p:nvCxnSpPr>
          <p:cNvPr id="131" name="Straight Connector 130"/>
          <p:cNvCxnSpPr/>
          <p:nvPr/>
        </p:nvCxnSpPr>
        <p:spPr>
          <a:xfrm flipH="1">
            <a:off x="5706602" y="2749172"/>
            <a:ext cx="111576" cy="71952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Rounded Rectangle 145"/>
          <p:cNvSpPr/>
          <p:nvPr/>
        </p:nvSpPr>
        <p:spPr>
          <a:xfrm rot="18012105">
            <a:off x="7328772" y="1547898"/>
            <a:ext cx="216122" cy="196464"/>
          </a:xfrm>
          <a:prstGeom prst="roundRect">
            <a:avLst/>
          </a:prstGeom>
          <a:solidFill>
            <a:srgbClr val="00B0F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7" name="Rounded Rectangle 146"/>
          <p:cNvSpPr/>
          <p:nvPr/>
        </p:nvSpPr>
        <p:spPr>
          <a:xfrm rot="18012105">
            <a:off x="7682156" y="1625132"/>
            <a:ext cx="188830" cy="419332"/>
          </a:xfrm>
          <a:prstGeom prst="roundRect">
            <a:avLst/>
          </a:prstGeom>
          <a:pattFill prst="trellis">
            <a:fgClr>
              <a:srgbClr val="00B0F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TextBox 83"/>
          <p:cNvSpPr txBox="1"/>
          <p:nvPr/>
        </p:nvSpPr>
        <p:spPr>
          <a:xfrm>
            <a:off x="4202009" y="303936"/>
            <a:ext cx="254187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u="sng" dirty="0"/>
              <a:t>Clay bund locations</a:t>
            </a:r>
          </a:p>
        </p:txBody>
      </p: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898CF812-8AA9-4617-AF13-A12CD0C05F7A}"/>
              </a:ext>
            </a:extLst>
          </p:cNvPr>
          <p:cNvCxnSpPr>
            <a:cxnSpLocks/>
          </p:cNvCxnSpPr>
          <p:nvPr/>
        </p:nvCxnSpPr>
        <p:spPr>
          <a:xfrm flipH="1">
            <a:off x="5809624" y="2695530"/>
            <a:ext cx="337626" cy="5132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064AB79A-52FE-4B99-BA15-7E53D1DA7D36}"/>
              </a:ext>
            </a:extLst>
          </p:cNvPr>
          <p:cNvCxnSpPr>
            <a:cxnSpLocks/>
          </p:cNvCxnSpPr>
          <p:nvPr/>
        </p:nvCxnSpPr>
        <p:spPr>
          <a:xfrm flipH="1">
            <a:off x="5792288" y="2543852"/>
            <a:ext cx="337626" cy="4213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1568DC5F-34D1-4390-84D3-DA384934DAB8}"/>
              </a:ext>
            </a:extLst>
          </p:cNvPr>
          <p:cNvCxnSpPr>
            <a:cxnSpLocks/>
          </p:cNvCxnSpPr>
          <p:nvPr/>
        </p:nvCxnSpPr>
        <p:spPr>
          <a:xfrm>
            <a:off x="5784105" y="2441917"/>
            <a:ext cx="33906" cy="29488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>
            <a:extLst>
              <a:ext uri="{FF2B5EF4-FFF2-40B4-BE49-F238E27FC236}">
                <a16:creationId xmlns:a16="http://schemas.microsoft.com/office/drawing/2014/main" id="{B3036011-3EBC-4A2D-95D7-B032C3A3329E}"/>
              </a:ext>
            </a:extLst>
          </p:cNvPr>
          <p:cNvCxnSpPr>
            <a:cxnSpLocks/>
          </p:cNvCxnSpPr>
          <p:nvPr/>
        </p:nvCxnSpPr>
        <p:spPr>
          <a:xfrm flipH="1">
            <a:off x="5770878" y="2403344"/>
            <a:ext cx="337626" cy="4213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2" name="Rounded Rectangle 145">
            <a:extLst>
              <a:ext uri="{FF2B5EF4-FFF2-40B4-BE49-F238E27FC236}">
                <a16:creationId xmlns:a16="http://schemas.microsoft.com/office/drawing/2014/main" id="{B56C4D15-AFC1-4001-8BE6-2066A666D214}"/>
              </a:ext>
            </a:extLst>
          </p:cNvPr>
          <p:cNvSpPr/>
          <p:nvPr/>
        </p:nvSpPr>
        <p:spPr>
          <a:xfrm rot="18012105">
            <a:off x="7101603" y="1415074"/>
            <a:ext cx="216122" cy="196464"/>
          </a:xfrm>
          <a:prstGeom prst="roundRect">
            <a:avLst/>
          </a:prstGeom>
          <a:solidFill>
            <a:srgbClr val="00B0F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id="{6F81BED3-7411-4136-8DBB-A82B8E57B3B1}"/>
              </a:ext>
            </a:extLst>
          </p:cNvPr>
          <p:cNvSpPr/>
          <p:nvPr/>
        </p:nvSpPr>
        <p:spPr>
          <a:xfrm rot="18269032">
            <a:off x="8280177" y="2701382"/>
            <a:ext cx="307041" cy="280666"/>
          </a:xfrm>
          <a:prstGeom prst="ellipse">
            <a:avLst/>
          </a:prstGeom>
          <a:pattFill prst="trellis">
            <a:fgClr>
              <a:schemeClr val="accent4">
                <a:lumMod val="75000"/>
              </a:schemeClr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id="{7F47F815-ED7C-4A76-8005-3CF4D0714016}"/>
              </a:ext>
            </a:extLst>
          </p:cNvPr>
          <p:cNvSpPr/>
          <p:nvPr/>
        </p:nvSpPr>
        <p:spPr>
          <a:xfrm rot="17919428">
            <a:off x="7625726" y="3935801"/>
            <a:ext cx="264567" cy="410194"/>
          </a:xfrm>
          <a:prstGeom prst="ellipse">
            <a:avLst/>
          </a:prstGeom>
          <a:pattFill prst="trellis">
            <a:fgClr>
              <a:srgbClr val="00B050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Rectangle: Rounded Corners 189">
            <a:extLst>
              <a:ext uri="{FF2B5EF4-FFF2-40B4-BE49-F238E27FC236}">
                <a16:creationId xmlns:a16="http://schemas.microsoft.com/office/drawing/2014/main" id="{A706FF1E-A9C5-48F7-B693-A5C913AD253D}"/>
              </a:ext>
            </a:extLst>
          </p:cNvPr>
          <p:cNvSpPr/>
          <p:nvPr/>
        </p:nvSpPr>
        <p:spPr>
          <a:xfrm rot="1786743">
            <a:off x="5823675" y="3896573"/>
            <a:ext cx="1909590" cy="796727"/>
          </a:xfrm>
          <a:custGeom>
            <a:avLst/>
            <a:gdLst>
              <a:gd name="connsiteX0" fmla="*/ 0 w 1885527"/>
              <a:gd name="connsiteY0" fmla="*/ 240074 h 745016"/>
              <a:gd name="connsiteX1" fmla="*/ 240074 w 1885527"/>
              <a:gd name="connsiteY1" fmla="*/ 0 h 745016"/>
              <a:gd name="connsiteX2" fmla="*/ 1645453 w 1885527"/>
              <a:gd name="connsiteY2" fmla="*/ 0 h 745016"/>
              <a:gd name="connsiteX3" fmla="*/ 1885527 w 1885527"/>
              <a:gd name="connsiteY3" fmla="*/ 240074 h 745016"/>
              <a:gd name="connsiteX4" fmla="*/ 1885527 w 1885527"/>
              <a:gd name="connsiteY4" fmla="*/ 504942 h 745016"/>
              <a:gd name="connsiteX5" fmla="*/ 1645453 w 1885527"/>
              <a:gd name="connsiteY5" fmla="*/ 745016 h 745016"/>
              <a:gd name="connsiteX6" fmla="*/ 240074 w 1885527"/>
              <a:gd name="connsiteY6" fmla="*/ 745016 h 745016"/>
              <a:gd name="connsiteX7" fmla="*/ 0 w 1885527"/>
              <a:gd name="connsiteY7" fmla="*/ 504942 h 745016"/>
              <a:gd name="connsiteX8" fmla="*/ 0 w 1885527"/>
              <a:gd name="connsiteY8" fmla="*/ 240074 h 745016"/>
              <a:gd name="connsiteX0" fmla="*/ 0 w 1885527"/>
              <a:gd name="connsiteY0" fmla="*/ 240074 h 796660"/>
              <a:gd name="connsiteX1" fmla="*/ 240074 w 1885527"/>
              <a:gd name="connsiteY1" fmla="*/ 0 h 796660"/>
              <a:gd name="connsiteX2" fmla="*/ 1645453 w 1885527"/>
              <a:gd name="connsiteY2" fmla="*/ 0 h 796660"/>
              <a:gd name="connsiteX3" fmla="*/ 1885527 w 1885527"/>
              <a:gd name="connsiteY3" fmla="*/ 240074 h 796660"/>
              <a:gd name="connsiteX4" fmla="*/ 1885527 w 1885527"/>
              <a:gd name="connsiteY4" fmla="*/ 504942 h 796660"/>
              <a:gd name="connsiteX5" fmla="*/ 1645453 w 1885527"/>
              <a:gd name="connsiteY5" fmla="*/ 745016 h 796660"/>
              <a:gd name="connsiteX6" fmla="*/ 639479 w 1885527"/>
              <a:gd name="connsiteY6" fmla="*/ 796660 h 796660"/>
              <a:gd name="connsiteX7" fmla="*/ 0 w 1885527"/>
              <a:gd name="connsiteY7" fmla="*/ 504942 h 796660"/>
              <a:gd name="connsiteX8" fmla="*/ 0 w 1885527"/>
              <a:gd name="connsiteY8" fmla="*/ 240074 h 796660"/>
              <a:gd name="connsiteX0" fmla="*/ 0 w 1909590"/>
              <a:gd name="connsiteY0" fmla="*/ 240141 h 796727"/>
              <a:gd name="connsiteX1" fmla="*/ 240074 w 1909590"/>
              <a:gd name="connsiteY1" fmla="*/ 67 h 796727"/>
              <a:gd name="connsiteX2" fmla="*/ 1645453 w 1909590"/>
              <a:gd name="connsiteY2" fmla="*/ 67 h 796727"/>
              <a:gd name="connsiteX3" fmla="*/ 1909590 w 1909590"/>
              <a:gd name="connsiteY3" fmla="*/ 125503 h 796727"/>
              <a:gd name="connsiteX4" fmla="*/ 1885527 w 1909590"/>
              <a:gd name="connsiteY4" fmla="*/ 505009 h 796727"/>
              <a:gd name="connsiteX5" fmla="*/ 1645453 w 1909590"/>
              <a:gd name="connsiteY5" fmla="*/ 745083 h 796727"/>
              <a:gd name="connsiteX6" fmla="*/ 639479 w 1909590"/>
              <a:gd name="connsiteY6" fmla="*/ 796727 h 796727"/>
              <a:gd name="connsiteX7" fmla="*/ 0 w 1909590"/>
              <a:gd name="connsiteY7" fmla="*/ 505009 h 796727"/>
              <a:gd name="connsiteX8" fmla="*/ 0 w 1909590"/>
              <a:gd name="connsiteY8" fmla="*/ 240141 h 796727"/>
              <a:gd name="connsiteX0" fmla="*/ 0 w 1909590"/>
              <a:gd name="connsiteY0" fmla="*/ 240141 h 796727"/>
              <a:gd name="connsiteX1" fmla="*/ 240074 w 1909590"/>
              <a:gd name="connsiteY1" fmla="*/ 67 h 796727"/>
              <a:gd name="connsiteX2" fmla="*/ 1645453 w 1909590"/>
              <a:gd name="connsiteY2" fmla="*/ 67 h 796727"/>
              <a:gd name="connsiteX3" fmla="*/ 1909590 w 1909590"/>
              <a:gd name="connsiteY3" fmla="*/ 125503 h 796727"/>
              <a:gd name="connsiteX4" fmla="*/ 1886793 w 1909590"/>
              <a:gd name="connsiteY4" fmla="*/ 605153 h 796727"/>
              <a:gd name="connsiteX5" fmla="*/ 1645453 w 1909590"/>
              <a:gd name="connsiteY5" fmla="*/ 745083 h 796727"/>
              <a:gd name="connsiteX6" fmla="*/ 639479 w 1909590"/>
              <a:gd name="connsiteY6" fmla="*/ 796727 h 796727"/>
              <a:gd name="connsiteX7" fmla="*/ 0 w 1909590"/>
              <a:gd name="connsiteY7" fmla="*/ 505009 h 796727"/>
              <a:gd name="connsiteX8" fmla="*/ 0 w 1909590"/>
              <a:gd name="connsiteY8" fmla="*/ 240141 h 796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09590" h="796727">
                <a:moveTo>
                  <a:pt x="0" y="240141"/>
                </a:moveTo>
                <a:cubicBezTo>
                  <a:pt x="0" y="107552"/>
                  <a:pt x="107485" y="67"/>
                  <a:pt x="240074" y="67"/>
                </a:cubicBezTo>
                <a:lnTo>
                  <a:pt x="1645453" y="67"/>
                </a:lnTo>
                <a:cubicBezTo>
                  <a:pt x="1778042" y="67"/>
                  <a:pt x="1909590" y="-7086"/>
                  <a:pt x="1909590" y="125503"/>
                </a:cubicBezTo>
                <a:lnTo>
                  <a:pt x="1886793" y="605153"/>
                </a:lnTo>
                <a:cubicBezTo>
                  <a:pt x="1886793" y="737742"/>
                  <a:pt x="1778042" y="745083"/>
                  <a:pt x="1645453" y="745083"/>
                </a:cubicBezTo>
                <a:cubicBezTo>
                  <a:pt x="1176993" y="745083"/>
                  <a:pt x="1107939" y="796727"/>
                  <a:pt x="639479" y="796727"/>
                </a:cubicBezTo>
                <a:cubicBezTo>
                  <a:pt x="506890" y="796727"/>
                  <a:pt x="0" y="637598"/>
                  <a:pt x="0" y="505009"/>
                </a:cubicBezTo>
                <a:lnTo>
                  <a:pt x="0" y="24014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4" name="Straight Connector 193">
            <a:extLst>
              <a:ext uri="{FF2B5EF4-FFF2-40B4-BE49-F238E27FC236}">
                <a16:creationId xmlns:a16="http://schemas.microsoft.com/office/drawing/2014/main" id="{475764A9-7743-4755-9505-27B0CD15075A}"/>
              </a:ext>
            </a:extLst>
          </p:cNvPr>
          <p:cNvCxnSpPr>
            <a:cxnSpLocks/>
          </p:cNvCxnSpPr>
          <p:nvPr/>
        </p:nvCxnSpPr>
        <p:spPr>
          <a:xfrm flipH="1" flipV="1">
            <a:off x="6960582" y="2110996"/>
            <a:ext cx="106865" cy="47337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Straight Connector 195">
            <a:extLst>
              <a:ext uri="{FF2B5EF4-FFF2-40B4-BE49-F238E27FC236}">
                <a16:creationId xmlns:a16="http://schemas.microsoft.com/office/drawing/2014/main" id="{5A1CCF35-BB5C-4EA4-81E2-A133B32E9453}"/>
              </a:ext>
            </a:extLst>
          </p:cNvPr>
          <p:cNvCxnSpPr>
            <a:cxnSpLocks/>
          </p:cNvCxnSpPr>
          <p:nvPr/>
        </p:nvCxnSpPr>
        <p:spPr>
          <a:xfrm flipV="1">
            <a:off x="6499463" y="2567961"/>
            <a:ext cx="572346" cy="91768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Straight Connector 200">
            <a:extLst>
              <a:ext uri="{FF2B5EF4-FFF2-40B4-BE49-F238E27FC236}">
                <a16:creationId xmlns:a16="http://schemas.microsoft.com/office/drawing/2014/main" id="{2E6D63B2-5DC9-4704-9957-175A87818E97}"/>
              </a:ext>
            </a:extLst>
          </p:cNvPr>
          <p:cNvCxnSpPr>
            <a:cxnSpLocks/>
          </p:cNvCxnSpPr>
          <p:nvPr/>
        </p:nvCxnSpPr>
        <p:spPr>
          <a:xfrm flipH="1">
            <a:off x="6760723" y="2092497"/>
            <a:ext cx="235142" cy="7677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Straight Connector 203">
            <a:extLst>
              <a:ext uri="{FF2B5EF4-FFF2-40B4-BE49-F238E27FC236}">
                <a16:creationId xmlns:a16="http://schemas.microsoft.com/office/drawing/2014/main" id="{A371E8AF-20FF-41DA-9C79-F1B5795AE7CB}"/>
              </a:ext>
            </a:extLst>
          </p:cNvPr>
          <p:cNvCxnSpPr>
            <a:cxnSpLocks/>
          </p:cNvCxnSpPr>
          <p:nvPr/>
        </p:nvCxnSpPr>
        <p:spPr>
          <a:xfrm flipH="1">
            <a:off x="6913123" y="2040614"/>
            <a:ext cx="235142" cy="7677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" name="Straight Connector 204">
            <a:extLst>
              <a:ext uri="{FF2B5EF4-FFF2-40B4-BE49-F238E27FC236}">
                <a16:creationId xmlns:a16="http://schemas.microsoft.com/office/drawing/2014/main" id="{9E7A57D7-B40E-42F4-886C-C359FFC0B481}"/>
              </a:ext>
            </a:extLst>
          </p:cNvPr>
          <p:cNvCxnSpPr/>
          <p:nvPr/>
        </p:nvCxnSpPr>
        <p:spPr>
          <a:xfrm flipH="1" flipV="1">
            <a:off x="6281257" y="3351181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" name="Straight Connector 205">
            <a:extLst>
              <a:ext uri="{FF2B5EF4-FFF2-40B4-BE49-F238E27FC236}">
                <a16:creationId xmlns:a16="http://schemas.microsoft.com/office/drawing/2014/main" id="{CC3E7642-A249-4267-84E9-459F65B80591}"/>
              </a:ext>
            </a:extLst>
          </p:cNvPr>
          <p:cNvCxnSpPr/>
          <p:nvPr/>
        </p:nvCxnSpPr>
        <p:spPr>
          <a:xfrm flipH="1" flipV="1">
            <a:off x="6394742" y="3182563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Straight Connector 206">
            <a:extLst>
              <a:ext uri="{FF2B5EF4-FFF2-40B4-BE49-F238E27FC236}">
                <a16:creationId xmlns:a16="http://schemas.microsoft.com/office/drawing/2014/main" id="{69F480A2-27D7-4E8C-A88F-515490EC0410}"/>
              </a:ext>
            </a:extLst>
          </p:cNvPr>
          <p:cNvCxnSpPr/>
          <p:nvPr/>
        </p:nvCxnSpPr>
        <p:spPr>
          <a:xfrm flipH="1" flipV="1">
            <a:off x="6496933" y="3004128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Straight Connector 207">
            <a:extLst>
              <a:ext uri="{FF2B5EF4-FFF2-40B4-BE49-F238E27FC236}">
                <a16:creationId xmlns:a16="http://schemas.microsoft.com/office/drawing/2014/main" id="{C62FE6D4-5D4C-4AB9-B624-AD2C8B55DB9B}"/>
              </a:ext>
            </a:extLst>
          </p:cNvPr>
          <p:cNvCxnSpPr/>
          <p:nvPr/>
        </p:nvCxnSpPr>
        <p:spPr>
          <a:xfrm flipH="1" flipV="1">
            <a:off x="6603282" y="2829437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9" name="Straight Connector 208">
            <a:extLst>
              <a:ext uri="{FF2B5EF4-FFF2-40B4-BE49-F238E27FC236}">
                <a16:creationId xmlns:a16="http://schemas.microsoft.com/office/drawing/2014/main" id="{3604D85C-3F19-4973-B771-22CF310AEC7D}"/>
              </a:ext>
            </a:extLst>
          </p:cNvPr>
          <p:cNvCxnSpPr/>
          <p:nvPr/>
        </p:nvCxnSpPr>
        <p:spPr>
          <a:xfrm flipH="1" flipV="1">
            <a:off x="6713040" y="2632822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0" name="Straight Connector 209">
            <a:extLst>
              <a:ext uri="{FF2B5EF4-FFF2-40B4-BE49-F238E27FC236}">
                <a16:creationId xmlns:a16="http://schemas.microsoft.com/office/drawing/2014/main" id="{E7BB76EF-2D2F-40A6-A238-6CD603AA1700}"/>
              </a:ext>
            </a:extLst>
          </p:cNvPr>
          <p:cNvCxnSpPr/>
          <p:nvPr/>
        </p:nvCxnSpPr>
        <p:spPr>
          <a:xfrm flipH="1" flipV="1">
            <a:off x="6829843" y="2439560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1" name="Straight Connector 210">
            <a:extLst>
              <a:ext uri="{FF2B5EF4-FFF2-40B4-BE49-F238E27FC236}">
                <a16:creationId xmlns:a16="http://schemas.microsoft.com/office/drawing/2014/main" id="{D7718BD2-35B3-4FF4-A3C0-5AE7826F4A31}"/>
              </a:ext>
            </a:extLst>
          </p:cNvPr>
          <p:cNvCxnSpPr>
            <a:cxnSpLocks/>
          </p:cNvCxnSpPr>
          <p:nvPr/>
        </p:nvCxnSpPr>
        <p:spPr>
          <a:xfrm flipH="1">
            <a:off x="6836411" y="2214598"/>
            <a:ext cx="376429" cy="10811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8" name="Rounded Rectangle 10">
            <a:extLst>
              <a:ext uri="{FF2B5EF4-FFF2-40B4-BE49-F238E27FC236}">
                <a16:creationId xmlns:a16="http://schemas.microsoft.com/office/drawing/2014/main" id="{7E05C72E-FC18-40D0-9653-230CF52EF6A5}"/>
              </a:ext>
            </a:extLst>
          </p:cNvPr>
          <p:cNvSpPr/>
          <p:nvPr/>
        </p:nvSpPr>
        <p:spPr>
          <a:xfrm rot="19834569">
            <a:off x="6017855" y="1501287"/>
            <a:ext cx="189518" cy="222535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9" name="Rounded Rectangle 10">
            <a:extLst>
              <a:ext uri="{FF2B5EF4-FFF2-40B4-BE49-F238E27FC236}">
                <a16:creationId xmlns:a16="http://schemas.microsoft.com/office/drawing/2014/main" id="{2AF734A5-9CC5-4ED4-822A-A74F748C9832}"/>
              </a:ext>
            </a:extLst>
          </p:cNvPr>
          <p:cNvSpPr/>
          <p:nvPr/>
        </p:nvSpPr>
        <p:spPr>
          <a:xfrm rot="19834569">
            <a:off x="6221313" y="1391396"/>
            <a:ext cx="189518" cy="222535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0" name="Rounded Rectangle 10">
            <a:extLst>
              <a:ext uri="{FF2B5EF4-FFF2-40B4-BE49-F238E27FC236}">
                <a16:creationId xmlns:a16="http://schemas.microsoft.com/office/drawing/2014/main" id="{3BAAB78C-E7E6-4A15-A0DF-0F17F66851A4}"/>
              </a:ext>
            </a:extLst>
          </p:cNvPr>
          <p:cNvSpPr/>
          <p:nvPr/>
        </p:nvSpPr>
        <p:spPr>
          <a:xfrm rot="19834569">
            <a:off x="6412728" y="1273658"/>
            <a:ext cx="189518" cy="222535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5" name="Straight Connector 234">
            <a:extLst>
              <a:ext uri="{FF2B5EF4-FFF2-40B4-BE49-F238E27FC236}">
                <a16:creationId xmlns:a16="http://schemas.microsoft.com/office/drawing/2014/main" id="{0E3DFBA8-FFB5-45B2-A707-7C3602D61465}"/>
              </a:ext>
            </a:extLst>
          </p:cNvPr>
          <p:cNvCxnSpPr>
            <a:cxnSpLocks/>
          </p:cNvCxnSpPr>
          <p:nvPr/>
        </p:nvCxnSpPr>
        <p:spPr>
          <a:xfrm flipH="1">
            <a:off x="5947256" y="1208853"/>
            <a:ext cx="579145" cy="35643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8" name="Straight Connector 237">
            <a:extLst>
              <a:ext uri="{FF2B5EF4-FFF2-40B4-BE49-F238E27FC236}">
                <a16:creationId xmlns:a16="http://schemas.microsoft.com/office/drawing/2014/main" id="{574C2C71-9B15-44BB-BC85-DF8CCE9BCCDF}"/>
              </a:ext>
            </a:extLst>
          </p:cNvPr>
          <p:cNvCxnSpPr>
            <a:cxnSpLocks/>
          </p:cNvCxnSpPr>
          <p:nvPr/>
        </p:nvCxnSpPr>
        <p:spPr>
          <a:xfrm>
            <a:off x="5937488" y="1565909"/>
            <a:ext cx="139890" cy="2199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0" name="Straight Connector 239">
            <a:extLst>
              <a:ext uri="{FF2B5EF4-FFF2-40B4-BE49-F238E27FC236}">
                <a16:creationId xmlns:a16="http://schemas.microsoft.com/office/drawing/2014/main" id="{84B47E15-F7B3-4D27-8F95-23C5C6EBFA96}"/>
              </a:ext>
            </a:extLst>
          </p:cNvPr>
          <p:cNvCxnSpPr>
            <a:cxnSpLocks/>
          </p:cNvCxnSpPr>
          <p:nvPr/>
        </p:nvCxnSpPr>
        <p:spPr>
          <a:xfrm>
            <a:off x="6152207" y="1452554"/>
            <a:ext cx="139890" cy="2199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1" name="Straight Connector 240">
            <a:extLst>
              <a:ext uri="{FF2B5EF4-FFF2-40B4-BE49-F238E27FC236}">
                <a16:creationId xmlns:a16="http://schemas.microsoft.com/office/drawing/2014/main" id="{6F1C327A-C84D-4FFC-9FB1-71E22397C335}"/>
              </a:ext>
            </a:extLst>
          </p:cNvPr>
          <p:cNvCxnSpPr>
            <a:cxnSpLocks/>
          </p:cNvCxnSpPr>
          <p:nvPr/>
        </p:nvCxnSpPr>
        <p:spPr>
          <a:xfrm>
            <a:off x="6345344" y="1335213"/>
            <a:ext cx="139890" cy="2199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2" name="Straight Connector 241">
            <a:extLst>
              <a:ext uri="{FF2B5EF4-FFF2-40B4-BE49-F238E27FC236}">
                <a16:creationId xmlns:a16="http://schemas.microsoft.com/office/drawing/2014/main" id="{71B87D31-91A0-455F-BF44-C15C6E98E8D7}"/>
              </a:ext>
            </a:extLst>
          </p:cNvPr>
          <p:cNvCxnSpPr>
            <a:cxnSpLocks/>
          </p:cNvCxnSpPr>
          <p:nvPr/>
        </p:nvCxnSpPr>
        <p:spPr>
          <a:xfrm>
            <a:off x="6539965" y="1213653"/>
            <a:ext cx="139890" cy="2199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F245475-62D0-4E38-A5A0-11FE58B6F0F7}"/>
              </a:ext>
            </a:extLst>
          </p:cNvPr>
          <p:cNvCxnSpPr>
            <a:cxnSpLocks/>
          </p:cNvCxnSpPr>
          <p:nvPr/>
        </p:nvCxnSpPr>
        <p:spPr>
          <a:xfrm flipV="1">
            <a:off x="6113797" y="2062916"/>
            <a:ext cx="247492" cy="191656"/>
          </a:xfrm>
          <a:prstGeom prst="line">
            <a:avLst/>
          </a:prstGeom>
          <a:ln w="539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>
            <a:extLst>
              <a:ext uri="{FF2B5EF4-FFF2-40B4-BE49-F238E27FC236}">
                <a16:creationId xmlns:a16="http://schemas.microsoft.com/office/drawing/2014/main" id="{5AEF7041-FF87-4247-851F-F3E7AA0B3AE1}"/>
              </a:ext>
            </a:extLst>
          </p:cNvPr>
          <p:cNvSpPr txBox="1"/>
          <p:nvPr/>
        </p:nvSpPr>
        <p:spPr>
          <a:xfrm>
            <a:off x="4799203" y="1162283"/>
            <a:ext cx="10018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Clay bund at the top of ramp access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362FC1F0-830A-45D8-971C-37A67455A42C}"/>
              </a:ext>
            </a:extLst>
          </p:cNvPr>
          <p:cNvSpPr txBox="1"/>
          <p:nvPr/>
        </p:nvSpPr>
        <p:spPr>
          <a:xfrm>
            <a:off x="8686026" y="3587906"/>
            <a:ext cx="15710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Example clay bund  at fire location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904AD09B-1160-4000-B549-9F87426ADC92}"/>
              </a:ext>
            </a:extLst>
          </p:cNvPr>
          <p:cNvSpPr/>
          <p:nvPr/>
        </p:nvSpPr>
        <p:spPr>
          <a:xfrm rot="15253656">
            <a:off x="7915718" y="3076242"/>
            <a:ext cx="579145" cy="611134"/>
          </a:xfrm>
          <a:prstGeom prst="arc">
            <a:avLst/>
          </a:prstGeom>
          <a:ln w="285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3728AF0B-0D48-422C-A1D9-FEF4AC15650A}"/>
              </a:ext>
            </a:extLst>
          </p:cNvPr>
          <p:cNvCxnSpPr/>
          <p:nvPr/>
        </p:nvCxnSpPr>
        <p:spPr>
          <a:xfrm>
            <a:off x="5472948" y="1528393"/>
            <a:ext cx="763880" cy="58899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Arrow Connector 108">
            <a:extLst>
              <a:ext uri="{FF2B5EF4-FFF2-40B4-BE49-F238E27FC236}">
                <a16:creationId xmlns:a16="http://schemas.microsoft.com/office/drawing/2014/main" id="{A6B36F8D-BB82-4ECA-A3EF-2253643445D2}"/>
              </a:ext>
            </a:extLst>
          </p:cNvPr>
          <p:cNvCxnSpPr>
            <a:cxnSpLocks/>
          </p:cNvCxnSpPr>
          <p:nvPr/>
        </p:nvCxnSpPr>
        <p:spPr>
          <a:xfrm flipH="1" flipV="1">
            <a:off x="7973924" y="3248973"/>
            <a:ext cx="1290103" cy="40035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00593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614DF11ADA2F0C49BD4360B2CC643CB8" ma:contentTypeVersion="382" ma:contentTypeDescription="Permitting &amp; Compliance Word Document" ma:contentTypeScope="" ma:versionID="852f042584c9cc9c8c6960f99c6ffac7">
  <xsd:schema xmlns:xsd="http://www.w3.org/2001/XMLSchema" xmlns:xs="http://www.w3.org/2001/XMLSchema" xmlns:p="http://schemas.microsoft.com/office/2006/metadata/properties" xmlns:ns2="859f7ad6-93f6-4205-b62b-a17f28acbbac" xmlns:ns4="a7197930-178b-4914-93ce-e1fe9bf0246c" xmlns:ns5="005db27c-c37f-4c3b-898d-3fee1249b087" xmlns:ns6="6e121689-de5b-41b9-a751-bfeda7fa2b07" targetNamespace="http://schemas.microsoft.com/office/2006/metadata/properties" ma:root="true" ma:fieldsID="a4aa77742108f3cd7a998a27fb425127" ns2:_="" ns4:_="" ns5:_="" ns6:_="">
    <xsd:import namespace="859f7ad6-93f6-4205-b62b-a17f28acbbac"/>
    <xsd:import namespace="a7197930-178b-4914-93ce-e1fe9bf0246c"/>
    <xsd:import namespace="005db27c-c37f-4c3b-898d-3fee1249b087"/>
    <xsd:import namespace="6e121689-de5b-41b9-a751-bfeda7fa2b07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Metadata" minOccurs="0"/>
                <xsd:element ref="ns4:MediaServiceFastMetadata" minOccurs="0"/>
                <xsd:element ref="ns4:MediaServiceGenerationTime" minOccurs="0"/>
                <xsd:element ref="ns4:MediaServiceEventHashCode" minOccurs="0"/>
                <xsd:element ref="ns4:MediaServiceDateTaken" minOccurs="0"/>
                <xsd:element ref="ns4:MediaServiceAutoTags" minOccurs="0"/>
                <xsd:element ref="ns5:LastSharedByUser" minOccurs="0"/>
                <xsd:element ref="ns6:LastSharedByTime" minOccurs="0"/>
                <xsd:element ref="ns4:MediaServiceOCR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 ma:readOnly="false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nillable="true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197930-178b-4914-93ce-e1fe9bf0246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4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5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29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3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3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5db27c-c37f-4c3b-898d-3fee1249b087" elementFormDefault="qualified">
    <xsd:import namespace="http://schemas.microsoft.com/office/2006/documentManagement/types"/>
    <xsd:import namespace="http://schemas.microsoft.com/office/infopath/2007/PartnerControls"/>
    <xsd:element name="LastSharedByUser" ma:index="3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Time" ma:index="31" nillable="true" ma:displayName="Last Shared By Time" ma:description="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Llantrisant Recycling </Site_x0020_Name>
    <Internal_x002f_External xmlns="859f7ad6-93f6-4205-b62b-a17f28acbbac">Incoming document</Internal_x002f_External>
    <Post_x0020_code xmlns="859f7ad6-93f6-4205-b62b-a17f28acbbac">CF72 8YY</Post_x0020_code>
    <Document_x0020_Type xmlns="859f7ad6-93f6-4205-b62b-a17f28acbbac">Report</Document_x0020_Type>
    <Welsh_x0020_Local_x0020_Authority xmlns="859f7ad6-93f6-4205-b62b-a17f28acbbac" xsi:nil="true"/>
    <Disclosure_x0020_Status xmlns="859f7ad6-93f6-4205-b62b-a17f28acbbac">Public register</Disclosure_x0020_Status>
    <Addressee xmlns="859f7ad6-93f6-4205-b62b-a17f28acbbac" xsi:nil="true"/>
    <Process_x0020_Type xmlns="859f7ad6-93f6-4205-b62b-a17f28acbbac">Application</Process_x0020_Type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2020-03-30T23:00:00+00:00</Document_x0020_Date>
    <Facility_x0020_Address xmlns="859f7ad6-93f6-4205-b62b-a17f28acbbac">Llantrisant Recycling, Pantbrad Lane, Llantrisant, Pontyclun, CF72 8YY</Facility_x0020_Address>
    <Environment_x0020_Sub_x0020_Folder xmlns="859f7ad6-93f6-4205-b62b-a17f28acbbac">Licence variation</Environment_x0020_Sub_x0020_Folder>
    <Customer_x0020_Name xmlns="859f7ad6-93f6-4205-b62b-a17f28acbbac">Llantrisant Recycling Centre Limited</Customer_x0020_Name>
    <Surrendered_x002f_Expired_x0020_Date xmlns="859f7ad6-93f6-4205-b62b-a17f28acbbac" xsi:nil="true"/>
  </documentManagement>
</p:properties>
</file>

<file path=customXml/itemProps1.xml><?xml version="1.0" encoding="utf-8"?>
<ds:datastoreItem xmlns:ds="http://schemas.openxmlformats.org/officeDocument/2006/customXml" ds:itemID="{10FEB8CB-D7F2-4259-BBE9-7F02527CD17D}"/>
</file>

<file path=customXml/itemProps2.xml><?xml version="1.0" encoding="utf-8"?>
<ds:datastoreItem xmlns:ds="http://schemas.openxmlformats.org/officeDocument/2006/customXml" ds:itemID="{99286151-E947-4FB4-98A3-DCF321B6F51A}"/>
</file>

<file path=customXml/itemProps3.xml><?xml version="1.0" encoding="utf-8"?>
<ds:datastoreItem xmlns:ds="http://schemas.openxmlformats.org/officeDocument/2006/customXml" ds:itemID="{2A594E16-BF76-4B82-90E0-8B2C8D3DFD81}"/>
</file>

<file path=customXml/itemProps4.xml><?xml version="1.0" encoding="utf-8"?>
<ds:datastoreItem xmlns:ds="http://schemas.openxmlformats.org/officeDocument/2006/customXml" ds:itemID="{D4FA28CC-9807-431B-AAA4-1E9608EC1918}"/>
</file>

<file path=customXml/itemProps5.xml><?xml version="1.0" encoding="utf-8"?>
<ds:datastoreItem xmlns:ds="http://schemas.openxmlformats.org/officeDocument/2006/customXml" ds:itemID="{06580426-EACA-4FBF-8CE7-82075C61754F}"/>
</file>

<file path=docProps/app.xml><?xml version="1.0" encoding="utf-8"?>
<Properties xmlns="http://schemas.openxmlformats.org/officeDocument/2006/extended-properties" xmlns:vt="http://schemas.openxmlformats.org/officeDocument/2006/docPropsVTypes">
  <TotalTime>1524</TotalTime>
  <Words>337</Words>
  <Application>Microsoft Office PowerPoint</Application>
  <PresentationFormat>Widescreen</PresentationFormat>
  <Paragraphs>89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PAN-009935 - LRC_FPMP_Appendix A_Figure 1</dc:title>
  <dc:creator/>
  <cp:lastModifiedBy>Gareth Danter-Hill</cp:lastModifiedBy>
  <cp:revision>78</cp:revision>
  <dcterms:created xsi:type="dcterms:W3CDTF">2018-10-11T12:49:18Z</dcterms:created>
  <dcterms:modified xsi:type="dcterms:W3CDTF">2020-03-30T13:37:35Z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0x01010067EB80C5FE939D4A9B3D8BA62129B7F5010200614DF11ADA2F0C49BD4360B2CC643CB8</vt:lpwstr>
  </property>
  <property fmtid="{D5CDD505-2E9C-101B-9397-08002B2CF9AE}" pid="3" name="_dlc_DocId">
    <vt:lpwstr>REGU-106-82456</vt:lpwstr>
  </property>
  <property fmtid="{D5CDD505-2E9C-101B-9397-08002B2CF9AE}" pid="4" name="_dlc_DocIdItemGuid">
    <vt:lpwstr>1a233eb5-db1a-4fa6-a931-78976afeab07</vt:lpwstr>
  </property>
  <property fmtid="{D5CDD505-2E9C-101B-9397-08002B2CF9AE}" pid="5" name="_dlc_DocIdUrl">
    <vt:lpwstr>https://cyfoethnaturiolcymru.sharepoint.com/teams/Regulatory/Permitting/_layouts/15/DocIdRedir.aspx?ID=REGU-106-82456, REGU-106-82456</vt:lpwstr>
  </property>
</Properties>
</file>