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71" autoAdjust="0"/>
    <p:restoredTop sz="92294" autoAdjust="0"/>
  </p:normalViewPr>
  <p:slideViewPr>
    <p:cSldViewPr>
      <p:cViewPr varScale="1">
        <p:scale>
          <a:sx n="79" d="100"/>
          <a:sy n="79" d="100"/>
        </p:scale>
        <p:origin x="1426"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2015/16</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532303"/>
              </p:ext>
            </p:extLst>
          </p:nvPr>
        </p:nvGraphicFramePr>
        <p:xfrm>
          <a:off x="539750" y="908050"/>
          <a:ext cx="8208912" cy="570579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overall RIDDOR AFR to below </a:t>
                      </a:r>
                      <a:r>
                        <a:rPr lang="en-GB" sz="900" dirty="0" smtClean="0">
                          <a:solidFill>
                            <a:srgbClr val="FF0000"/>
                          </a:solidFill>
                          <a:latin typeface="Arial"/>
                          <a:ea typeface="Times New Roman"/>
                          <a:cs typeface="Arial"/>
                        </a:rPr>
                        <a:t>0.3- </a:t>
                      </a:r>
                      <a:r>
                        <a:rPr lang="en-GB" sz="900" b="1" dirty="0" smtClean="0">
                          <a:solidFill>
                            <a:srgbClr val="FF0000"/>
                          </a:solidFill>
                          <a:latin typeface="Arial"/>
                          <a:ea typeface="Times New Roman"/>
                          <a:cs typeface="Arial"/>
                        </a:rPr>
                        <a:t>ECL</a:t>
                      </a:r>
                      <a:endParaRPr lang="en-GB" sz="900" b="1" dirty="0">
                        <a:solidFill>
                          <a:srgbClr val="FF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staff RIDDOR AFR to below </a:t>
                      </a:r>
                      <a:r>
                        <a:rPr lang="en-GB" sz="900" dirty="0" smtClean="0">
                          <a:solidFill>
                            <a:srgbClr val="FF0000"/>
                          </a:solidFill>
                          <a:latin typeface="Arial"/>
                          <a:ea typeface="Times New Roman"/>
                          <a:cs typeface="Arial"/>
                        </a:rPr>
                        <a:t>0.3 – </a:t>
                      </a:r>
                      <a:r>
                        <a:rPr lang="en-GB" sz="900" b="1" dirty="0" smtClean="0">
                          <a:solidFill>
                            <a:srgbClr val="FF0000"/>
                          </a:solidFill>
                          <a:latin typeface="Arial"/>
                          <a:ea typeface="Times New Roman"/>
                          <a:cs typeface="Arial"/>
                        </a:rPr>
                        <a:t>ECL</a:t>
                      </a:r>
                    </a:p>
                    <a:p>
                      <a:pPr marL="182563" lvl="0" indent="-182563" algn="l">
                        <a:lnSpc>
                          <a:spcPct val="100000"/>
                        </a:lnSpc>
                        <a:spcAft>
                          <a:spcPts val="0"/>
                        </a:spcAft>
                        <a:buFont typeface="+mj-lt"/>
                        <a:buAutoNum type="arabicPeriod"/>
                      </a:pPr>
                      <a:r>
                        <a:rPr lang="en-GB" sz="900" b="0" dirty="0" smtClean="0">
                          <a:solidFill>
                            <a:srgbClr val="FF0000"/>
                          </a:solidFill>
                          <a:latin typeface="Arial"/>
                          <a:ea typeface="Times New Roman"/>
                          <a:cs typeface="Arial"/>
                        </a:rPr>
                        <a:t>Reduce the TRIR to below 0.6 </a:t>
                      </a:r>
                      <a:r>
                        <a:rPr lang="en-GB" sz="900" b="1" dirty="0" smtClean="0">
                          <a:solidFill>
                            <a:srgbClr val="FF0000"/>
                          </a:solidFill>
                          <a:latin typeface="Arial"/>
                          <a:ea typeface="Times New Roman"/>
                          <a:cs typeface="Arial"/>
                        </a:rPr>
                        <a:t>- ECL</a:t>
                      </a:r>
                      <a:endParaRPr lang="en-GB" sz="900" b="1"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smtClean="0">
                          <a:solidFill>
                            <a:srgbClr val="000000"/>
                          </a:solidFill>
                          <a:latin typeface="Arial"/>
                          <a:ea typeface="Times New Roman"/>
                          <a:cs typeface="Arial"/>
                        </a:rPr>
                        <a:t>Review</a:t>
                      </a:r>
                      <a:r>
                        <a:rPr lang="en-GB" sz="900" baseline="0" dirty="0" smtClean="0">
                          <a:solidFill>
                            <a:srgbClr val="000000"/>
                          </a:solidFill>
                          <a:latin typeface="Arial"/>
                          <a:ea typeface="Times New Roman"/>
                          <a:cs typeface="Arial"/>
                        </a:rPr>
                        <a:t> Asbestos register</a:t>
                      </a:r>
                      <a:r>
                        <a:rPr lang="en-GB" sz="900" dirty="0" smtClean="0">
                          <a:solidFill>
                            <a:srgbClr val="000000"/>
                          </a:solidFill>
                          <a:latin typeface="Arial"/>
                          <a:ea typeface="Times New Roman"/>
                          <a:cs typeface="Arial"/>
                        </a:rPr>
                        <a:t> </a:t>
                      </a:r>
                      <a:r>
                        <a:rPr lang="en-GB" sz="900" dirty="0">
                          <a:solidFill>
                            <a:srgbClr val="000000"/>
                          </a:solidFill>
                          <a:latin typeface="Arial"/>
                          <a:ea typeface="Times New Roman"/>
                          <a:cs typeface="Arial"/>
                        </a:rPr>
                        <a:t>by </a:t>
                      </a:r>
                      <a:r>
                        <a:rPr lang="en-GB" sz="900" dirty="0" smtClean="0">
                          <a:solidFill>
                            <a:srgbClr val="000000"/>
                          </a:solidFill>
                          <a:latin typeface="Arial"/>
                          <a:ea typeface="Times New Roman"/>
                          <a:cs typeface="Arial"/>
                        </a:rPr>
                        <a:t>Jan 16 - </a:t>
                      </a:r>
                      <a:r>
                        <a:rPr lang="en-GB" sz="900" b="1" dirty="0" smtClean="0">
                          <a:solidFill>
                            <a:srgbClr val="000000"/>
                          </a:solidFill>
                          <a:latin typeface="Arial"/>
                          <a:ea typeface="Times New Roman"/>
                          <a:cs typeface="Arial"/>
                        </a:rPr>
                        <a:t>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dirty="0" smtClean="0">
                          <a:solidFill>
                            <a:schemeClr val="tx1"/>
                          </a:solidFill>
                          <a:latin typeface="Arial"/>
                          <a:ea typeface="Times New Roman"/>
                          <a:cs typeface="Arial"/>
                        </a:rPr>
                        <a:t>All</a:t>
                      </a:r>
                      <a:r>
                        <a:rPr lang="en-GB" sz="900" baseline="0" dirty="0" smtClean="0">
                          <a:solidFill>
                            <a:schemeClr val="tx1"/>
                          </a:solidFill>
                          <a:latin typeface="Arial"/>
                          <a:ea typeface="Times New Roman"/>
                          <a:cs typeface="Arial"/>
                        </a:rPr>
                        <a:t> new suppliers to pass HSQE assessment prior to acceptance as approved contractors – </a:t>
                      </a:r>
                      <a:r>
                        <a:rPr lang="en-GB" sz="900" b="1" dirty="0" smtClean="0">
                          <a:solidFill>
                            <a:schemeClr val="tx1"/>
                          </a:solidFill>
                          <a:latin typeface="Arial"/>
                          <a:ea typeface="Times New Roman"/>
                          <a:cs typeface="Arial"/>
                        </a:rPr>
                        <a:t>DL</a:t>
                      </a:r>
                    </a:p>
                    <a:p>
                      <a:pPr marL="228600" lvl="0" indent="-228600">
                        <a:lnSpc>
                          <a:spcPct val="100000"/>
                        </a:lnSpc>
                        <a:spcAft>
                          <a:spcPts val="0"/>
                        </a:spcAft>
                        <a:buFont typeface="+mj-lt"/>
                        <a:buAutoNum type="arabicPeriod"/>
                      </a:pPr>
                      <a:r>
                        <a:rPr lang="en-GB" sz="900" b="0" dirty="0" smtClean="0">
                          <a:solidFill>
                            <a:schemeClr val="tx1"/>
                          </a:solidFill>
                          <a:latin typeface="Arial"/>
                          <a:ea typeface="Times New Roman"/>
                          <a:cs typeface="Arial"/>
                        </a:rPr>
                        <a:t>For</a:t>
                      </a:r>
                      <a:r>
                        <a:rPr lang="en-GB" sz="900" b="0" baseline="0" dirty="0" smtClean="0">
                          <a:solidFill>
                            <a:schemeClr val="tx1"/>
                          </a:solidFill>
                          <a:latin typeface="Arial"/>
                          <a:ea typeface="Times New Roman"/>
                          <a:cs typeface="Arial"/>
                        </a:rPr>
                        <a:t> each windfarm construction project, set up a charity challenge fund, powered by near-miss reporting donations, to drive safety and environmental improvement reporting</a:t>
                      </a:r>
                      <a:endParaRPr lang="en-GB" sz="900" b="0" dirty="0" smtClean="0">
                        <a:solidFill>
                          <a:schemeClr val="tx1"/>
                        </a:solidFill>
                        <a:latin typeface="Arial"/>
                        <a:ea typeface="Times New Roman"/>
                        <a:cs typeface="Arial"/>
                      </a:endParaRPr>
                    </a:p>
                    <a:p>
                      <a:pPr marL="182563" lvl="0" indent="-182563">
                        <a:lnSpc>
                          <a:spcPct val="100000"/>
                        </a:lnSpc>
                        <a:spcAft>
                          <a:spcPts val="0"/>
                        </a:spcAft>
                        <a:buFont typeface="+mj-lt"/>
                        <a:buNone/>
                      </a:pPr>
                      <a:endParaRPr lang="en-GB" sz="900" b="1" dirty="0" smtClean="0">
                        <a:solidFill>
                          <a:srgbClr val="FF0000"/>
                        </a:solidFill>
                        <a:latin typeface="Arial"/>
                        <a:ea typeface="Times New Roman"/>
                        <a:cs typeface="Arial"/>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GB" sz="900" dirty="0">
                          <a:solidFill>
                            <a:srgbClr val="000000"/>
                          </a:solidFill>
                          <a:latin typeface="Arial"/>
                          <a:ea typeface="Times New Roman"/>
                          <a:cs typeface="Arial"/>
                        </a:rPr>
                        <a:t>Environmental compliance is monitored and measured using the LFG KPI </a:t>
                      </a:r>
                      <a:r>
                        <a:rPr lang="en-GB" sz="900" dirty="0" smtClean="0">
                          <a:solidFill>
                            <a:srgbClr val="000000"/>
                          </a:solidFill>
                          <a:latin typeface="Arial"/>
                          <a:ea typeface="Times New Roman"/>
                          <a:cs typeface="Arial"/>
                        </a:rPr>
                        <a:t>Dashboard and Targets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a:solidFill>
                            <a:srgbClr val="000000"/>
                          </a:solidFill>
                          <a:latin typeface="Arial"/>
                          <a:ea typeface="Times New Roman"/>
                          <a:cs typeface="Arial"/>
                        </a:rPr>
                        <a:t>Minimise environmental impact of construction projects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FF0000"/>
                          </a:solidFill>
                          <a:latin typeface="Arial"/>
                          <a:ea typeface="Times New Roman"/>
                          <a:cs typeface="Times New Roman"/>
                        </a:rPr>
                        <a:t>Take</a:t>
                      </a:r>
                      <a:r>
                        <a:rPr lang="en-GB" sz="900" b="0" baseline="0" dirty="0" smtClean="0">
                          <a:solidFill>
                            <a:srgbClr val="FF0000"/>
                          </a:solidFill>
                          <a:latin typeface="Arial"/>
                          <a:ea typeface="Times New Roman"/>
                          <a:cs typeface="Times New Roman"/>
                        </a:rPr>
                        <a:t>  the </a:t>
                      </a:r>
                      <a:r>
                        <a:rPr lang="en-GB" sz="900" b="0" dirty="0" smtClean="0">
                          <a:solidFill>
                            <a:srgbClr val="FF0000"/>
                          </a:solidFill>
                          <a:latin typeface="Arial"/>
                          <a:ea typeface="Times New Roman"/>
                          <a:cs typeface="Times New Roman"/>
                        </a:rPr>
                        <a:t>A’Chruach and  Galawhistle wind farms through</a:t>
                      </a:r>
                      <a:r>
                        <a:rPr lang="en-GB" sz="900" b="0" baseline="0" dirty="0" smtClean="0">
                          <a:solidFill>
                            <a:srgbClr val="FF0000"/>
                          </a:solidFill>
                          <a:latin typeface="Arial"/>
                          <a:ea typeface="Times New Roman"/>
                          <a:cs typeface="Times New Roman"/>
                        </a:rPr>
                        <a:t> </a:t>
                      </a:r>
                      <a:r>
                        <a:rPr lang="en-GB" sz="900" b="0" dirty="0" smtClean="0">
                          <a:solidFill>
                            <a:srgbClr val="FF0000"/>
                          </a:solidFill>
                          <a:latin typeface="Arial"/>
                          <a:ea typeface="Times New Roman"/>
                          <a:cs typeface="Times New Roman"/>
                        </a:rPr>
                        <a:t>assessment by CEEQUAL,</a:t>
                      </a:r>
                      <a:r>
                        <a:rPr lang="en-GB" sz="900" b="0" baseline="0" dirty="0" smtClean="0">
                          <a:solidFill>
                            <a:srgbClr val="FF0000"/>
                          </a:solidFill>
                          <a:latin typeface="Arial"/>
                          <a:ea typeface="Times New Roman"/>
                          <a:cs typeface="Times New Roman"/>
                        </a:rPr>
                        <a:t> achieving  an award of Excellent for each site</a:t>
                      </a:r>
                      <a:endParaRPr lang="en-GB" sz="900" b="0"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Complete the ESOS assessment and</a:t>
                      </a:r>
                      <a:r>
                        <a:rPr lang="en-GB" sz="900" b="0" baseline="0" dirty="0" smtClean="0">
                          <a:solidFill>
                            <a:srgbClr val="000000"/>
                          </a:solidFill>
                          <a:latin typeface="Arial"/>
                          <a:ea typeface="Times New Roman"/>
                          <a:cs typeface="Times New Roman"/>
                        </a:rPr>
                        <a:t> implement the control measures agreed out of this process by 31 October 2015</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a:solidFill>
                            <a:srgbClr val="000000"/>
                          </a:solidFill>
                          <a:latin typeface="Arial"/>
                          <a:ea typeface="Times New Roman"/>
                          <a:cs typeface="Arial"/>
                        </a:rPr>
                        <a:t>Maximise 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Operations KPI’s (e.g. MTTB, Availability,</a:t>
                      </a:r>
                      <a:r>
                        <a:rPr lang="en-GB" sz="900" baseline="0" dirty="0" smtClean="0">
                          <a:solidFill>
                            <a:srgbClr val="000000"/>
                          </a:solidFill>
                          <a:latin typeface="+mn-lt"/>
                          <a:ea typeface="Times New Roman"/>
                          <a:cs typeface="Arial"/>
                        </a:rPr>
                        <a:t> Capacity Factor) are monitored and measured monthly by the Operations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Commercial KPI’s (e.g. NFFO termination, Power prices)</a:t>
                      </a:r>
                      <a:r>
                        <a:rPr lang="en-GB" sz="900" baseline="0" dirty="0" smtClean="0">
                          <a:solidFill>
                            <a:srgbClr val="000000"/>
                          </a:solidFill>
                          <a:latin typeface="+mn-lt"/>
                          <a:ea typeface="Times New Roman"/>
                          <a:cs typeface="Arial"/>
                        </a:rPr>
                        <a:t> are monitored and measured by the Commercial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Lamby Way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Cardiff County Council</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Lamby Way Landfill Site, Lamby Way, Rumney, Cardiff CF3 2HP</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CF3 2HP</Post_x0020_code>
    <Surrendered_x002f_Expired_x0020_Date xmlns="859f7ad6-93f6-4205-b62b-a17f28acbbac" xsi:nil="true"/>
    <_dlc_DocId xmlns="9be56660-2c31-41ef-bc00-23e72f632f2a">REGU-386-14758</_dlc_DocId>
    <_dlc_DocIdUrl xmlns="9be56660-2c31-41ef-bc00-23e72f632f2a">
      <Url>https://cyfoethnaturiolcymru.sharepoint.com/teams/Regulatory/Permitting/_layouts/15/DocIdRedir.aspx?ID=REGU-386-14758</Url>
      <Description>REGU-386-14758</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3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purl.org/dc/dcmityp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adaddcc8-3207-4c74-b926-6b0d029923a5"/>
    <ds:schemaRef ds:uri="http://schemas.microsoft.com/office/infopath/2007/PartnerControls"/>
    <ds:schemaRef ds:uri="95e9cab7-2a99-4196-abac-d70a4efa7dba"/>
    <ds:schemaRef ds:uri="http://www.w3.org/XML/1998/namespace"/>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35A36B0F-7CC4-4028-8610-B67119988584}"/>
</file>

<file path=customXml/itemProps4.xml><?xml version="1.0" encoding="utf-8"?>
<ds:datastoreItem xmlns:ds="http://schemas.openxmlformats.org/officeDocument/2006/customXml" ds:itemID="{B00EA6C9-386B-499F-8439-B85E882C6B0A}"/>
</file>

<file path=customXml/itemProps5.xml><?xml version="1.0" encoding="utf-8"?>
<ds:datastoreItem xmlns:ds="http://schemas.openxmlformats.org/officeDocument/2006/customXml" ds:itemID="{D515572D-6F13-4742-9BA7-848BEFE88FCB}"/>
</file>

<file path=docProps/app.xml><?xml version="1.0" encoding="utf-8"?>
<Properties xmlns="http://schemas.openxmlformats.org/officeDocument/2006/extended-properties" xmlns:vt="http://schemas.openxmlformats.org/officeDocument/2006/docPropsVTypes">
  <Template>Infinis</Template>
  <TotalTime>49523</TotalTime>
  <Words>485</Words>
  <Application>Microsoft Office PowerPoint</Application>
  <PresentationFormat>On-screen Show (4:3)</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2015/16</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2015-16 Q4 Infinis HSQE Management Review </dc:title>
  <dc:creator>Infinis</dc:creator>
  <cp:keywords/>
  <cp:lastModifiedBy>Parr, Elizabeth</cp:lastModifiedBy>
  <cp:revision>3160</cp:revision>
  <cp:lastPrinted>2016-09-26T08:04:59Z</cp:lastPrinted>
  <dcterms:created xsi:type="dcterms:W3CDTF">2006-10-12T15:01:17Z</dcterms:created>
  <dcterms:modified xsi:type="dcterms:W3CDTF">2016-09-26T08:05:37Z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Departments">
    <vt:lpwstr/>
  </property>
  <property fmtid="{D5CDD505-2E9C-101B-9397-08002B2CF9AE}" pid="4" name="_dlc_DocIdItemGuid">
    <vt:lpwstr>cfd67ffe-1387-4895-ae70-cf04f91d723a</vt:lpwstr>
  </property>
  <property fmtid="{D5CDD505-2E9C-101B-9397-08002B2CF9AE}" pid="5" name="_docset_NoMedatataSyncRequired">
    <vt:lpwstr>False</vt:lpwstr>
  </property>
  <property fmtid="{D5CDD505-2E9C-101B-9397-08002B2CF9AE}" pid="6" name="_dlc_DocId">
    <vt:lpwstr>REGU-386-14758</vt:lpwstr>
  </property>
  <property fmtid="{D5CDD505-2E9C-101B-9397-08002B2CF9AE}" pid="7" name="_dlc_DocIdUrl">
    <vt:lpwstr>https://cyfoethnaturiolcymru.sharepoint.com/teams/Regulatory/Permitting/_layouts/15/DocIdRedir.aspx?ID=REGU-386-14758, REGU-386-14758</vt:lpwstr>
  </property>
</Properties>
</file>