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6"/>
  </p:sldMasterIdLst>
  <p:notesMasterIdLst>
    <p:notesMasterId r:id="rId19"/>
  </p:notesMasterIdLst>
  <p:handoutMasterIdLst>
    <p:handoutMasterId r:id="rId20"/>
  </p:handoutMasterIdLst>
  <p:sldIdLst>
    <p:sldId id="518" r:id="rId7"/>
    <p:sldId id="519" r:id="rId8"/>
    <p:sldId id="520" r:id="rId9"/>
    <p:sldId id="522" r:id="rId10"/>
    <p:sldId id="521" r:id="rId11"/>
    <p:sldId id="523" r:id="rId12"/>
    <p:sldId id="524" r:id="rId13"/>
    <p:sldId id="525" r:id="rId14"/>
    <p:sldId id="526" r:id="rId15"/>
    <p:sldId id="527" r:id="rId16"/>
    <p:sldId id="528" r:id="rId17"/>
    <p:sldId id="530" r:id="rId18"/>
  </p:sldIdLst>
  <p:sldSz cx="9144000" cy="6858000" type="screen4x3"/>
  <p:notesSz cx="6797675" cy="987266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008000"/>
    <a:srgbClr val="99FF99"/>
    <a:srgbClr val="00FF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58" autoAdjust="0"/>
  </p:normalViewPr>
  <p:slideViewPr>
    <p:cSldViewPr>
      <p:cViewPr varScale="1">
        <p:scale>
          <a:sx n="67" d="100"/>
          <a:sy n="67" d="100"/>
        </p:scale>
        <p:origin x="1204" y="36"/>
      </p:cViewPr>
      <p:guideLst>
        <p:guide orient="horz" pos="2160"/>
        <p:guide pos="2880"/>
      </p:guideLst>
    </p:cSldViewPr>
  </p:slideViewPr>
  <p:notesTextViewPr>
    <p:cViewPr>
      <p:scale>
        <a:sx n="3" d="2"/>
        <a:sy n="3" d="2"/>
      </p:scale>
      <p:origin x="0" y="0"/>
    </p:cViewPr>
  </p:notesTextViewPr>
  <p:sorterViewPr>
    <p:cViewPr>
      <p:scale>
        <a:sx n="66" d="100"/>
        <a:sy n="66" d="100"/>
      </p:scale>
      <p:origin x="0" y="-205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418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4186"/>
          </a:xfrm>
          <a:prstGeom prst="rect">
            <a:avLst/>
          </a:prstGeom>
        </p:spPr>
        <p:txBody>
          <a:bodyPr vert="horz" lIns="91440" tIns="45720" rIns="91440" bIns="45720" rtlCol="0"/>
          <a:lstStyle>
            <a:lvl1pPr algn="r">
              <a:defRPr sz="1200"/>
            </a:lvl1pPr>
          </a:lstStyle>
          <a:p>
            <a:fld id="{562B4620-49A7-4863-AD55-9B7EDC185497}" type="datetimeFigureOut">
              <a:rPr lang="en-GB" smtClean="0"/>
              <a:t>08/10/2021</a:t>
            </a:fld>
            <a:endParaRPr lang="en-GB"/>
          </a:p>
        </p:txBody>
      </p:sp>
      <p:sp>
        <p:nvSpPr>
          <p:cNvPr id="4" name="Footer Placeholder 3"/>
          <p:cNvSpPr>
            <a:spLocks noGrp="1"/>
          </p:cNvSpPr>
          <p:nvPr>
            <p:ph type="ftr" sz="quarter" idx="2"/>
          </p:nvPr>
        </p:nvSpPr>
        <p:spPr>
          <a:xfrm>
            <a:off x="0" y="9378477"/>
            <a:ext cx="2946400" cy="494186"/>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378477"/>
            <a:ext cx="2946400" cy="494186"/>
          </a:xfrm>
          <a:prstGeom prst="rect">
            <a:avLst/>
          </a:prstGeom>
        </p:spPr>
        <p:txBody>
          <a:bodyPr vert="horz" lIns="91440" tIns="45720" rIns="91440" bIns="45720" rtlCol="0" anchor="b"/>
          <a:lstStyle>
            <a:lvl1pPr algn="r">
              <a:defRPr sz="1200"/>
            </a:lvl1pPr>
          </a:lstStyle>
          <a:p>
            <a:fld id="{905D37F8-9980-44D2-915B-988163B22069}" type="slidenum">
              <a:rPr lang="en-GB" smtClean="0"/>
              <a:t>‹#›</a:t>
            </a:fld>
            <a:endParaRPr lang="en-GB"/>
          </a:p>
        </p:txBody>
      </p:sp>
    </p:spTree>
    <p:extLst>
      <p:ext uri="{BB962C8B-B14F-4D97-AF65-F5344CB8AC3E}">
        <p14:creationId xmlns:p14="http://schemas.microsoft.com/office/powerpoint/2010/main" val="10788781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3633"/>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50444" y="0"/>
            <a:ext cx="2945659" cy="493633"/>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3DAD24F5-5A72-40A1-B205-E2D940CE658C}" type="datetimeFigureOut">
              <a:rPr lang="en-GB"/>
              <a:pPr>
                <a:defRPr/>
              </a:pPr>
              <a:t>08/10/2021</a:t>
            </a:fld>
            <a:endParaRPr lang="en-GB"/>
          </a:p>
        </p:txBody>
      </p:sp>
      <p:sp>
        <p:nvSpPr>
          <p:cNvPr id="4" name="Slide Image Placeholder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768" y="4689515"/>
            <a:ext cx="5438140" cy="444269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1" y="9377316"/>
            <a:ext cx="2945659" cy="493633"/>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50444" y="9377316"/>
            <a:ext cx="2945659" cy="493633"/>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C9737233-90FB-42B2-AAF6-41D75D50C4FD}" type="slidenum">
              <a:rPr lang="en-GB"/>
              <a:pPr>
                <a:defRPr/>
              </a:pPr>
              <a:t>‹#›</a:t>
            </a:fld>
            <a:endParaRPr lang="en-GB"/>
          </a:p>
        </p:txBody>
      </p:sp>
    </p:spTree>
    <p:extLst>
      <p:ext uri="{BB962C8B-B14F-4D97-AF65-F5344CB8AC3E}">
        <p14:creationId xmlns:p14="http://schemas.microsoft.com/office/powerpoint/2010/main" val="24558862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9737233-90FB-42B2-AAF6-41D75D50C4FD}" type="slidenum">
              <a:rPr lang="en-GB" smtClean="0"/>
              <a:pPr>
                <a:defRPr/>
              </a:pPr>
              <a:t>5</a:t>
            </a:fld>
            <a:endParaRPr lang="en-GB"/>
          </a:p>
        </p:txBody>
      </p:sp>
    </p:spTree>
    <p:extLst>
      <p:ext uri="{BB962C8B-B14F-4D97-AF65-F5344CB8AC3E}">
        <p14:creationId xmlns:p14="http://schemas.microsoft.com/office/powerpoint/2010/main" val="4020896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 info</a:t>
            </a:r>
          </a:p>
        </p:txBody>
      </p:sp>
      <p:sp>
        <p:nvSpPr>
          <p:cNvPr id="4" name="Slide Number Placeholder 3"/>
          <p:cNvSpPr>
            <a:spLocks noGrp="1"/>
          </p:cNvSpPr>
          <p:nvPr>
            <p:ph type="sldNum" sz="quarter" idx="10"/>
          </p:nvPr>
        </p:nvSpPr>
        <p:spPr/>
        <p:txBody>
          <a:bodyPr/>
          <a:lstStyle/>
          <a:p>
            <a:pPr>
              <a:defRPr/>
            </a:pPr>
            <a:fld id="{C9737233-90FB-42B2-AAF6-41D75D50C4FD}" type="slidenum">
              <a:rPr lang="en-GB" smtClean="0"/>
              <a:pPr>
                <a:defRPr/>
              </a:pPr>
              <a:t>8</a:t>
            </a:fld>
            <a:endParaRPr lang="en-GB"/>
          </a:p>
        </p:txBody>
      </p:sp>
    </p:spTree>
    <p:extLst>
      <p:ext uri="{BB962C8B-B14F-4D97-AF65-F5344CB8AC3E}">
        <p14:creationId xmlns:p14="http://schemas.microsoft.com/office/powerpoint/2010/main" val="717101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Keep</a:t>
            </a:r>
          </a:p>
        </p:txBody>
      </p:sp>
      <p:sp>
        <p:nvSpPr>
          <p:cNvPr id="4" name="Slide Number Placeholder 3"/>
          <p:cNvSpPr>
            <a:spLocks noGrp="1"/>
          </p:cNvSpPr>
          <p:nvPr>
            <p:ph type="sldNum" sz="quarter" idx="10"/>
          </p:nvPr>
        </p:nvSpPr>
        <p:spPr/>
        <p:txBody>
          <a:bodyPr/>
          <a:lstStyle/>
          <a:p>
            <a:pPr>
              <a:defRPr/>
            </a:pPr>
            <a:fld id="{C9737233-90FB-42B2-AAF6-41D75D50C4FD}" type="slidenum">
              <a:rPr lang="en-GB" smtClean="0"/>
              <a:pPr>
                <a:defRPr/>
              </a:pPr>
              <a:t>9</a:t>
            </a:fld>
            <a:endParaRPr lang="en-GB"/>
          </a:p>
        </p:txBody>
      </p:sp>
    </p:spTree>
    <p:extLst>
      <p:ext uri="{BB962C8B-B14F-4D97-AF65-F5344CB8AC3E}">
        <p14:creationId xmlns:p14="http://schemas.microsoft.com/office/powerpoint/2010/main" val="2200524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Replace</a:t>
            </a:r>
          </a:p>
        </p:txBody>
      </p:sp>
      <p:sp>
        <p:nvSpPr>
          <p:cNvPr id="4" name="Slide Number Placeholder 3"/>
          <p:cNvSpPr>
            <a:spLocks noGrp="1"/>
          </p:cNvSpPr>
          <p:nvPr>
            <p:ph type="sldNum" sz="quarter" idx="10"/>
          </p:nvPr>
        </p:nvSpPr>
        <p:spPr/>
        <p:txBody>
          <a:bodyPr/>
          <a:lstStyle/>
          <a:p>
            <a:pPr>
              <a:defRPr/>
            </a:pPr>
            <a:fld id="{C9737233-90FB-42B2-AAF6-41D75D50C4FD}" type="slidenum">
              <a:rPr lang="en-GB" smtClean="0"/>
              <a:pPr>
                <a:defRPr/>
              </a:pPr>
              <a:t>10</a:t>
            </a:fld>
            <a:endParaRPr lang="en-GB"/>
          </a:p>
        </p:txBody>
      </p:sp>
    </p:spTree>
    <p:extLst>
      <p:ext uri="{BB962C8B-B14F-4D97-AF65-F5344CB8AC3E}">
        <p14:creationId xmlns:p14="http://schemas.microsoft.com/office/powerpoint/2010/main" val="3275634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Dave sent new one</a:t>
            </a:r>
          </a:p>
        </p:txBody>
      </p:sp>
      <p:sp>
        <p:nvSpPr>
          <p:cNvPr id="4" name="Slide Number Placeholder 3"/>
          <p:cNvSpPr>
            <a:spLocks noGrp="1"/>
          </p:cNvSpPr>
          <p:nvPr>
            <p:ph type="sldNum" sz="quarter" idx="10"/>
          </p:nvPr>
        </p:nvSpPr>
        <p:spPr/>
        <p:txBody>
          <a:bodyPr/>
          <a:lstStyle/>
          <a:p>
            <a:pPr>
              <a:defRPr/>
            </a:pPr>
            <a:fld id="{C9737233-90FB-42B2-AAF6-41D75D50C4FD}" type="slidenum">
              <a:rPr lang="en-GB" smtClean="0"/>
              <a:pPr>
                <a:defRPr/>
              </a:pPr>
              <a:t>11</a:t>
            </a:fld>
            <a:endParaRPr lang="en-GB"/>
          </a:p>
        </p:txBody>
      </p:sp>
    </p:spTree>
    <p:extLst>
      <p:ext uri="{BB962C8B-B14F-4D97-AF65-F5344CB8AC3E}">
        <p14:creationId xmlns:p14="http://schemas.microsoft.com/office/powerpoint/2010/main" val="2229159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F13938D2-5ADA-48EF-9A77-274F28545AA8}" type="datetimeFigureOut">
              <a:rPr lang="en-GB"/>
              <a:pPr>
                <a:defRPr/>
              </a:pPr>
              <a:t>08/10/2021</a:t>
            </a:fld>
            <a:endParaRPr lang="en-GB"/>
          </a:p>
        </p:txBody>
      </p:sp>
      <p:sp>
        <p:nvSpPr>
          <p:cNvPr id="3"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4"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CCC63859-1925-4CDD-833C-8B53C5C7851D}"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5AAF767E-E0B8-4EB4-A2F2-A2C5FD792C04}" type="datetimeFigureOut">
              <a:rPr lang="en-GB"/>
              <a:pPr>
                <a:defRPr/>
              </a:pPr>
              <a:t>08/10/2021</a:t>
            </a:fld>
            <a:endParaRPr lang="en-GB"/>
          </a:p>
        </p:txBody>
      </p:sp>
      <p:sp>
        <p:nvSpPr>
          <p:cNvPr id="3"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4"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6F8D8167-3A2E-46E5-A0D1-E67CE7D2E3F7}"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6D476678-6D74-43CE-9F66-02C01F04273A}" type="datetimeFigureOut">
              <a:rPr lang="en-GB"/>
              <a:pPr>
                <a:defRPr/>
              </a:pPr>
              <a:t>08/10/2021</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AFA2E268-41DA-45D1-8DD8-60FD3B115BC2}"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002E5063-3833-4261-B0AC-55F5BACC7B14}" type="datetimeFigureOut">
              <a:rPr lang="en-GB"/>
              <a:pPr>
                <a:defRPr/>
              </a:pPr>
              <a:t>08/10/2021</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16462F76-37CD-4164-9AC6-3847309FE1D2}"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BB8C548A-8390-4192-AEF7-C0F2761BA949}" type="datetimeFigureOut">
              <a:rPr lang="en-GB"/>
              <a:pPr>
                <a:defRPr/>
              </a:pPr>
              <a:t>08/10/2021</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ED997418-F46E-47AA-BDA4-74A076853635}"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592BFC70-7994-415A-95F9-390FE1328916}" type="datetimeFigureOut">
              <a:rPr lang="en-GB"/>
              <a:pPr>
                <a:defRPr/>
              </a:pPr>
              <a:t>08/10/2021</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2BD84FC4-5F7F-4DAC-9124-2AC972F2708F}"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188645B4-6428-4935-8141-E8A7FC78A104}" type="datetimeFigureOut">
              <a:rPr lang="en-GB"/>
              <a:pPr>
                <a:defRPr/>
              </a:pPr>
              <a:t>08/10/2021</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E3CE1AC7-C95B-4B16-AE80-02144413BB8B}"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2C5EF55C-CD12-4FF0-9CB4-A401CD18A7CC}" type="datetimeFigureOut">
              <a:rPr lang="en-GB"/>
              <a:pPr>
                <a:defRPr/>
              </a:pPr>
              <a:t>08/10/2021</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6D0D2340-27B9-4426-AFA6-B457D0389A70}"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8F9CCB77-8F45-4D95-AE52-ACD1CD1850A2}" type="datetimeFigureOut">
              <a:rPr lang="en-GB"/>
              <a:pPr>
                <a:defRPr/>
              </a:pPr>
              <a:t>08/10/2021</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74853D8E-7C79-43B1-A9F3-E5B562759BF2}"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41AD2AD8-BBAE-49CD-92E5-F32436AC6009}" type="datetimeFigureOut">
              <a:rPr lang="en-GB"/>
              <a:pPr>
                <a:defRPr/>
              </a:pPr>
              <a:t>08/10/2021</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5FAF5599-860B-4FBC-B79C-DDE1C1DB5519}"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CB62D268-AC09-4518-B801-E8FE3EF713A3}" type="datetimeFigureOut">
              <a:rPr lang="en-GB"/>
              <a:pPr>
                <a:defRPr/>
              </a:pPr>
              <a:t>08/10/2021</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B386FF70-EB11-44C2-9967-773FF31F97D8}"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C669AB52-99CE-4009-8B1F-F49FD0DAAF78}" type="datetimeFigureOut">
              <a:rPr lang="en-GB"/>
              <a:pPr>
                <a:defRPr/>
              </a:pPr>
              <a:t>08/10/2021</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GB"/>
          </a:p>
        </p:txBody>
      </p:sp>
      <p:pic>
        <p:nvPicPr>
          <p:cNvPr id="6" name="Picture 5"/>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3339" y="10633"/>
            <a:ext cx="1058416" cy="836712"/>
          </a:xfrm>
          <a:prstGeom prst="rect">
            <a:avLst/>
          </a:prstGeom>
          <a:noFill/>
          <a:ln>
            <a:noFill/>
          </a:ln>
          <a:effectLst/>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extBox 31"/>
          <p:cNvSpPr txBox="1">
            <a:spLocks noChangeArrowheads="1"/>
          </p:cNvSpPr>
          <p:nvPr userDrawn="1"/>
        </p:nvSpPr>
        <p:spPr bwMode="auto">
          <a:xfrm>
            <a:off x="250825" y="404813"/>
            <a:ext cx="3600450" cy="584200"/>
          </a:xfrm>
          <a:prstGeom prst="rect">
            <a:avLst/>
          </a:prstGeom>
          <a:noFill/>
          <a:ln w="9525">
            <a:noFill/>
            <a:miter lim="800000"/>
            <a:headEnd/>
            <a:tailEnd/>
          </a:ln>
        </p:spPr>
        <p:txBody>
          <a:bodyPr>
            <a:spAutoFit/>
          </a:bodyPr>
          <a:lstStyle/>
          <a:p>
            <a:pPr fontAlgn="auto">
              <a:spcBef>
                <a:spcPts val="0"/>
              </a:spcBef>
              <a:spcAft>
                <a:spcPts val="0"/>
              </a:spcAft>
              <a:defRPr/>
            </a:pPr>
            <a:r>
              <a:rPr lang="en-GB" sz="1600" b="1">
                <a:solidFill>
                  <a:srgbClr val="000000"/>
                </a:solidFill>
                <a:latin typeface="Calibri" pitchFamily="34" charset="0"/>
                <a:ea typeface="Arial Unicode MS" pitchFamily="34" charset="-128"/>
                <a:cs typeface="Mangal" pitchFamily="18" charset="0"/>
              </a:rPr>
              <a:t>Meal Solutions</a:t>
            </a:r>
          </a:p>
          <a:p>
            <a:pPr fontAlgn="auto">
              <a:spcBef>
                <a:spcPts val="0"/>
              </a:spcBef>
              <a:spcAft>
                <a:spcPts val="0"/>
              </a:spcAft>
              <a:defRPr/>
            </a:pPr>
            <a:endParaRPr lang="en-GB" sz="1600" u="sng">
              <a:solidFill>
                <a:srgbClr val="000000"/>
              </a:solidFill>
              <a:latin typeface="Calibri" pitchFamily="34" charset="0"/>
              <a:ea typeface="Arial Unicode MS" pitchFamily="34" charset="-128"/>
              <a:cs typeface="Mangal" pitchFamily="18" charset="0"/>
            </a:endParaRPr>
          </a:p>
        </p:txBody>
      </p:sp>
      <p:cxnSp>
        <p:nvCxnSpPr>
          <p:cNvPr id="8" name="Straight Connector 7"/>
          <p:cNvCxnSpPr/>
          <p:nvPr userDrawn="1"/>
        </p:nvCxnSpPr>
        <p:spPr>
          <a:xfrm>
            <a:off x="323850" y="692150"/>
            <a:ext cx="46799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TextBox 11"/>
          <p:cNvSpPr txBox="1">
            <a:spLocks noChangeArrowheads="1"/>
          </p:cNvSpPr>
          <p:nvPr userDrawn="1"/>
        </p:nvSpPr>
        <p:spPr bwMode="auto">
          <a:xfrm>
            <a:off x="250825" y="755650"/>
            <a:ext cx="3241675" cy="584200"/>
          </a:xfrm>
          <a:prstGeom prst="rect">
            <a:avLst/>
          </a:prstGeom>
          <a:noFill/>
          <a:ln w="9525">
            <a:noFill/>
            <a:miter lim="800000"/>
            <a:headEnd/>
            <a:tailEnd/>
          </a:ln>
        </p:spPr>
        <p:txBody>
          <a:bodyPr wrap="none">
            <a:spAutoFit/>
          </a:bodyPr>
          <a:lstStyle/>
          <a:p>
            <a:pPr fontAlgn="auto">
              <a:spcBef>
                <a:spcPts val="0"/>
              </a:spcBef>
              <a:spcAft>
                <a:spcPts val="0"/>
              </a:spcAft>
              <a:defRPr/>
            </a:pPr>
            <a:r>
              <a:rPr lang="en-GB" sz="1600" b="1" dirty="0">
                <a:solidFill>
                  <a:srgbClr val="000000"/>
                </a:solidFill>
                <a:latin typeface="Calibri" pitchFamily="34" charset="0"/>
                <a:ea typeface="Arial Unicode MS" pitchFamily="34" charset="-128"/>
                <a:cs typeface="Mangal" pitchFamily="18" charset="0"/>
              </a:rPr>
              <a:t>Making Every Meal Moment Special</a:t>
            </a:r>
          </a:p>
          <a:p>
            <a:pPr fontAlgn="auto">
              <a:spcBef>
                <a:spcPts val="0"/>
              </a:spcBef>
              <a:spcAft>
                <a:spcPts val="0"/>
              </a:spcAft>
              <a:defRPr/>
            </a:pPr>
            <a:endParaRPr lang="en-GB" sz="1600" u="sng" dirty="0">
              <a:solidFill>
                <a:srgbClr val="000000"/>
              </a:solidFill>
              <a:latin typeface="Calibri" pitchFamily="34" charset="0"/>
              <a:ea typeface="Arial Unicode MS" pitchFamily="34" charset="-128"/>
              <a:cs typeface="Mangal" pitchFamily="18" charset="0"/>
            </a:endParaRPr>
          </a:p>
        </p:txBody>
      </p:sp>
      <p:pic>
        <p:nvPicPr>
          <p:cNvPr id="1030" name="Picture 3"/>
          <p:cNvPicPr>
            <a:picLocks noChangeAspect="1" noChangeArrowheads="1"/>
          </p:cNvPicPr>
          <p:nvPr userDrawn="1"/>
        </p:nvPicPr>
        <p:blipFill>
          <a:blip r:embed="rId14" cstate="print"/>
          <a:srcRect l="25742" t="54460" r="49631" b="37735"/>
          <a:stretch>
            <a:fillRect/>
          </a:stretch>
        </p:blipFill>
        <p:spPr bwMode="auto">
          <a:xfrm>
            <a:off x="88900" y="6381750"/>
            <a:ext cx="2251075" cy="476250"/>
          </a:xfrm>
          <a:prstGeom prst="rect">
            <a:avLst/>
          </a:prstGeom>
          <a:noFill/>
          <a:ln w="9525">
            <a:noFill/>
            <a:miter lim="800000"/>
            <a:headEnd/>
            <a:tailEnd/>
          </a:ln>
        </p:spPr>
      </p:pic>
      <p:sp>
        <p:nvSpPr>
          <p:cNvPr id="12" name="TextBox 11"/>
          <p:cNvSpPr txBox="1"/>
          <p:nvPr userDrawn="1"/>
        </p:nvSpPr>
        <p:spPr>
          <a:xfrm>
            <a:off x="5508625" y="6443663"/>
            <a:ext cx="4321175" cy="369887"/>
          </a:xfrm>
          <a:prstGeom prst="rect">
            <a:avLst/>
          </a:prstGeom>
          <a:noFill/>
        </p:spPr>
        <p:txBody>
          <a:bodyPr>
            <a:spAutoFit/>
          </a:bodyPr>
          <a:lstStyle/>
          <a:p>
            <a:pPr fontAlgn="auto">
              <a:spcBef>
                <a:spcPts val="0"/>
              </a:spcBef>
              <a:spcAft>
                <a:spcPts val="0"/>
              </a:spcAft>
              <a:defRPr/>
            </a:pPr>
            <a:r>
              <a:rPr lang="en-GB" b="1" dirty="0">
                <a:solidFill>
                  <a:schemeClr val="accent4">
                    <a:lumMod val="50000"/>
                  </a:schemeClr>
                </a:solidFill>
                <a:latin typeface="+mn-lt"/>
                <a:cs typeface="+mn-cs"/>
              </a:rPr>
              <a:t>Making Every Meal Moment Special</a:t>
            </a: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ctrTitle"/>
          </p:nvPr>
        </p:nvSpPr>
        <p:spPr>
          <a:xfrm>
            <a:off x="611560" y="1700213"/>
            <a:ext cx="7918450" cy="2808287"/>
          </a:xfrm>
        </p:spPr>
        <p:txBody>
          <a:bodyPr/>
          <a:lstStyle/>
          <a:p>
            <a:pPr algn="ctr"/>
            <a:r>
              <a:rPr lang="en-GB" sz="4000" dirty="0">
                <a:solidFill>
                  <a:schemeClr val="tx1"/>
                </a:solidFill>
              </a:rPr>
              <a:t>Rogerstone Park</a:t>
            </a:r>
            <a:br>
              <a:rPr lang="en-GB" sz="4000" dirty="0">
                <a:solidFill>
                  <a:schemeClr val="tx1"/>
                </a:solidFill>
              </a:rPr>
            </a:br>
            <a:r>
              <a:rPr lang="en-GB" sz="4000" dirty="0">
                <a:solidFill>
                  <a:schemeClr val="tx1"/>
                </a:solidFill>
              </a:rPr>
              <a:t>Environmental Management </a:t>
            </a:r>
            <a:br>
              <a:rPr lang="en-GB" sz="4000" dirty="0">
                <a:solidFill>
                  <a:schemeClr val="tx1"/>
                </a:solidFill>
              </a:rPr>
            </a:br>
            <a:r>
              <a:rPr lang="en-GB" sz="4000" dirty="0">
                <a:solidFill>
                  <a:schemeClr val="tx1"/>
                </a:solidFill>
              </a:rPr>
              <a:t>Review</a:t>
            </a:r>
            <a:br>
              <a:rPr lang="en-GB" sz="4000" dirty="0">
                <a:solidFill>
                  <a:schemeClr val="tx1"/>
                </a:solidFill>
              </a:rPr>
            </a:br>
            <a:r>
              <a:rPr lang="en-GB" sz="4000" dirty="0">
                <a:solidFill>
                  <a:schemeClr val="tx1"/>
                </a:solidFill>
              </a:rPr>
              <a:t>Jan 2018 - Dec 2018</a:t>
            </a:r>
            <a:br>
              <a:rPr lang="en-GB" sz="4000" dirty="0">
                <a:solidFill>
                  <a:schemeClr val="tx1"/>
                </a:solidFill>
              </a:rPr>
            </a:br>
            <a:endParaRPr lang="en-GB" sz="4000" dirty="0">
              <a:solidFill>
                <a:schemeClr val="tx1"/>
              </a:solidFill>
            </a:endParaRPr>
          </a:p>
        </p:txBody>
      </p:sp>
    </p:spTree>
    <p:extLst>
      <p:ext uri="{BB962C8B-B14F-4D97-AF65-F5344CB8AC3E}">
        <p14:creationId xmlns:p14="http://schemas.microsoft.com/office/powerpoint/2010/main" val="62868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35696" y="1484784"/>
            <a:ext cx="5832648" cy="4247317"/>
          </a:xfrm>
          <a:prstGeom prst="rect">
            <a:avLst/>
          </a:prstGeom>
          <a:noFill/>
        </p:spPr>
        <p:txBody>
          <a:bodyPr wrap="square" rtlCol="0">
            <a:spAutoFit/>
          </a:bodyPr>
          <a:lstStyle/>
          <a:p>
            <a:pPr>
              <a:buFont typeface="Arial" pitchFamily="34" charset="0"/>
              <a:buChar char="•"/>
            </a:pPr>
            <a:endParaRPr lang="en-GB" dirty="0"/>
          </a:p>
          <a:p>
            <a:pPr marL="457200" indent="-457200">
              <a:buFont typeface="+mj-lt"/>
              <a:buAutoNum type="arabicPeriod"/>
            </a:pPr>
            <a:r>
              <a:rPr lang="en-GB" sz="2000" dirty="0"/>
              <a:t>Results of Audits/Compliance</a:t>
            </a:r>
          </a:p>
          <a:p>
            <a:pPr marL="457200" indent="-457200">
              <a:buFont typeface="+mj-lt"/>
              <a:buAutoNum type="arabicPeriod"/>
            </a:pPr>
            <a:r>
              <a:rPr lang="en-GB" sz="2000" dirty="0"/>
              <a:t>Relevant Changes</a:t>
            </a:r>
          </a:p>
          <a:p>
            <a:pPr marL="457200" indent="-457200">
              <a:buFont typeface="+mj-lt"/>
              <a:buAutoNum type="arabicPeriod"/>
            </a:pPr>
            <a:r>
              <a:rPr lang="en-GB" sz="2000" dirty="0"/>
              <a:t>Environmental Tracking</a:t>
            </a:r>
          </a:p>
          <a:p>
            <a:pPr marL="457200" indent="-457200">
              <a:buFont typeface="+mj-lt"/>
              <a:buAutoNum type="arabicPeriod"/>
            </a:pPr>
            <a:r>
              <a:rPr lang="en-GB" sz="2000" dirty="0"/>
              <a:t>Environmental KPIs Trends</a:t>
            </a:r>
          </a:p>
          <a:p>
            <a:pPr marL="457200" indent="-457200">
              <a:buFont typeface="+mj-lt"/>
              <a:buAutoNum type="arabicPeriod"/>
            </a:pPr>
            <a:r>
              <a:rPr lang="en-GB" sz="2000" dirty="0"/>
              <a:t>Permit Compliance</a:t>
            </a:r>
          </a:p>
          <a:p>
            <a:pPr marL="457200" indent="-457200">
              <a:buFont typeface="+mj-lt"/>
              <a:buAutoNum type="arabicPeriod"/>
            </a:pPr>
            <a:r>
              <a:rPr lang="en-GB" sz="2000" dirty="0"/>
              <a:t>Carbon Reporting</a:t>
            </a:r>
          </a:p>
          <a:p>
            <a:pPr marL="457200" indent="-457200">
              <a:buFont typeface="+mj-lt"/>
              <a:buAutoNum type="arabicPeriod"/>
            </a:pPr>
            <a:r>
              <a:rPr lang="en-GB" sz="2000" dirty="0"/>
              <a:t>Environmental Responsibilities</a:t>
            </a:r>
          </a:p>
          <a:p>
            <a:pPr marL="457200" indent="-457200">
              <a:buFont typeface="+mj-lt"/>
              <a:buAutoNum type="arabicPeriod"/>
            </a:pPr>
            <a:r>
              <a:rPr lang="en-GB" sz="2000" dirty="0"/>
              <a:t>Internal/External Communication</a:t>
            </a:r>
          </a:p>
          <a:p>
            <a:pPr marL="457200" indent="-457200">
              <a:buFont typeface="+mj-lt"/>
              <a:buAutoNum type="arabicPeriod"/>
            </a:pPr>
            <a:r>
              <a:rPr lang="en-GB" sz="2000" dirty="0"/>
              <a:t>Mini Audit Schedule</a:t>
            </a:r>
          </a:p>
          <a:p>
            <a:pPr marL="457200" indent="-457200">
              <a:buFont typeface="+mj-lt"/>
              <a:buAutoNum type="arabicPeriod"/>
            </a:pPr>
            <a:r>
              <a:rPr lang="en-GB" sz="2000" dirty="0"/>
              <a:t>Mini Audit Example</a:t>
            </a:r>
          </a:p>
          <a:p>
            <a:pPr marL="457200" indent="-457200">
              <a:buFont typeface="+mj-lt"/>
              <a:buAutoNum type="arabicPeriod"/>
            </a:pPr>
            <a:r>
              <a:rPr lang="en-GB" sz="2000" dirty="0"/>
              <a:t>Site EMS / Register of Legislation  </a:t>
            </a:r>
          </a:p>
          <a:p>
            <a:endParaRPr lang="en-GB" dirty="0"/>
          </a:p>
          <a:p>
            <a:pPr lvl="2"/>
            <a:endParaRPr lang="en-GB" sz="1400" dirty="0"/>
          </a:p>
        </p:txBody>
      </p:sp>
    </p:spTree>
    <p:extLst>
      <p:ext uri="{BB962C8B-B14F-4D97-AF65-F5344CB8AC3E}">
        <p14:creationId xmlns:p14="http://schemas.microsoft.com/office/powerpoint/2010/main" val="977412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251521" y="1086024"/>
            <a:ext cx="8132626" cy="52953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n-GB" sz="1600" u="sng" dirty="0"/>
          </a:p>
          <a:p>
            <a:r>
              <a:rPr lang="en-GB" sz="1800" dirty="0">
                <a:solidFill>
                  <a:schemeClr val="tx1"/>
                </a:solidFill>
                <a:latin typeface="Arial" panose="020B0604020202020204" pitchFamily="34" charset="0"/>
                <a:cs typeface="Arial" panose="020B0604020202020204" pitchFamily="34" charset="0"/>
              </a:rPr>
              <a:t>        </a:t>
            </a:r>
            <a:r>
              <a:rPr lang="en-GB" sz="1800" u="sng" dirty="0">
                <a:solidFill>
                  <a:schemeClr val="tx1"/>
                </a:solidFill>
                <a:latin typeface="Arial" panose="020B0604020202020204" pitchFamily="34" charset="0"/>
                <a:cs typeface="Arial" panose="020B0604020202020204" pitchFamily="34" charset="0"/>
              </a:rPr>
              <a:t>Natural Resources Wales</a:t>
            </a:r>
          </a:p>
          <a:p>
            <a:pPr lvl="2"/>
            <a:r>
              <a:rPr lang="en-GB" sz="1800" dirty="0">
                <a:solidFill>
                  <a:schemeClr val="tx1"/>
                </a:solidFill>
                <a:latin typeface="Arial" panose="020B0604020202020204" pitchFamily="34" charset="0"/>
                <a:cs typeface="Arial" panose="020B0604020202020204" pitchFamily="34" charset="0"/>
              </a:rPr>
              <a:t> No reportable incidents </a:t>
            </a:r>
          </a:p>
          <a:p>
            <a:pPr lvl="2"/>
            <a:r>
              <a:rPr lang="en-GB" sz="1800" dirty="0">
                <a:solidFill>
                  <a:schemeClr val="tx1"/>
                </a:solidFill>
                <a:latin typeface="Arial" panose="020B0604020202020204" pitchFamily="34" charset="0"/>
                <a:cs typeface="Arial" panose="020B0604020202020204" pitchFamily="34" charset="0"/>
              </a:rPr>
              <a:t>Compliance visit by NRW on 7</a:t>
            </a:r>
            <a:r>
              <a:rPr lang="en-GB" sz="1800" baseline="30000" dirty="0">
                <a:solidFill>
                  <a:schemeClr val="tx1"/>
                </a:solidFill>
                <a:latin typeface="Arial" panose="020B0604020202020204" pitchFamily="34" charset="0"/>
                <a:cs typeface="Arial" panose="020B0604020202020204" pitchFamily="34" charset="0"/>
              </a:rPr>
              <a:t>th</a:t>
            </a:r>
            <a:r>
              <a:rPr lang="en-GB" sz="1800" dirty="0">
                <a:solidFill>
                  <a:schemeClr val="tx1"/>
                </a:solidFill>
                <a:latin typeface="Arial" panose="020B0604020202020204" pitchFamily="34" charset="0"/>
                <a:cs typeface="Arial" panose="020B0604020202020204" pitchFamily="34" charset="0"/>
              </a:rPr>
              <a:t> Nov 2018; to:  </a:t>
            </a:r>
          </a:p>
          <a:p>
            <a:pPr marL="171450" indent="-171450">
              <a:buFont typeface="Arial" panose="020B0604020202020204" pitchFamily="34" charset="0"/>
              <a:buChar char="•"/>
            </a:pPr>
            <a:r>
              <a:rPr lang="en-GB" sz="1600" dirty="0">
                <a:solidFill>
                  <a:schemeClr val="tx1"/>
                </a:solidFill>
              </a:rPr>
              <a:t>Basic permit release points and permitted operations check– A full site walkover to ensure the permit reflects site activity.</a:t>
            </a:r>
          </a:p>
          <a:p>
            <a:pPr marL="171450" indent="-171450">
              <a:buFont typeface="Arial" panose="020B0604020202020204" pitchFamily="34" charset="0"/>
              <a:buChar char="•"/>
            </a:pPr>
            <a:r>
              <a:rPr lang="en-GB" sz="1600" dirty="0">
                <a:solidFill>
                  <a:schemeClr val="tx1"/>
                </a:solidFill>
              </a:rPr>
              <a:t>Odour abatement system audit. </a:t>
            </a:r>
          </a:p>
          <a:p>
            <a:pPr marL="171450" indent="-171450">
              <a:buFont typeface="Arial" panose="020B0604020202020204" pitchFamily="34" charset="0"/>
              <a:buChar char="•"/>
            </a:pPr>
            <a:r>
              <a:rPr lang="en-GB" sz="1600" dirty="0">
                <a:solidFill>
                  <a:schemeClr val="tx1"/>
                </a:solidFill>
              </a:rPr>
              <a:t>S1 effluent outlet – Assess function and MCERTS compliance. </a:t>
            </a:r>
          </a:p>
          <a:p>
            <a:pPr lvl="2"/>
            <a:endParaRPr lang="en-GB" sz="1000" dirty="0">
              <a:solidFill>
                <a:schemeClr val="tx1"/>
              </a:solidFill>
              <a:highlight>
                <a:srgbClr val="FFFF00"/>
              </a:highlight>
              <a:latin typeface="Arial" panose="020B0604020202020204" pitchFamily="34" charset="0"/>
              <a:cs typeface="Arial" panose="020B0604020202020204" pitchFamily="34" charset="0"/>
            </a:endParaRPr>
          </a:p>
          <a:p>
            <a:endParaRPr lang="en-GB" sz="1000" u="sng" dirty="0">
              <a:solidFill>
                <a:schemeClr val="tx1"/>
              </a:solidFill>
              <a:latin typeface="Arial" panose="020B0604020202020204" pitchFamily="34" charset="0"/>
              <a:cs typeface="Arial" panose="020B0604020202020204" pitchFamily="34" charset="0"/>
            </a:endParaRPr>
          </a:p>
          <a:p>
            <a:r>
              <a:rPr lang="en-GB" sz="1000" dirty="0">
                <a:solidFill>
                  <a:schemeClr val="tx1"/>
                </a:solidFill>
                <a:latin typeface="Arial" panose="020B0604020202020204" pitchFamily="34" charset="0"/>
                <a:cs typeface="Arial" panose="020B0604020202020204" pitchFamily="34" charset="0"/>
              </a:rPr>
              <a:t>     </a:t>
            </a:r>
            <a:r>
              <a:rPr lang="en-GB" sz="1800" u="sng" dirty="0">
                <a:solidFill>
                  <a:schemeClr val="tx1"/>
                </a:solidFill>
                <a:latin typeface="Arial" panose="020B0604020202020204" pitchFamily="34" charset="0"/>
                <a:cs typeface="Arial" panose="020B0604020202020204" pitchFamily="34" charset="0"/>
              </a:rPr>
              <a:t>ISO14001 Site Audits</a:t>
            </a:r>
            <a:endParaRPr lang="en-GB" sz="1800" dirty="0">
              <a:solidFill>
                <a:schemeClr val="tx1"/>
              </a:solidFill>
              <a:latin typeface="Arial" panose="020B0604020202020204" pitchFamily="34" charset="0"/>
              <a:cs typeface="Arial" panose="020B0604020202020204" pitchFamily="34" charset="0"/>
            </a:endParaRPr>
          </a:p>
          <a:p>
            <a:pPr lvl="2"/>
            <a:r>
              <a:rPr lang="en-GB" sz="1800" dirty="0">
                <a:solidFill>
                  <a:schemeClr val="tx1"/>
                </a:solidFill>
                <a:latin typeface="Arial" panose="020B0604020202020204" pitchFamily="34" charset="0"/>
                <a:cs typeface="Arial" panose="020B0604020202020204" pitchFamily="34" charset="0"/>
              </a:rPr>
              <a:t>June + November (to ISO14001:2015) </a:t>
            </a:r>
          </a:p>
          <a:p>
            <a:pPr lvl="2"/>
            <a:r>
              <a:rPr lang="en-GB" sz="1800" dirty="0">
                <a:solidFill>
                  <a:schemeClr val="tx1"/>
                </a:solidFill>
                <a:latin typeface="Arial" panose="020B0604020202020204" pitchFamily="34" charset="0"/>
                <a:cs typeface="Arial" panose="020B0604020202020204" pitchFamily="34" charset="0"/>
              </a:rPr>
              <a:t>All completed and no major NCs.</a:t>
            </a:r>
          </a:p>
          <a:p>
            <a:pPr lvl="2"/>
            <a:endParaRPr lang="en-GB" sz="1800" dirty="0">
              <a:solidFill>
                <a:schemeClr val="tx1"/>
              </a:solidFill>
              <a:latin typeface="Arial" panose="020B0604020202020204" pitchFamily="34" charset="0"/>
              <a:cs typeface="Arial" panose="020B0604020202020204" pitchFamily="34" charset="0"/>
            </a:endParaRPr>
          </a:p>
          <a:p>
            <a:r>
              <a:rPr lang="en-GB" sz="1800" u="sng" dirty="0">
                <a:solidFill>
                  <a:schemeClr val="tx1"/>
                </a:solidFill>
                <a:latin typeface="Arial" panose="020B0604020202020204" pitchFamily="34" charset="0"/>
                <a:cs typeface="Arial" panose="020B0604020202020204" pitchFamily="34" charset="0"/>
              </a:rPr>
              <a:t>Relevant Changes</a:t>
            </a:r>
            <a:endParaRPr lang="en-GB" sz="1800" dirty="0">
              <a:solidFill>
                <a:schemeClr val="tx1"/>
              </a:solidFill>
              <a:latin typeface="Arial" panose="020B0604020202020204" pitchFamily="34" charset="0"/>
              <a:cs typeface="Arial" panose="020B0604020202020204" pitchFamily="34" charset="0"/>
            </a:endParaRPr>
          </a:p>
          <a:p>
            <a:pPr marL="1200150" lvl="2" indent="-285750">
              <a:buFont typeface="Arial" panose="020B0604020202020204" pitchFamily="34" charset="0"/>
              <a:buChar char="•"/>
            </a:pPr>
            <a:r>
              <a:rPr lang="en-GB" sz="1800" dirty="0">
                <a:solidFill>
                  <a:schemeClr val="tx1"/>
                </a:solidFill>
                <a:latin typeface="Arial" panose="020B0604020202020204" pitchFamily="34" charset="0"/>
                <a:cs typeface="Arial" panose="020B0604020202020204" pitchFamily="34" charset="0"/>
              </a:rPr>
              <a:t>New SHE Controller in Sept 2018</a:t>
            </a:r>
          </a:p>
          <a:p>
            <a:pPr marL="1200150" lvl="2" indent="-285750">
              <a:buFont typeface="Arial" panose="020B0604020202020204" pitchFamily="34" charset="0"/>
              <a:buChar char="•"/>
            </a:pPr>
            <a:r>
              <a:rPr lang="en-GB" sz="1800" dirty="0">
                <a:solidFill>
                  <a:schemeClr val="tx1"/>
                </a:solidFill>
                <a:latin typeface="Arial" panose="020B0604020202020204" pitchFamily="34" charset="0"/>
                <a:cs typeface="Arial" panose="020B0604020202020204" pitchFamily="34" charset="0"/>
              </a:rPr>
              <a:t>New Group Environmental Manager November 2018 (will have some impact on Group EMS requirements)  </a:t>
            </a:r>
          </a:p>
          <a:p>
            <a:pPr lvl="2"/>
            <a:endParaRPr lang="en-GB" sz="1600" dirty="0"/>
          </a:p>
        </p:txBody>
      </p:sp>
      <p:sp>
        <p:nvSpPr>
          <p:cNvPr id="4" name="TextBox 3"/>
          <p:cNvSpPr txBox="1"/>
          <p:nvPr/>
        </p:nvSpPr>
        <p:spPr>
          <a:xfrm>
            <a:off x="5220072" y="332656"/>
            <a:ext cx="2826415" cy="369332"/>
          </a:xfrm>
          <a:prstGeom prst="rect">
            <a:avLst/>
          </a:prstGeom>
          <a:noFill/>
        </p:spPr>
        <p:txBody>
          <a:bodyPr wrap="none" rtlCol="0">
            <a:spAutoFit/>
          </a:bodyPr>
          <a:lstStyle/>
          <a:p>
            <a:r>
              <a:rPr lang="en-GB" dirty="0"/>
              <a:t>Audit Results/Compliance</a:t>
            </a:r>
          </a:p>
        </p:txBody>
      </p:sp>
    </p:spTree>
    <p:extLst>
      <p:ext uri="{BB962C8B-B14F-4D97-AF65-F5344CB8AC3E}">
        <p14:creationId xmlns:p14="http://schemas.microsoft.com/office/powerpoint/2010/main" val="3401263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364088" y="294016"/>
            <a:ext cx="1997150" cy="369332"/>
          </a:xfrm>
          <a:prstGeom prst="rect">
            <a:avLst/>
          </a:prstGeom>
          <a:noFill/>
        </p:spPr>
        <p:txBody>
          <a:bodyPr wrap="none" rtlCol="0">
            <a:spAutoFit/>
          </a:bodyPr>
          <a:lstStyle/>
          <a:p>
            <a:r>
              <a:rPr lang="en-GB" dirty="0"/>
              <a:t>KPI Water Trends</a:t>
            </a:r>
          </a:p>
        </p:txBody>
      </p:sp>
      <p:pic>
        <p:nvPicPr>
          <p:cNvPr id="25" name="Picture 24">
            <a:extLst>
              <a:ext uri="{FF2B5EF4-FFF2-40B4-BE49-F238E27FC236}">
                <a16:creationId xmlns:a16="http://schemas.microsoft.com/office/drawing/2014/main" id="{47C7BD7A-C6AC-450F-9BA0-971CCAB4273C}"/>
              </a:ext>
            </a:extLst>
          </p:cNvPr>
          <p:cNvPicPr>
            <a:picLocks noChangeAspect="1"/>
          </p:cNvPicPr>
          <p:nvPr/>
        </p:nvPicPr>
        <p:blipFill>
          <a:blip r:embed="rId2"/>
          <a:stretch>
            <a:fillRect/>
          </a:stretch>
        </p:blipFill>
        <p:spPr>
          <a:xfrm>
            <a:off x="1979712" y="1219200"/>
            <a:ext cx="5544616" cy="5216854"/>
          </a:xfrm>
          <a:prstGeom prst="rect">
            <a:avLst/>
          </a:prstGeom>
        </p:spPr>
      </p:pic>
    </p:spTree>
    <p:extLst>
      <p:ext uri="{BB962C8B-B14F-4D97-AF65-F5344CB8AC3E}">
        <p14:creationId xmlns:p14="http://schemas.microsoft.com/office/powerpoint/2010/main" val="1939112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580112" y="300685"/>
            <a:ext cx="2121158" cy="369332"/>
          </a:xfrm>
          <a:prstGeom prst="rect">
            <a:avLst/>
          </a:prstGeom>
          <a:noFill/>
        </p:spPr>
        <p:txBody>
          <a:bodyPr wrap="none" rtlCol="0">
            <a:spAutoFit/>
          </a:bodyPr>
          <a:lstStyle/>
          <a:p>
            <a:r>
              <a:rPr lang="en-GB" dirty="0"/>
              <a:t>KPI Energy Trends</a:t>
            </a:r>
          </a:p>
        </p:txBody>
      </p:sp>
      <p:pic>
        <p:nvPicPr>
          <p:cNvPr id="16" name="Picture 15">
            <a:extLst>
              <a:ext uri="{FF2B5EF4-FFF2-40B4-BE49-F238E27FC236}">
                <a16:creationId xmlns:a16="http://schemas.microsoft.com/office/drawing/2014/main" id="{4E23C954-1462-4186-ACA9-E0ABC7CCBF9F}"/>
              </a:ext>
            </a:extLst>
          </p:cNvPr>
          <p:cNvPicPr>
            <a:picLocks noChangeAspect="1"/>
          </p:cNvPicPr>
          <p:nvPr/>
        </p:nvPicPr>
        <p:blipFill>
          <a:blip r:embed="rId3"/>
          <a:stretch>
            <a:fillRect/>
          </a:stretch>
        </p:blipFill>
        <p:spPr>
          <a:xfrm>
            <a:off x="899592" y="1484784"/>
            <a:ext cx="7889255" cy="4320480"/>
          </a:xfrm>
          <a:prstGeom prst="rect">
            <a:avLst/>
          </a:prstGeom>
        </p:spPr>
      </p:pic>
    </p:spTree>
    <p:extLst>
      <p:ext uri="{BB962C8B-B14F-4D97-AF65-F5344CB8AC3E}">
        <p14:creationId xmlns:p14="http://schemas.microsoft.com/office/powerpoint/2010/main" val="2477017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35902" y="872716"/>
            <a:ext cx="8784569" cy="565262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n-GB" sz="1800" u="sng" dirty="0">
              <a:solidFill>
                <a:schemeClr val="tx1"/>
              </a:solidFill>
              <a:latin typeface="Arial" panose="020B0604020202020204" pitchFamily="34" charset="0"/>
              <a:cs typeface="Arial" panose="020B0604020202020204" pitchFamily="34" charset="0"/>
            </a:endParaRPr>
          </a:p>
          <a:p>
            <a:r>
              <a:rPr lang="en-GB" sz="1800" b="1" u="sng" dirty="0">
                <a:solidFill>
                  <a:schemeClr val="tx1"/>
                </a:solidFill>
                <a:latin typeface="Arial" panose="020B0604020202020204" pitchFamily="34" charset="0"/>
                <a:cs typeface="Arial" panose="020B0604020202020204" pitchFamily="34" charset="0"/>
              </a:rPr>
              <a:t>Environmental Projects Completed 2018</a:t>
            </a:r>
          </a:p>
          <a:p>
            <a:endParaRPr lang="en-GB" sz="1800" b="1" u="sng" dirty="0">
              <a:solidFill>
                <a:schemeClr val="tx1"/>
              </a:solidFill>
              <a:latin typeface="Arial" panose="020B0604020202020204" pitchFamily="34" charset="0"/>
              <a:cs typeface="Arial" panose="020B0604020202020204" pitchFamily="34" charset="0"/>
            </a:endParaRPr>
          </a:p>
          <a:p>
            <a:pPr marL="1371600" lvl="2" indent="-457200" algn="l">
              <a:buFont typeface="Arial" panose="020B0604020202020204" pitchFamily="34" charset="0"/>
              <a:buChar char="•"/>
            </a:pPr>
            <a:r>
              <a:rPr lang="en-GB" sz="1800" dirty="0">
                <a:solidFill>
                  <a:schemeClr val="tx1"/>
                </a:solidFill>
              </a:rPr>
              <a:t>CHP Project completed. Plant switched on December 2018. The site is the first in the group to utilise this technology, and the first site in Wales to incorporate the legal requirements (MCP Regs) into Environmental Permit. </a:t>
            </a:r>
          </a:p>
          <a:p>
            <a:pPr marL="1371600" lvl="2" indent="-457200" algn="l">
              <a:buFont typeface="Arial" panose="020B0604020202020204" pitchFamily="34" charset="0"/>
              <a:buChar char="•"/>
            </a:pPr>
            <a:r>
              <a:rPr lang="en-GB" sz="1800" dirty="0">
                <a:solidFill>
                  <a:schemeClr val="tx1"/>
                </a:solidFill>
              </a:rPr>
              <a:t>Environmental Training improvements budgeted for </a:t>
            </a:r>
            <a:r>
              <a:rPr lang="en-GB" sz="1800" dirty="0" err="1">
                <a:solidFill>
                  <a:schemeClr val="tx1"/>
                </a:solidFill>
              </a:rPr>
              <a:t>for</a:t>
            </a:r>
            <a:r>
              <a:rPr lang="en-GB" sz="1800" dirty="0">
                <a:solidFill>
                  <a:schemeClr val="tx1"/>
                </a:solidFill>
              </a:rPr>
              <a:t> end of financial year (into 2019) – IEMA training. </a:t>
            </a:r>
          </a:p>
          <a:p>
            <a:pPr marL="1371600" lvl="2" indent="-457200" algn="l">
              <a:buFont typeface="Arial" panose="020B0604020202020204" pitchFamily="34" charset="0"/>
              <a:buChar char="•"/>
            </a:pPr>
            <a:r>
              <a:rPr lang="en-GB" sz="1800" dirty="0">
                <a:solidFill>
                  <a:schemeClr val="tx1"/>
                </a:solidFill>
              </a:rPr>
              <a:t>LED Lighting throughout factory and offices – rolling plan. T5/T8 </a:t>
            </a:r>
          </a:p>
          <a:p>
            <a:pPr marL="1371600" lvl="2" indent="-457200" algn="l">
              <a:buFont typeface="Arial" panose="020B0604020202020204" pitchFamily="34" charset="0"/>
              <a:buChar char="•"/>
            </a:pPr>
            <a:r>
              <a:rPr lang="en-GB" sz="1800" dirty="0">
                <a:solidFill>
                  <a:schemeClr val="tx1"/>
                </a:solidFill>
              </a:rPr>
              <a:t>ESOS Energy audit undertaken – October 2018. </a:t>
            </a:r>
          </a:p>
          <a:p>
            <a:pPr marL="1371600" lvl="2" indent="-457200" algn="l">
              <a:buFont typeface="Arial" panose="020B0604020202020204" pitchFamily="34" charset="0"/>
              <a:buChar char="•"/>
            </a:pPr>
            <a:r>
              <a:rPr lang="en-GB" sz="1800" dirty="0">
                <a:solidFill>
                  <a:schemeClr val="tx1"/>
                </a:solidFill>
              </a:rPr>
              <a:t>Food Waste Minimisation Projects – Increase amounts of packed food (suitable for human consumption) going to food charity </a:t>
            </a:r>
            <a:r>
              <a:rPr lang="en-GB" sz="1800" dirty="0" err="1">
                <a:solidFill>
                  <a:schemeClr val="tx1"/>
                </a:solidFill>
              </a:rPr>
              <a:t>FairShare</a:t>
            </a:r>
            <a:r>
              <a:rPr lang="en-GB" sz="1800" dirty="0">
                <a:solidFill>
                  <a:schemeClr val="tx1"/>
                </a:solidFill>
              </a:rPr>
              <a:t>. </a:t>
            </a:r>
          </a:p>
          <a:p>
            <a:pPr marL="1371600" lvl="2" indent="-457200" algn="l">
              <a:buFont typeface="Arial" panose="020B0604020202020204" pitchFamily="34" charset="0"/>
              <a:buChar char="•"/>
            </a:pPr>
            <a:r>
              <a:rPr lang="en-GB" sz="1800" dirty="0">
                <a:solidFill>
                  <a:schemeClr val="tx1"/>
                </a:solidFill>
              </a:rPr>
              <a:t>Spill Kit renewals Sept 2018.</a:t>
            </a:r>
          </a:p>
          <a:p>
            <a:pPr marL="1371600" lvl="2" indent="-457200" algn="l">
              <a:buFont typeface="Arial" panose="020B0604020202020204" pitchFamily="34" charset="0"/>
              <a:buChar char="•"/>
            </a:pPr>
            <a:r>
              <a:rPr lang="en-GB" sz="1800" dirty="0">
                <a:solidFill>
                  <a:schemeClr val="tx1"/>
                </a:solidFill>
              </a:rPr>
              <a:t>Environmental measurement to be added to Paperless system auditing process. </a:t>
            </a:r>
          </a:p>
          <a:p>
            <a:pPr lvl="2" algn="l"/>
            <a:endParaRPr lang="en-GB" sz="1800" dirty="0">
              <a:solidFill>
                <a:schemeClr val="tx1"/>
              </a:solidFill>
              <a:highlight>
                <a:srgbClr val="FFFF00"/>
              </a:highlight>
            </a:endParaRPr>
          </a:p>
        </p:txBody>
      </p:sp>
      <p:sp>
        <p:nvSpPr>
          <p:cNvPr id="4" name="TextBox 3"/>
          <p:cNvSpPr txBox="1"/>
          <p:nvPr/>
        </p:nvSpPr>
        <p:spPr>
          <a:xfrm>
            <a:off x="4644008" y="332656"/>
            <a:ext cx="3454792" cy="369332"/>
          </a:xfrm>
          <a:prstGeom prst="rect">
            <a:avLst/>
          </a:prstGeom>
          <a:noFill/>
        </p:spPr>
        <p:txBody>
          <a:bodyPr wrap="none" rtlCol="0">
            <a:spAutoFit/>
          </a:bodyPr>
          <a:lstStyle/>
          <a:p>
            <a:r>
              <a:rPr lang="en-GB" dirty="0"/>
              <a:t>Regulatory Compliance - Permit</a:t>
            </a:r>
          </a:p>
        </p:txBody>
      </p:sp>
    </p:spTree>
    <p:extLst>
      <p:ext uri="{BB962C8B-B14F-4D97-AF65-F5344CB8AC3E}">
        <p14:creationId xmlns:p14="http://schemas.microsoft.com/office/powerpoint/2010/main" val="3505248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395536" y="1086024"/>
            <a:ext cx="7846484" cy="49861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n-GB" sz="1800" u="sng" dirty="0">
              <a:solidFill>
                <a:schemeClr val="tx1"/>
              </a:solidFill>
              <a:latin typeface="Arial" panose="020B0604020202020204" pitchFamily="34" charset="0"/>
              <a:cs typeface="Arial" panose="020B0604020202020204" pitchFamily="34" charset="0"/>
            </a:endParaRPr>
          </a:p>
          <a:p>
            <a:r>
              <a:rPr lang="en-GB" sz="1800" dirty="0">
                <a:solidFill>
                  <a:schemeClr val="tx1"/>
                </a:solidFill>
                <a:latin typeface="Arial" panose="020B0604020202020204" pitchFamily="34" charset="0"/>
                <a:cs typeface="Arial" panose="020B0604020202020204" pitchFamily="34" charset="0"/>
              </a:rPr>
              <a:t>         </a:t>
            </a:r>
            <a:r>
              <a:rPr lang="en-GB" sz="1800" u="sng" dirty="0">
                <a:solidFill>
                  <a:schemeClr val="tx1"/>
                </a:solidFill>
                <a:latin typeface="Arial" panose="020B0604020202020204" pitchFamily="34" charset="0"/>
                <a:cs typeface="Arial" panose="020B0604020202020204" pitchFamily="34" charset="0"/>
              </a:rPr>
              <a:t>Permit Compliance</a:t>
            </a:r>
          </a:p>
          <a:p>
            <a:pPr lvl="2"/>
            <a:r>
              <a:rPr lang="en-GB" sz="1800" dirty="0">
                <a:solidFill>
                  <a:schemeClr val="tx1"/>
                </a:solidFill>
                <a:latin typeface="Arial" panose="020B0604020202020204" pitchFamily="34" charset="0"/>
                <a:cs typeface="Arial" panose="020B0604020202020204" pitchFamily="34" charset="0"/>
              </a:rPr>
              <a:t>Emissions monitoring satisfactory (from all emission points) </a:t>
            </a:r>
          </a:p>
          <a:p>
            <a:pPr lvl="2"/>
            <a:r>
              <a:rPr lang="en-GB" sz="1800" dirty="0">
                <a:solidFill>
                  <a:schemeClr val="tx1"/>
                </a:solidFill>
                <a:latin typeface="Arial" panose="020B0604020202020204" pitchFamily="34" charset="0"/>
                <a:cs typeface="Arial" panose="020B0604020202020204" pitchFamily="34" charset="0"/>
              </a:rPr>
              <a:t>All submission deadlines met (Pollution Prevention Plans, Water)</a:t>
            </a:r>
          </a:p>
          <a:p>
            <a:pPr lvl="2"/>
            <a:r>
              <a:rPr lang="en-GB" sz="1800" dirty="0">
                <a:solidFill>
                  <a:schemeClr val="tx1"/>
                </a:solidFill>
                <a:latin typeface="Arial" panose="020B0604020202020204" pitchFamily="34" charset="0"/>
                <a:cs typeface="Arial" panose="020B0604020202020204" pitchFamily="34" charset="0"/>
              </a:rPr>
              <a:t>MCERTS inspections undertaken (QMS)  and passed Sept 2018</a:t>
            </a:r>
          </a:p>
          <a:p>
            <a:pPr lvl="2"/>
            <a:endParaRPr lang="en-GB" sz="1800" u="sng" dirty="0">
              <a:solidFill>
                <a:schemeClr val="tx1"/>
              </a:solidFill>
              <a:latin typeface="Arial" panose="020B0604020202020204" pitchFamily="34" charset="0"/>
              <a:cs typeface="Arial" panose="020B0604020202020204" pitchFamily="34" charset="0"/>
            </a:endParaRPr>
          </a:p>
          <a:p>
            <a:r>
              <a:rPr lang="en-GB" sz="1800" dirty="0">
                <a:solidFill>
                  <a:schemeClr val="tx1"/>
                </a:solidFill>
                <a:latin typeface="Arial" panose="020B0604020202020204" pitchFamily="34" charset="0"/>
                <a:cs typeface="Arial" panose="020B0604020202020204" pitchFamily="34" charset="0"/>
              </a:rPr>
              <a:t>           </a:t>
            </a:r>
            <a:r>
              <a:rPr lang="en-GB" sz="1800" u="sng" dirty="0">
                <a:solidFill>
                  <a:schemeClr val="tx1"/>
                </a:solidFill>
                <a:latin typeface="Arial" panose="020B0604020202020204" pitchFamily="34" charset="0"/>
                <a:cs typeface="Arial" panose="020B0604020202020204" pitchFamily="34" charset="0"/>
              </a:rPr>
              <a:t>Trade Effluent Discharge </a:t>
            </a:r>
            <a:r>
              <a:rPr lang="en-GB" sz="1800" dirty="0">
                <a:solidFill>
                  <a:schemeClr val="tx1"/>
                </a:solidFill>
                <a:latin typeface="Arial" panose="020B0604020202020204" pitchFamily="34" charset="0"/>
                <a:cs typeface="Arial" panose="020B0604020202020204" pitchFamily="34" charset="0"/>
              </a:rPr>
              <a:t>(sewer) </a:t>
            </a:r>
          </a:p>
          <a:p>
            <a:pPr lvl="2"/>
            <a:r>
              <a:rPr lang="en-GB" sz="1800" dirty="0">
                <a:solidFill>
                  <a:schemeClr val="tx1"/>
                </a:solidFill>
                <a:latin typeface="Arial" panose="020B0604020202020204" pitchFamily="34" charset="0"/>
                <a:cs typeface="Arial" panose="020B0604020202020204" pitchFamily="34" charset="0"/>
              </a:rPr>
              <a:t>Some minor breaches of parameters  </a:t>
            </a:r>
          </a:p>
          <a:p>
            <a:pPr lvl="2"/>
            <a:r>
              <a:rPr lang="en-GB" sz="1800" dirty="0">
                <a:solidFill>
                  <a:schemeClr val="tx1"/>
                </a:solidFill>
                <a:latin typeface="Arial" panose="020B0604020202020204" pitchFamily="34" charset="0"/>
                <a:cs typeface="Arial" panose="020B0604020202020204" pitchFamily="34" charset="0"/>
              </a:rPr>
              <a:t>Investigations were undertaken and recorded through EMS.  </a:t>
            </a:r>
          </a:p>
          <a:p>
            <a:pPr lvl="2"/>
            <a:r>
              <a:rPr lang="en-GB" sz="1800" dirty="0">
                <a:solidFill>
                  <a:schemeClr val="tx1"/>
                </a:solidFill>
                <a:latin typeface="Arial" panose="020B0604020202020204" pitchFamily="34" charset="0"/>
                <a:cs typeface="Arial" panose="020B0604020202020204" pitchFamily="34" charset="0"/>
              </a:rPr>
              <a:t>Heavy metal content satisfactory</a:t>
            </a:r>
          </a:p>
          <a:p>
            <a:pPr lvl="2"/>
            <a:r>
              <a:rPr lang="en-GB" sz="1800" dirty="0">
                <a:solidFill>
                  <a:schemeClr val="tx1"/>
                </a:solidFill>
                <a:latin typeface="Arial" panose="020B0604020202020204" pitchFamily="34" charset="0"/>
                <a:cs typeface="Arial" panose="020B0604020202020204" pitchFamily="34" charset="0"/>
              </a:rPr>
              <a:t>Daily discharge amounts not exceeded </a:t>
            </a:r>
          </a:p>
          <a:p>
            <a:pPr lvl="2"/>
            <a:endParaRPr lang="en-GB" sz="1600" dirty="0"/>
          </a:p>
        </p:txBody>
      </p:sp>
      <p:sp>
        <p:nvSpPr>
          <p:cNvPr id="4" name="TextBox 3"/>
          <p:cNvSpPr txBox="1"/>
          <p:nvPr/>
        </p:nvSpPr>
        <p:spPr>
          <a:xfrm>
            <a:off x="4644008" y="332656"/>
            <a:ext cx="3454792" cy="369332"/>
          </a:xfrm>
          <a:prstGeom prst="rect">
            <a:avLst/>
          </a:prstGeom>
          <a:noFill/>
        </p:spPr>
        <p:txBody>
          <a:bodyPr wrap="none" rtlCol="0">
            <a:spAutoFit/>
          </a:bodyPr>
          <a:lstStyle/>
          <a:p>
            <a:r>
              <a:rPr lang="en-GB" dirty="0"/>
              <a:t>Regulatory Compliance - Permit</a:t>
            </a:r>
          </a:p>
        </p:txBody>
      </p:sp>
    </p:spTree>
    <p:extLst>
      <p:ext uri="{BB962C8B-B14F-4D97-AF65-F5344CB8AC3E}">
        <p14:creationId xmlns:p14="http://schemas.microsoft.com/office/powerpoint/2010/main" val="3132378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323528" y="1086024"/>
            <a:ext cx="8146381" cy="49861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n-GB" sz="1800" u="sng" dirty="0">
              <a:solidFill>
                <a:schemeClr val="tx1"/>
              </a:solidFill>
              <a:latin typeface="Arial" panose="020B0604020202020204" pitchFamily="34" charset="0"/>
              <a:cs typeface="Arial" panose="020B0604020202020204" pitchFamily="34" charset="0"/>
            </a:endParaRPr>
          </a:p>
          <a:p>
            <a:r>
              <a:rPr lang="en-GB" sz="1800" dirty="0">
                <a:solidFill>
                  <a:schemeClr val="tx1"/>
                </a:solidFill>
                <a:latin typeface="Arial" panose="020B0604020202020204" pitchFamily="34" charset="0"/>
                <a:cs typeface="Arial" panose="020B0604020202020204" pitchFamily="34" charset="0"/>
              </a:rPr>
              <a:t>         </a:t>
            </a:r>
            <a:r>
              <a:rPr lang="en-GB" sz="1800" u="sng" dirty="0">
                <a:solidFill>
                  <a:schemeClr val="tx1"/>
                </a:solidFill>
                <a:latin typeface="Arial" panose="020B0604020202020204" pitchFamily="34" charset="0"/>
                <a:cs typeface="Arial" panose="020B0604020202020204" pitchFamily="34" charset="0"/>
              </a:rPr>
              <a:t>Climate Change Agreement (UK)</a:t>
            </a:r>
          </a:p>
          <a:p>
            <a:r>
              <a:rPr lang="en-GB" sz="1800" dirty="0">
                <a:solidFill>
                  <a:schemeClr val="tx1"/>
                </a:solidFill>
                <a:latin typeface="Arial" panose="020B0604020202020204" pitchFamily="34" charset="0"/>
                <a:cs typeface="Arial" panose="020B0604020202020204" pitchFamily="34" charset="0"/>
              </a:rPr>
              <a:t>The site </a:t>
            </a:r>
            <a:r>
              <a:rPr lang="en-GB" sz="1800" b="1" u="sng" dirty="0">
                <a:solidFill>
                  <a:srgbClr val="00B050"/>
                </a:solidFill>
                <a:latin typeface="Arial" panose="020B0604020202020204" pitchFamily="34" charset="0"/>
                <a:cs typeface="Arial" panose="020B0604020202020204" pitchFamily="34" charset="0"/>
              </a:rPr>
              <a:t>PASSED</a:t>
            </a:r>
            <a:r>
              <a:rPr lang="en-GB" sz="1800" dirty="0">
                <a:solidFill>
                  <a:schemeClr val="tx1"/>
                </a:solidFill>
                <a:latin typeface="Arial" panose="020B0604020202020204" pitchFamily="34" charset="0"/>
                <a:cs typeface="Arial" panose="020B0604020202020204" pitchFamily="34" charset="0"/>
              </a:rPr>
              <a:t> the two year CCL target end of 2018. </a:t>
            </a:r>
          </a:p>
          <a:p>
            <a:pPr lvl="2"/>
            <a:r>
              <a:rPr lang="en-GB" sz="1800" dirty="0">
                <a:solidFill>
                  <a:schemeClr val="tx1"/>
                </a:solidFill>
                <a:latin typeface="Arial" panose="020B0604020202020204" pitchFamily="34" charset="0"/>
                <a:cs typeface="Arial" panose="020B0604020202020204" pitchFamily="34" charset="0"/>
              </a:rPr>
              <a:t>Voluntary – 2 year scheme. </a:t>
            </a:r>
          </a:p>
          <a:p>
            <a:pPr lvl="2"/>
            <a:r>
              <a:rPr lang="en-GB" sz="1800" dirty="0">
                <a:solidFill>
                  <a:schemeClr val="tx1"/>
                </a:solidFill>
                <a:latin typeface="Arial" panose="020B0604020202020204" pitchFamily="34" charset="0"/>
                <a:cs typeface="Arial" panose="020B0604020202020204" pitchFamily="34" charset="0"/>
              </a:rPr>
              <a:t>This was the THIRD target period. (2018 is reporting year)</a:t>
            </a:r>
          </a:p>
          <a:p>
            <a:pPr lvl="2"/>
            <a:r>
              <a:rPr lang="en-GB" sz="1800" dirty="0">
                <a:solidFill>
                  <a:schemeClr val="tx1"/>
                </a:solidFill>
                <a:latin typeface="Arial" panose="020B0604020202020204" pitchFamily="34" charset="0"/>
                <a:cs typeface="Arial" panose="020B0604020202020204" pitchFamily="34" charset="0"/>
              </a:rPr>
              <a:t>Target was 2303/kWh – Achieved 2204/kWh</a:t>
            </a:r>
          </a:p>
          <a:p>
            <a:pPr lvl="2"/>
            <a:r>
              <a:rPr lang="en-GB" sz="1800" dirty="0">
                <a:solidFill>
                  <a:schemeClr val="tx1"/>
                </a:solidFill>
                <a:latin typeface="Arial" panose="020B0604020202020204" pitchFamily="34" charset="0"/>
                <a:cs typeface="Arial" panose="020B0604020202020204" pitchFamily="34" charset="0"/>
              </a:rPr>
              <a:t>Achieved billing discount of </a:t>
            </a:r>
            <a:r>
              <a:rPr lang="en-GB" sz="1800" dirty="0">
                <a:solidFill>
                  <a:srgbClr val="00B050"/>
                </a:solidFill>
                <a:latin typeface="Arial" panose="020B0604020202020204" pitchFamily="34" charset="0"/>
                <a:cs typeface="Arial" panose="020B0604020202020204" pitchFamily="34" charset="0"/>
              </a:rPr>
              <a:t>XXXX </a:t>
            </a:r>
            <a:r>
              <a:rPr lang="en-GB" sz="1800" dirty="0">
                <a:solidFill>
                  <a:schemeClr val="tx1"/>
                </a:solidFill>
                <a:latin typeface="Arial" panose="020B0604020202020204" pitchFamily="34" charset="0"/>
                <a:cs typeface="Arial" panose="020B0604020202020204" pitchFamily="34" charset="0"/>
              </a:rPr>
              <a:t>over 2018/209 billing years. </a:t>
            </a:r>
          </a:p>
          <a:p>
            <a:pPr lvl="2"/>
            <a:endParaRPr lang="en-GB" sz="1800" dirty="0">
              <a:solidFill>
                <a:schemeClr val="tx1"/>
              </a:solidFill>
              <a:highlight>
                <a:srgbClr val="FFFF00"/>
              </a:highlight>
              <a:latin typeface="Arial" panose="020B0604020202020204" pitchFamily="34" charset="0"/>
              <a:cs typeface="Arial" panose="020B0604020202020204" pitchFamily="34" charset="0"/>
            </a:endParaRPr>
          </a:p>
          <a:p>
            <a:pPr lvl="2"/>
            <a:r>
              <a:rPr lang="en-GB" sz="1800" dirty="0">
                <a:solidFill>
                  <a:schemeClr val="tx1"/>
                </a:solidFill>
                <a:highlight>
                  <a:srgbClr val="FFFF00"/>
                </a:highlight>
                <a:latin typeface="Arial" panose="020B0604020202020204" pitchFamily="34" charset="0"/>
                <a:cs typeface="Arial" panose="020B0604020202020204" pitchFamily="34" charset="0"/>
              </a:rPr>
              <a:t> </a:t>
            </a:r>
            <a:endParaRPr lang="en-GB" sz="1800" u="sng" dirty="0">
              <a:solidFill>
                <a:schemeClr val="tx1"/>
              </a:solidFill>
              <a:highlight>
                <a:srgbClr val="FFFF00"/>
              </a:highlight>
              <a:latin typeface="Arial" panose="020B0604020202020204" pitchFamily="34" charset="0"/>
              <a:cs typeface="Arial" panose="020B0604020202020204" pitchFamily="34" charset="0"/>
            </a:endParaRPr>
          </a:p>
          <a:p>
            <a:r>
              <a:rPr lang="en-GB" sz="1800" dirty="0">
                <a:solidFill>
                  <a:schemeClr val="tx1"/>
                </a:solidFill>
                <a:latin typeface="Arial" panose="020B0604020202020204" pitchFamily="34" charset="0"/>
                <a:cs typeface="Arial" panose="020B0604020202020204" pitchFamily="34" charset="0"/>
              </a:rPr>
              <a:t>        </a:t>
            </a:r>
            <a:r>
              <a:rPr lang="en-GB" sz="1800" u="sng" dirty="0">
                <a:solidFill>
                  <a:schemeClr val="tx1"/>
                </a:solidFill>
                <a:latin typeface="Arial" panose="020B0604020202020204" pitchFamily="34" charset="0"/>
                <a:cs typeface="Arial" panose="020B0604020202020204" pitchFamily="34" charset="0"/>
              </a:rPr>
              <a:t>European Emissions Trading Scheme (EUETS)</a:t>
            </a:r>
            <a:r>
              <a:rPr lang="en-GB" sz="1800" dirty="0">
                <a:solidFill>
                  <a:schemeClr val="tx1"/>
                </a:solidFill>
                <a:latin typeface="Arial" panose="020B0604020202020204" pitchFamily="34" charset="0"/>
                <a:cs typeface="Arial" panose="020B0604020202020204" pitchFamily="34" charset="0"/>
              </a:rPr>
              <a:t> </a:t>
            </a:r>
          </a:p>
          <a:p>
            <a:pPr lvl="2"/>
            <a:r>
              <a:rPr lang="en-GB" sz="1800" dirty="0">
                <a:solidFill>
                  <a:schemeClr val="tx1"/>
                </a:solidFill>
                <a:latin typeface="Arial" panose="020B0604020202020204" pitchFamily="34" charset="0"/>
                <a:cs typeface="Arial" panose="020B0604020202020204" pitchFamily="34" charset="0"/>
              </a:rPr>
              <a:t>Non Voluntary</a:t>
            </a:r>
          </a:p>
          <a:p>
            <a:pPr lvl="2"/>
            <a:r>
              <a:rPr lang="en-GB" sz="1800" dirty="0">
                <a:solidFill>
                  <a:schemeClr val="tx1"/>
                </a:solidFill>
                <a:latin typeface="Arial" panose="020B0604020202020204" pitchFamily="34" charset="0"/>
                <a:cs typeface="Arial" panose="020B0604020202020204" pitchFamily="34" charset="0"/>
              </a:rPr>
              <a:t>Over 20 MW thermal capacity (natural gas)</a:t>
            </a:r>
          </a:p>
          <a:p>
            <a:pPr lvl="2"/>
            <a:r>
              <a:rPr lang="en-GB" sz="1800" dirty="0">
                <a:solidFill>
                  <a:schemeClr val="tx1"/>
                </a:solidFill>
                <a:latin typeface="Arial" panose="020B0604020202020204" pitchFamily="34" charset="0"/>
                <a:cs typeface="Arial" panose="020B0604020202020204" pitchFamily="34" charset="0"/>
              </a:rPr>
              <a:t>External Audit Process – Undertaken successfully January 2018.</a:t>
            </a:r>
          </a:p>
          <a:p>
            <a:pPr lvl="2"/>
            <a:r>
              <a:rPr lang="en-GB" sz="1800" dirty="0">
                <a:solidFill>
                  <a:schemeClr val="tx1"/>
                </a:solidFill>
                <a:latin typeface="Arial" panose="020B0604020202020204" pitchFamily="34" charset="0"/>
                <a:cs typeface="Arial" panose="020B0604020202020204" pitchFamily="34" charset="0"/>
              </a:rPr>
              <a:t>Site is compliant with all 2018 requirements of the Regulations</a:t>
            </a:r>
          </a:p>
          <a:p>
            <a:pPr lvl="2"/>
            <a:endParaRPr lang="en-GB" sz="1600" dirty="0"/>
          </a:p>
          <a:p>
            <a:pPr lvl="2"/>
            <a:endParaRPr lang="en-GB" sz="1600" dirty="0"/>
          </a:p>
        </p:txBody>
      </p:sp>
      <p:sp>
        <p:nvSpPr>
          <p:cNvPr id="4" name="TextBox 3"/>
          <p:cNvSpPr txBox="1"/>
          <p:nvPr/>
        </p:nvSpPr>
        <p:spPr>
          <a:xfrm>
            <a:off x="3851920" y="404664"/>
            <a:ext cx="4378186" cy="369332"/>
          </a:xfrm>
          <a:prstGeom prst="rect">
            <a:avLst/>
          </a:prstGeom>
          <a:noFill/>
        </p:spPr>
        <p:txBody>
          <a:bodyPr wrap="none" rtlCol="0">
            <a:spAutoFit/>
          </a:bodyPr>
          <a:lstStyle/>
          <a:p>
            <a:r>
              <a:rPr lang="en-GB" dirty="0"/>
              <a:t>Regulatory Compliance - Carbon Trading</a:t>
            </a:r>
          </a:p>
        </p:txBody>
      </p:sp>
    </p:spTree>
    <p:extLst>
      <p:ext uri="{BB962C8B-B14F-4D97-AF65-F5344CB8AC3E}">
        <p14:creationId xmlns:p14="http://schemas.microsoft.com/office/powerpoint/2010/main" val="3374579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83768" y="1052736"/>
            <a:ext cx="3685714" cy="5447619"/>
          </a:xfrm>
          <a:prstGeom prst="rect">
            <a:avLst/>
          </a:prstGeom>
        </p:spPr>
      </p:pic>
      <p:sp>
        <p:nvSpPr>
          <p:cNvPr id="4" name="TextBox 3"/>
          <p:cNvSpPr txBox="1"/>
          <p:nvPr/>
        </p:nvSpPr>
        <p:spPr>
          <a:xfrm>
            <a:off x="5004048" y="332656"/>
            <a:ext cx="3326552" cy="369332"/>
          </a:xfrm>
          <a:prstGeom prst="rect">
            <a:avLst/>
          </a:prstGeom>
          <a:noFill/>
        </p:spPr>
        <p:txBody>
          <a:bodyPr wrap="none" rtlCol="0">
            <a:spAutoFit/>
          </a:bodyPr>
          <a:lstStyle/>
          <a:p>
            <a:r>
              <a:rPr lang="en-GB" dirty="0"/>
              <a:t>Environmental Responsibilities</a:t>
            </a:r>
          </a:p>
        </p:txBody>
      </p:sp>
    </p:spTree>
    <p:extLst>
      <p:ext uri="{BB962C8B-B14F-4D97-AF65-F5344CB8AC3E}">
        <p14:creationId xmlns:p14="http://schemas.microsoft.com/office/powerpoint/2010/main" val="124208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39952" y="332656"/>
            <a:ext cx="4057521" cy="369332"/>
          </a:xfrm>
          <a:prstGeom prst="rect">
            <a:avLst/>
          </a:prstGeom>
          <a:noFill/>
        </p:spPr>
        <p:txBody>
          <a:bodyPr wrap="none" rtlCol="0">
            <a:spAutoFit/>
          </a:bodyPr>
          <a:lstStyle/>
          <a:p>
            <a:r>
              <a:rPr lang="en-GB" dirty="0"/>
              <a:t>Communications – Internal &amp; External</a:t>
            </a:r>
          </a:p>
        </p:txBody>
      </p:sp>
      <p:pic>
        <p:nvPicPr>
          <p:cNvPr id="4" name="Picture 3">
            <a:extLst>
              <a:ext uri="{FF2B5EF4-FFF2-40B4-BE49-F238E27FC236}">
                <a16:creationId xmlns:a16="http://schemas.microsoft.com/office/drawing/2014/main" id="{A4F040A0-9DC2-4A03-873D-AAE5F64D1924}"/>
              </a:ext>
            </a:extLst>
          </p:cNvPr>
          <p:cNvPicPr>
            <a:picLocks noChangeAspect="1"/>
          </p:cNvPicPr>
          <p:nvPr/>
        </p:nvPicPr>
        <p:blipFill rotWithShape="1">
          <a:blip r:embed="rId3"/>
          <a:srcRect t="32277"/>
          <a:stretch/>
        </p:blipFill>
        <p:spPr>
          <a:xfrm>
            <a:off x="161756" y="2480570"/>
            <a:ext cx="8856984" cy="3384376"/>
          </a:xfrm>
          <a:prstGeom prst="rect">
            <a:avLst/>
          </a:prstGeom>
        </p:spPr>
      </p:pic>
      <p:pic>
        <p:nvPicPr>
          <p:cNvPr id="5" name="Picture 4">
            <a:extLst>
              <a:ext uri="{FF2B5EF4-FFF2-40B4-BE49-F238E27FC236}">
                <a16:creationId xmlns:a16="http://schemas.microsoft.com/office/drawing/2014/main" id="{81D3B388-3A9F-4578-9614-11590FEF4A83}"/>
              </a:ext>
            </a:extLst>
          </p:cNvPr>
          <p:cNvPicPr>
            <a:picLocks noChangeAspect="1"/>
          </p:cNvPicPr>
          <p:nvPr/>
        </p:nvPicPr>
        <p:blipFill rotWithShape="1">
          <a:blip r:embed="rId3"/>
          <a:srcRect b="79418"/>
          <a:stretch/>
        </p:blipFill>
        <p:spPr>
          <a:xfrm>
            <a:off x="161756" y="1440394"/>
            <a:ext cx="8856984" cy="1028587"/>
          </a:xfrm>
          <a:prstGeom prst="rect">
            <a:avLst/>
          </a:prstGeom>
        </p:spPr>
      </p:pic>
    </p:spTree>
    <p:extLst>
      <p:ext uri="{BB962C8B-B14F-4D97-AF65-F5344CB8AC3E}">
        <p14:creationId xmlns:p14="http://schemas.microsoft.com/office/powerpoint/2010/main" val="3859518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71472" y="1214422"/>
            <a:ext cx="7960968" cy="923330"/>
          </a:xfrm>
          <a:prstGeom prst="rect">
            <a:avLst/>
          </a:prstGeom>
          <a:noFill/>
        </p:spPr>
        <p:txBody>
          <a:bodyPr wrap="square" rtlCol="0">
            <a:spAutoFit/>
          </a:bodyPr>
          <a:lstStyle/>
          <a:p>
            <a:endParaRPr lang="en-GB" dirty="0"/>
          </a:p>
          <a:p>
            <a:endParaRPr lang="en-GB" dirty="0"/>
          </a:p>
          <a:p>
            <a:r>
              <a:rPr lang="en-GB" dirty="0">
                <a:solidFill>
                  <a:srgbClr val="FF0000"/>
                </a:solidFill>
              </a:rPr>
              <a:t>       </a:t>
            </a:r>
            <a:endParaRPr lang="en-GB" sz="1400" dirty="0"/>
          </a:p>
        </p:txBody>
      </p:sp>
      <p:sp>
        <p:nvSpPr>
          <p:cNvPr id="4" name="TextBox 3"/>
          <p:cNvSpPr txBox="1"/>
          <p:nvPr/>
        </p:nvSpPr>
        <p:spPr>
          <a:xfrm>
            <a:off x="5004048" y="383659"/>
            <a:ext cx="3044488" cy="369332"/>
          </a:xfrm>
          <a:prstGeom prst="rect">
            <a:avLst/>
          </a:prstGeom>
          <a:noFill/>
        </p:spPr>
        <p:txBody>
          <a:bodyPr wrap="none" rtlCol="0">
            <a:spAutoFit/>
          </a:bodyPr>
          <a:lstStyle/>
          <a:p>
            <a:r>
              <a:rPr lang="en-GB" dirty="0"/>
              <a:t>Internal Mini Audit Schedule</a:t>
            </a:r>
          </a:p>
        </p:txBody>
      </p:sp>
      <p:pic>
        <p:nvPicPr>
          <p:cNvPr id="6" name="Picture 5">
            <a:extLst>
              <a:ext uri="{FF2B5EF4-FFF2-40B4-BE49-F238E27FC236}">
                <a16:creationId xmlns:a16="http://schemas.microsoft.com/office/drawing/2014/main" id="{139DEE11-FA53-4E87-9374-170061AB3B1B}"/>
              </a:ext>
            </a:extLst>
          </p:cNvPr>
          <p:cNvPicPr>
            <a:picLocks noChangeAspect="1"/>
          </p:cNvPicPr>
          <p:nvPr/>
        </p:nvPicPr>
        <p:blipFill rotWithShape="1">
          <a:blip r:embed="rId3">
            <a:extLst>
              <a:ext uri="{28A0092B-C50C-407E-A947-70E740481C1C}">
                <a14:useLocalDpi xmlns:a14="http://schemas.microsoft.com/office/drawing/2010/main" val="0"/>
              </a:ext>
            </a:extLst>
          </a:blip>
          <a:srcRect b="48237"/>
          <a:stretch/>
        </p:blipFill>
        <p:spPr>
          <a:xfrm>
            <a:off x="1057714" y="1500428"/>
            <a:ext cx="7834766" cy="2144596"/>
          </a:xfrm>
          <a:prstGeom prst="rect">
            <a:avLst/>
          </a:prstGeom>
        </p:spPr>
      </p:pic>
    </p:spTree>
    <p:extLst>
      <p:ext uri="{BB962C8B-B14F-4D97-AF65-F5344CB8AC3E}">
        <p14:creationId xmlns:p14="http://schemas.microsoft.com/office/powerpoint/2010/main" val="1811879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683568" y="1988840"/>
            <a:ext cx="7846484" cy="25922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n-GB" sz="1800" u="sng" dirty="0">
              <a:solidFill>
                <a:schemeClr val="tx1"/>
              </a:solidFill>
              <a:highlight>
                <a:srgbClr val="FFFF00"/>
              </a:highlight>
              <a:latin typeface="Arial" panose="020B0604020202020204" pitchFamily="34" charset="0"/>
              <a:cs typeface="Arial" panose="020B0604020202020204" pitchFamily="34" charset="0"/>
            </a:endParaRPr>
          </a:p>
          <a:p>
            <a:r>
              <a:rPr lang="en-GB" sz="1800" u="sng" dirty="0">
                <a:solidFill>
                  <a:schemeClr val="tx1"/>
                </a:solidFill>
                <a:latin typeface="Arial" panose="020B0604020202020204" pitchFamily="34" charset="0"/>
                <a:cs typeface="Arial" panose="020B0604020202020204" pitchFamily="34" charset="0"/>
              </a:rPr>
              <a:t>Site EMS</a:t>
            </a:r>
          </a:p>
          <a:p>
            <a:pPr lvl="2"/>
            <a:r>
              <a:rPr lang="en-GB" sz="1800" dirty="0">
                <a:solidFill>
                  <a:schemeClr val="tx1"/>
                </a:solidFill>
                <a:latin typeface="Arial" panose="020B0604020202020204" pitchFamily="34" charset="0"/>
                <a:cs typeface="Arial" panose="020B0604020202020204" pitchFamily="34" charset="0"/>
              </a:rPr>
              <a:t>Reviewed and found to be suitable and sufficient – passed transition into new standard</a:t>
            </a:r>
          </a:p>
          <a:p>
            <a:pPr lvl="2"/>
            <a:r>
              <a:rPr lang="en-GB" sz="1800" dirty="0">
                <a:solidFill>
                  <a:schemeClr val="tx1"/>
                </a:solidFill>
                <a:latin typeface="Arial" panose="020B0604020202020204" pitchFamily="34" charset="0"/>
                <a:cs typeface="Arial" panose="020B0604020202020204" pitchFamily="34" charset="0"/>
              </a:rPr>
              <a:t>3 Year Environment Plan reviewed and updated</a:t>
            </a:r>
          </a:p>
          <a:p>
            <a:pPr lvl="2"/>
            <a:r>
              <a:rPr lang="en-GB" sz="1800" dirty="0">
                <a:solidFill>
                  <a:schemeClr val="tx1"/>
                </a:solidFill>
                <a:latin typeface="Arial" panose="020B0604020202020204" pitchFamily="34" charset="0"/>
                <a:cs typeface="Arial" panose="020B0604020202020204" pitchFamily="34" charset="0"/>
              </a:rPr>
              <a:t>All internal procedures reviewed and updated as required – some changes to site Register of Legislation incorporated. </a:t>
            </a:r>
          </a:p>
          <a:p>
            <a:endParaRPr lang="en-GB" sz="1800" u="sng" dirty="0">
              <a:solidFill>
                <a:schemeClr val="tx1"/>
              </a:solidFill>
              <a:highlight>
                <a:srgbClr val="FFFF00"/>
              </a:highlight>
              <a:latin typeface="Arial" panose="020B0604020202020204" pitchFamily="34" charset="0"/>
              <a:cs typeface="Arial" panose="020B0604020202020204" pitchFamily="34" charset="0"/>
            </a:endParaRPr>
          </a:p>
          <a:p>
            <a:pPr lvl="2"/>
            <a:endParaRPr lang="en-GB" sz="1800" dirty="0">
              <a:solidFill>
                <a:schemeClr val="tx1"/>
              </a:solidFill>
              <a:latin typeface="Arial" panose="020B0604020202020204" pitchFamily="34" charset="0"/>
              <a:cs typeface="Arial" panose="020B0604020202020204" pitchFamily="34" charset="0"/>
            </a:endParaRPr>
          </a:p>
          <a:p>
            <a:pPr lvl="2"/>
            <a:endParaRPr lang="en-GB" sz="1600" dirty="0"/>
          </a:p>
        </p:txBody>
      </p:sp>
      <p:sp>
        <p:nvSpPr>
          <p:cNvPr id="4" name="TextBox 3"/>
          <p:cNvSpPr txBox="1"/>
          <p:nvPr/>
        </p:nvSpPr>
        <p:spPr>
          <a:xfrm>
            <a:off x="4211960" y="260648"/>
            <a:ext cx="3903633" cy="369332"/>
          </a:xfrm>
          <a:prstGeom prst="rect">
            <a:avLst/>
          </a:prstGeom>
          <a:noFill/>
        </p:spPr>
        <p:txBody>
          <a:bodyPr wrap="none" rtlCol="0">
            <a:spAutoFit/>
          </a:bodyPr>
          <a:lstStyle/>
          <a:p>
            <a:r>
              <a:rPr lang="en-GB" dirty="0"/>
              <a:t>Environmental Management System</a:t>
            </a:r>
          </a:p>
        </p:txBody>
      </p:sp>
    </p:spTree>
    <p:extLst>
      <p:ext uri="{BB962C8B-B14F-4D97-AF65-F5344CB8AC3E}">
        <p14:creationId xmlns:p14="http://schemas.microsoft.com/office/powerpoint/2010/main" val="28342697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urrendered_x002f_Expired_x0020_Date xmlns="859f7ad6-93f6-4205-b62b-a17f28acbbac" xsi:nil="true"/>
    <Welsh_x0020_Local_x0020_Authority xmlns="859f7ad6-93f6-4205-b62b-a17f28acbbac">Caerphilly CBC</Welsh_x0020_Local_x0020_Authority>
    <Site_x0020_Name xmlns="859f7ad6-93f6-4205-b62b-a17f28acbbac">Rogerstone Park Food Factory</Site_x0020_Name>
    <Post_x0020_code xmlns="859f7ad6-93f6-4205-b62b-a17f28acbbac">NP10 9SA</Post_x0020_code>
    <Customer_x0020_Name xmlns="859f7ad6-93f6-4205-b62b-a17f28acbbac">Solway Foods Ltd</Customer_x0020_Name>
    <Facility_x0020_Address xmlns="859f7ad6-93f6-4205-b62b-a17f28acbbac">Rogerstone Park Food Factory, Rogerstone Park, Azalea Road, Rogerstone, Newport NP10 9SA</Facility_x0020_Address>
    <Internal_x002f_External xmlns="859f7ad6-93f6-4205-b62b-a17f28acbbac">Incoming document</Internal_x002f_External>
    <Document_x0020_Type xmlns="859f7ad6-93f6-4205-b62b-a17f28acbbac">Report</Document_x0020_Type>
    <Disclosure_x0020_Status xmlns="859f7ad6-93f6-4205-b62b-a17f28acbbac">Public register</Disclosure_x0020_Status>
    <Addressee xmlns="859f7ad6-93f6-4205-b62b-a17f28acbbac">Trinity Park House, Fox Way, Wakefield, West Yorkshire WF2 8EE</Addressee>
    <Process_x0020_Type xmlns="859f7ad6-93f6-4205-b62b-a17f28acbbac">Compliance</Process_x0020_Type>
    <License_x002f_Activity_x0020_Type xmlns="859f7ad6-93f6-4205-b62b-a17f28acbbac">3. EPR Regulated Industry</License_x002f_Activity_x0020_Type>
    <Surrendered_x002f_Expired xmlns="859f7ad6-93f6-4205-b62b-a17f28acbbac" xsi:nil="true"/>
    <Document_x0020_Date xmlns="859f7ad6-93f6-4205-b62b-a17f28acbbac">2019-03-15T00:00:00+00:00</Document_x0020_Date>
    <Environment_x0020_Sub_x0020_Folder xmlns="859f7ad6-93f6-4205-b62b-a17f28acbbac">Licence supervision</Environment_x0020_Sub_x0020_Folder>
    <_dlc_DocId xmlns="9be56660-2c31-41ef-bc00-23e72f632f2a">REGU-386-3986384</_dlc_DocId>
    <_dlc_DocIdUrl xmlns="9be56660-2c31-41ef-bc00-23e72f632f2a">
      <Url>https://cyfoethnaturiolcymru.sharepoint.com/teams/Regulatory/Permitting/_layouts/15/DocIdRedir.aspx?ID=REGU-386-3986384</Url>
      <Description>REGU-386-3986384</Description>
    </_dlc_DocIdUrl>
  </documentManagement>
</p:properties>
</file>

<file path=customXml/item3.xml><?xml version="1.0" encoding="utf-8"?>
<?mso-contentType ?>
<SharedContentType xmlns="Microsoft.SharePoint.Taxonomy.ContentTypeSync" SourceId="78499d3b-94a8-4059-8763-489d4400b14a" ContentTypeId="0x01010067EB80C5FE939D4A9B3D8BA62129B7F50302" PreviousValue="false"/>
</file>

<file path=customXml/item4.xml><?xml version="1.0" encoding="utf-8"?>
<ct:contentTypeSchema xmlns:ct="http://schemas.microsoft.com/office/2006/metadata/contentType" xmlns:ma="http://schemas.microsoft.com/office/2006/metadata/properties/metaAttributes" ct:_="" ma:_="" ma:contentTypeName="NRW Perm-Comp PowerPoint Document" ma:contentTypeID="0x01010067EB80C5FE939D4A9B3D8BA62129B7F5030200911BEA38ED687B4E96AB2AA27D4A976F" ma:contentTypeVersion="765" ma:contentTypeDescription="Permitting &amp; Compliance PowerPoint Document" ma:contentTypeScope="" ma:versionID="348f01c80cb6a5159e88b8a95f42e230">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92fbe4ca6eba6b4ff2678f17736b2fc4"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D160B34-8F6E-431E-849E-914CFEE57CD1}">
  <ds:schemaRefs>
    <ds:schemaRef ds:uri="http://schemas.microsoft.com/sharepoint/v3/contenttype/forms"/>
  </ds:schemaRefs>
</ds:datastoreItem>
</file>

<file path=customXml/itemProps2.xml><?xml version="1.0" encoding="utf-8"?>
<ds:datastoreItem xmlns:ds="http://schemas.openxmlformats.org/officeDocument/2006/customXml" ds:itemID="{21E147E3-1B27-4F68-9685-66E98B5F23E9}">
  <ds:schemaRefs>
    <ds:schemaRef ds:uri="http://schemas.microsoft.com/office/2006/metadata/properties"/>
    <ds:schemaRef ds:uri="http://schemas.microsoft.com/office/infopath/2007/PartnerControls"/>
    <ds:schemaRef ds:uri="859f7ad6-93f6-4205-b62b-a17f28acbbac"/>
    <ds:schemaRef ds:uri="9be56660-2c31-41ef-bc00-23e72f632f2a"/>
  </ds:schemaRefs>
</ds:datastoreItem>
</file>

<file path=customXml/itemProps3.xml><?xml version="1.0" encoding="utf-8"?>
<ds:datastoreItem xmlns:ds="http://schemas.openxmlformats.org/officeDocument/2006/customXml" ds:itemID="{FC6C81B3-A1DD-4798-88FC-ADE37A272D51}">
  <ds:schemaRefs>
    <ds:schemaRef ds:uri="Microsoft.SharePoint.Taxonomy.ContentTypeSync"/>
  </ds:schemaRefs>
</ds:datastoreItem>
</file>

<file path=customXml/itemProps4.xml><?xml version="1.0" encoding="utf-8"?>
<ds:datastoreItem xmlns:ds="http://schemas.openxmlformats.org/officeDocument/2006/customXml" ds:itemID="{D72B5C23-6CC4-4120-89AD-2FF3C14D5A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9f7ad6-93f6-4205-b62b-a17f28acbbac"/>
    <ds:schemaRef ds:uri="9be56660-2c31-41ef-bc00-23e72f632f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36001C67-BE42-45E5-AA52-8BCD519F301D}">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24089</TotalTime>
  <Words>520</Words>
  <Application>Microsoft Office PowerPoint</Application>
  <PresentationFormat>On-screen Show (4:3)</PresentationFormat>
  <Paragraphs>92</Paragraphs>
  <Slides>12</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Rogerstone Park Environmental Management  Review Jan 2018 - Dec 2018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2 Sisters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Annual 2018 PC 4.1.5 EMS review slides-PR copy</dc:title>
  <dc:creator>2 Sisters</dc:creator>
  <cp:lastModifiedBy>Parr, Elizabeth</cp:lastModifiedBy>
  <cp:revision>1152</cp:revision>
  <cp:lastPrinted>2019-03-20T10:00:40Z</cp:lastPrinted>
  <dcterms:created xsi:type="dcterms:W3CDTF">2015-07-02T13:19:53Z</dcterms:created>
  <dcterms:modified xsi:type="dcterms:W3CDTF">2021-10-08T13:11:49Z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0x01010067EB80C5FE939D4A9B3D8BA62129B7F5030200911BEA38ED687B4E96AB2AA27D4A976F</vt:lpwstr>
  </property>
  <property fmtid="{D5CDD505-2E9C-101B-9397-08002B2CF9AE}" pid="3" name="_dlc_DocId">
    <vt:lpwstr>REGU-386-67334</vt:lpwstr>
  </property>
  <property fmtid="{D5CDD505-2E9C-101B-9397-08002B2CF9AE}" pid="4" name="_dlc_DocIdUrl">
    <vt:lpwstr>https://cyfoethnaturiolcymru.sharepoint.com/teams/Regulatory/Permitting/_layouts/15/DocIdRedir.aspx?ID=REGU-386-67334, REGU-386-67334</vt:lpwstr>
  </property>
  <property fmtid="{D5CDD505-2E9C-101B-9397-08002B2CF9AE}" pid="5" name="_dlc_DocIdItemGuid">
    <vt:lpwstr>46c2e80c-c5ef-43c4-948c-35e5c0595e44</vt:lpwstr>
  </property>
  <property fmtid="{D5CDD505-2E9C-101B-9397-08002B2CF9AE}" pid="6" name="_docset_NoMedatataSyncRequired">
    <vt:lpwstr>False</vt:lpwstr>
  </property>
</Properties>
</file>