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tags/tag1.xml" ContentType="application/vnd.openxmlformats-officedocument.presentationml.tags+xml"/>
  <Override PartName="/ppt/tags/tag4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tags/tag5.xml" ContentType="application/vnd.openxmlformats-officedocument.presentationml.tags+xml"/>
  <Override PartName="/ppt/tags/tag2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9bde748b44764f3c" Type="http://schemas.microsoft.com/office/2006/relationships/ui/extensibility" Target="customUI/customUI.xml"/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4"/>
  </p:sldMasterIdLst>
  <p:notesMasterIdLst>
    <p:notesMasterId r:id="rId7"/>
  </p:notesMasterIdLst>
  <p:handoutMasterIdLst>
    <p:handoutMasterId r:id="rId8"/>
  </p:handoutMasterIdLst>
  <p:sldIdLst>
    <p:sldId id="348" r:id="rId5"/>
    <p:sldId id="351" r:id="rId6"/>
  </p:sldIdLst>
  <p:sldSz cx="9144000" cy="6858000" type="screen4x3"/>
  <p:notesSz cx="6735763" cy="9866313"/>
  <p:custDataLst>
    <p:tags r:id="rId9"/>
  </p:custDataLst>
  <p:defaultTextStyle>
    <a:defPPr>
      <a:defRPr lang="en-GB"/>
    </a:defPPr>
    <a:lvl1pPr algn="l" rtl="0" eaLnBrk="0" fontAlgn="base" hangingPunct="0">
      <a:spcBef>
        <a:spcPct val="50000"/>
      </a:spcBef>
      <a:spcAft>
        <a:spcPct val="0"/>
      </a:spcAft>
      <a:defRPr lang="en-GB" sz="1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935" userDrawn="1">
          <p15:clr>
            <a:srgbClr val="A4A3A4"/>
          </p15:clr>
        </p15:guide>
        <p15:guide id="4" orient="horz" pos="4156" userDrawn="1">
          <p15:clr>
            <a:srgbClr val="A4A3A4"/>
          </p15:clr>
        </p15:guide>
        <p15:guide id="5" pos="5630" userDrawn="1">
          <p15:clr>
            <a:srgbClr val="A4A3A4"/>
          </p15:clr>
        </p15:guide>
        <p15:guide id="6" pos="13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FF9933"/>
    <a:srgbClr val="003282"/>
    <a:srgbClr val="969696"/>
    <a:srgbClr val="0D2B88"/>
    <a:srgbClr val="FFFFFF"/>
    <a:srgbClr val="0097D8"/>
    <a:srgbClr val="000F6E"/>
    <a:srgbClr val="000F69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9745" autoAdjust="0"/>
  </p:normalViewPr>
  <p:slideViewPr>
    <p:cSldViewPr snapToGrid="0" showGuides="1">
      <p:cViewPr varScale="1">
        <p:scale>
          <a:sx n="67" d="100"/>
          <a:sy n="67" d="100"/>
        </p:scale>
        <p:origin x="1168" y="44"/>
      </p:cViewPr>
      <p:guideLst>
        <p:guide orient="horz" pos="935"/>
        <p:guide orient="horz" pos="4156"/>
        <p:guide pos="5630"/>
        <p:guide pos="1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87" d="100"/>
          <a:sy n="87" d="100"/>
        </p:scale>
        <p:origin x="-3720" y="-84"/>
      </p:cViewPr>
      <p:guideLst>
        <p:guide orient="horz" pos="3108"/>
        <p:guide pos="2122"/>
      </p:guideLst>
    </p:cSldViewPr>
  </p:notesViewPr>
  <p:gridSpacing cx="90001" cy="90001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customXml" Target="../customXml/item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tags" Target="tags/tag1.xml"/><Relationship Id="rId14" Type="http://schemas.openxmlformats.org/officeDocument/2006/relationships/customXml" Target="../customXml/item4.xml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descr="25%"/>
          <p:cNvSpPr>
            <a:spLocks noGrp="1" noChangeArrowheads="1"/>
          </p:cNvSpPr>
          <p:nvPr>
            <p:ph type="hdr" sz="quarter"/>
          </p:nvPr>
        </p:nvSpPr>
        <p:spPr bwMode="gray">
          <a:xfrm>
            <a:off x="4" y="0"/>
            <a:ext cx="130209" cy="299422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vert="horz" wrap="none" lIns="64432" tIns="64432" rIns="64432" bIns="64432" numCol="1" anchor="t" anchorCtr="0" compatLnSpc="1">
            <a:prstTxWarp prst="textNoShape">
              <a:avLst/>
            </a:prstTxWarp>
            <a:spAutoFit/>
          </a:bodyPr>
          <a:lstStyle>
            <a:lvl1pPr defTabSz="910904">
              <a:spcBef>
                <a:spcPct val="0"/>
              </a:spcBef>
              <a:defRPr sz="1100"/>
            </a:lvl1pPr>
          </a:lstStyle>
          <a:p>
            <a:endParaRPr lang="en-GB" dirty="0"/>
          </a:p>
        </p:txBody>
      </p:sp>
      <p:sp>
        <p:nvSpPr>
          <p:cNvPr id="86019" name="Rectangle 3" descr="25%"/>
          <p:cNvSpPr>
            <a:spLocks noGrp="1" noChangeArrowheads="1"/>
          </p:cNvSpPr>
          <p:nvPr>
            <p:ph type="dt" sz="quarter" idx="1"/>
          </p:nvPr>
        </p:nvSpPr>
        <p:spPr bwMode="gray">
          <a:xfrm>
            <a:off x="5900320" y="1"/>
            <a:ext cx="835445" cy="29940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vert="horz" wrap="none" lIns="64432" tIns="64432" rIns="64432" bIns="64432" numCol="1" anchor="t" anchorCtr="0" compatLnSpc="1">
            <a:prstTxWarp prst="textNoShape">
              <a:avLst/>
            </a:prstTxWarp>
            <a:spAutoFit/>
          </a:bodyPr>
          <a:lstStyle>
            <a:lvl1pPr algn="r" defTabSz="910904">
              <a:spcBef>
                <a:spcPct val="0"/>
              </a:spcBef>
              <a:defRPr sz="1100"/>
            </a:lvl1pPr>
          </a:lstStyle>
          <a:p>
            <a:fld id="{AE07CEBE-8429-1947-A1D9-59714C7F738E}" type="datetime1">
              <a:rPr lang="en-GB" smtClean="0"/>
              <a:t>08/10/2021</a:t>
            </a:fld>
            <a:endParaRPr lang="en-GB" dirty="0"/>
          </a:p>
        </p:txBody>
      </p:sp>
      <p:sp>
        <p:nvSpPr>
          <p:cNvPr id="86020" name="Rectangle 4" descr="25%"/>
          <p:cNvSpPr>
            <a:spLocks noGrp="1" noChangeArrowheads="1"/>
          </p:cNvSpPr>
          <p:nvPr>
            <p:ph type="ftr" sz="quarter" idx="2"/>
          </p:nvPr>
        </p:nvSpPr>
        <p:spPr bwMode="gray">
          <a:xfrm>
            <a:off x="4" y="9576734"/>
            <a:ext cx="130209" cy="299422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vert="horz" wrap="none" lIns="64432" tIns="64432" rIns="64432" bIns="64432" numCol="1" anchor="b" anchorCtr="0" compatLnSpc="1">
            <a:prstTxWarp prst="textNoShape">
              <a:avLst/>
            </a:prstTxWarp>
            <a:spAutoFit/>
          </a:bodyPr>
          <a:lstStyle>
            <a:lvl1pPr defTabSz="910904">
              <a:spcBef>
                <a:spcPct val="0"/>
              </a:spcBef>
              <a:defRPr sz="1100"/>
            </a:lvl1pPr>
          </a:lstStyle>
          <a:p>
            <a:endParaRPr lang="en-GB" dirty="0"/>
          </a:p>
        </p:txBody>
      </p:sp>
      <p:sp>
        <p:nvSpPr>
          <p:cNvPr id="86021" name="Rectangle 5" descr="25%"/>
          <p:cNvSpPr>
            <a:spLocks noGrp="1" noChangeArrowheads="1"/>
          </p:cNvSpPr>
          <p:nvPr>
            <p:ph type="sldNum" sz="quarter" idx="3"/>
          </p:nvPr>
        </p:nvSpPr>
        <p:spPr bwMode="gray">
          <a:xfrm>
            <a:off x="6434099" y="9576734"/>
            <a:ext cx="301666" cy="299422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  <a:effectLst/>
        </p:spPr>
        <p:txBody>
          <a:bodyPr vert="horz" wrap="none" lIns="64432" tIns="64432" rIns="64432" bIns="64432" numCol="1" anchor="b" anchorCtr="0" compatLnSpc="1">
            <a:prstTxWarp prst="textNoShape">
              <a:avLst/>
            </a:prstTxWarp>
            <a:spAutoFit/>
          </a:bodyPr>
          <a:lstStyle>
            <a:lvl1pPr algn="r" defTabSz="910904">
              <a:spcBef>
                <a:spcPct val="0"/>
              </a:spcBef>
              <a:defRPr sz="1100"/>
            </a:lvl1pPr>
          </a:lstStyle>
          <a:p>
            <a:fld id="{8701ED3D-BFD0-451E-A107-1C7CC7B65F10}" type="slidenum">
              <a:rPr lang="en-GB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30720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19440" cy="49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8" tIns="45457" rIns="90918" bIns="45457" numCol="1" anchor="t" anchorCtr="0" compatLnSpc="1">
            <a:prstTxWarp prst="textNoShape">
              <a:avLst/>
            </a:prstTxWarp>
          </a:bodyPr>
          <a:lstStyle>
            <a:lvl1pPr defTabSz="910904">
              <a:spcBef>
                <a:spcPct val="0"/>
              </a:spcBef>
              <a:defRPr sz="110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23" y="1"/>
            <a:ext cx="2919440" cy="49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8" tIns="45457" rIns="90918" bIns="45457" numCol="1" anchor="t" anchorCtr="0" compatLnSpc="1">
            <a:prstTxWarp prst="textNoShape">
              <a:avLst/>
            </a:prstTxWarp>
          </a:bodyPr>
          <a:lstStyle>
            <a:lvl1pPr algn="r" defTabSz="910904">
              <a:spcBef>
                <a:spcPct val="0"/>
              </a:spcBef>
              <a:defRPr sz="110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7EBFE18E-E15A-544F-8D34-431FA6E5624C}" type="datetime1">
              <a:rPr lang="en-GB" smtClean="0"/>
              <a:t>08/10/2021</a:t>
            </a:fld>
            <a:endParaRPr lang="en-GB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9638" y="741363"/>
            <a:ext cx="492918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6882" y="4685593"/>
            <a:ext cx="4942000" cy="4440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8" tIns="45457" rIns="90918" bIns="454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3454"/>
            <a:ext cx="2919440" cy="49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8" tIns="45457" rIns="90918" bIns="45457" numCol="1" anchor="b" anchorCtr="0" compatLnSpc="1">
            <a:prstTxWarp prst="textNoShape">
              <a:avLst/>
            </a:prstTxWarp>
          </a:bodyPr>
          <a:lstStyle>
            <a:lvl1pPr defTabSz="910904">
              <a:spcBef>
                <a:spcPct val="0"/>
              </a:spcBef>
              <a:defRPr sz="110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23" y="9373454"/>
            <a:ext cx="2919440" cy="49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18" tIns="45457" rIns="90918" bIns="45457" numCol="1" anchor="b" anchorCtr="0" compatLnSpc="1">
            <a:prstTxWarp prst="textNoShape">
              <a:avLst/>
            </a:prstTxWarp>
          </a:bodyPr>
          <a:lstStyle>
            <a:lvl1pPr algn="r" defTabSz="910904">
              <a:spcBef>
                <a:spcPct val="0"/>
              </a:spcBef>
              <a:defRPr sz="1100"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fld id="{30804C2C-E752-4B89-B2C9-FD50598FD10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82154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  <a:sym typeface="Calibri" panose="020F050202020403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  <a:sym typeface="Calibri" panose="020F050202020403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  <a:sym typeface="Calibri" panose="020F050202020403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  <a:sym typeface="Calibri" panose="020F050202020403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jpeg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3.bin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6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47137828"/>
              </p:ext>
            </p:extLst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think-cell Slide" r:id="rId4" imgW="0" imgH="0" progId="TCLayout.ActiveDocument.1">
                  <p:embed/>
                </p:oleObj>
              </mc:Choice>
              <mc:Fallback>
                <p:oleObj name="think-cell Slide" r:id="rId4" imgW="0" imgH="0" progId="TCLayout.ActiveDocument.1">
                  <p:embed/>
                  <p:pic>
                    <p:nvPicPr>
                      <p:cNvPr id="0" name="Rectangle 1" hidden="1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000" b="1">
                <a:solidFill>
                  <a:schemeClr val="tx2"/>
                </a:solidFill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7158" y="3643314"/>
            <a:ext cx="8308975" cy="549275"/>
          </a:xfrm>
        </p:spPr>
        <p:txBody>
          <a:bodyPr/>
          <a:lstStyle>
            <a:lvl1pPr marL="0" indent="0" algn="ctr">
              <a:buFontTx/>
              <a:buNone/>
              <a:defRPr sz="2400" b="0" i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3" name="Picture 92" descr="https://upload.wikimedia.org/wikipedia/en/4/45/2_sisters_food_group_logo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231" y="119241"/>
            <a:ext cx="1283260" cy="63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926877913"/>
              </p:ext>
            </p:extLst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think-cell Slide" r:id="rId4" imgW="0" imgH="0" progId="TCLayout.ActiveDocument.1">
                  <p:embed/>
                </p:oleObj>
              </mc:Choice>
              <mc:Fallback>
                <p:oleObj name="think-cell Slide" r:id="rId4" imgW="0" imgH="0" progId="TCLayout.ActiveDocument.1">
                  <p:embed/>
                  <p:pic>
                    <p:nvPicPr>
                      <p:cNvPr id="0" name="Rectangle 1" hidden="1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1588478" y="1740388"/>
            <a:ext cx="7348903" cy="4686789"/>
          </a:xfrm>
        </p:spPr>
        <p:txBody>
          <a:bodyPr lIns="0" tIns="72000" rIns="72000" bIns="72000"/>
          <a:lstStyle>
            <a:lvl1pPr>
              <a:defRPr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 noProof="0" dirty="0"/>
              <a:t>Click to edit Master title style</a:t>
            </a:r>
            <a:endParaRPr lang="en-GB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/>
          <p:cNvGraphicFramePr>
            <a:graphicFrameLocks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66191482"/>
              </p:ext>
            </p:extLst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think-cell Slide" r:id="rId4" imgW="0" imgH="0" progId="TCLayout.ActiveDocument.1">
                  <p:embed/>
                </p:oleObj>
              </mc:Choice>
              <mc:Fallback>
                <p:oleObj name="think-cell Slide" r:id="rId4" imgW="0" imgH="0" progId="TCLayout.ActiveDocument.1">
                  <p:embed/>
                  <p:pic>
                    <p:nvPicPr>
                      <p:cNvPr id="0" name="Rectangle 1" hidden="1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  <a:sym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ac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0735514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Of Presen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Object 16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18767309"/>
              </p:ext>
            </p:extLst>
          </p:nvPr>
        </p:nvGraphicFramePr>
        <p:xfrm>
          <a:off x="1465" y="1589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6" name="think-cell Slide" r:id="rId4" imgW="216" imgH="216" progId="TCLayout.ActiveDocument.1">
                  <p:embed/>
                </p:oleObj>
              </mc:Choice>
              <mc:Fallback>
                <p:oleObj name="think-cell Slide" r:id="rId4" imgW="216" imgH="216" progId="TCLayout.ActiveDocument.1">
                  <p:embed/>
                  <p:pic>
                    <p:nvPicPr>
                      <p:cNvPr id="0" name="Picture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5" y="1589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1"/>
          <p:cNvSpPr txBox="1">
            <a:spLocks noChangeArrowheads="1"/>
          </p:cNvSpPr>
          <p:nvPr userDrawn="1"/>
        </p:nvSpPr>
        <p:spPr bwMode="gray">
          <a:xfrm>
            <a:off x="2074888" y="5926006"/>
            <a:ext cx="5297110" cy="64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6462" tIns="66462" rIns="66462" bIns="66462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8440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sz="3323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sym typeface="Calibri" panose="020F0502020204030204" pitchFamily="34" charset="0"/>
              </a:rPr>
              <a:t>END OF PRESENTATION SLIDE</a:t>
            </a:r>
            <a:endParaRPr kumimoji="0" sz="1662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2706566" y="1567721"/>
            <a:ext cx="3727938" cy="4022725"/>
            <a:chOff x="2932113" y="1567720"/>
            <a:chExt cx="4038600" cy="4022725"/>
          </a:xfrm>
        </p:grpSpPr>
        <p:sp>
          <p:nvSpPr>
            <p:cNvPr id="11" name="Rectangle 2"/>
            <p:cNvSpPr>
              <a:spLocks noChangeAspect="1" noChangeArrowheads="1"/>
            </p:cNvSpPr>
            <p:nvPr userDrawn="1"/>
          </p:nvSpPr>
          <p:spPr bwMode="gray">
            <a:xfrm>
              <a:off x="5207000" y="2639283"/>
              <a:ext cx="692150" cy="676275"/>
            </a:xfrm>
            <a:prstGeom prst="rect">
              <a:avLst/>
            </a:prstGeom>
            <a:solidFill>
              <a:srgbClr val="2786B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2" name="Freeform 3"/>
            <p:cNvSpPr>
              <a:spLocks noChangeAspect="1"/>
            </p:cNvSpPr>
            <p:nvPr userDrawn="1"/>
          </p:nvSpPr>
          <p:spPr bwMode="gray">
            <a:xfrm>
              <a:off x="5207000" y="1567720"/>
              <a:ext cx="1763713" cy="1747838"/>
            </a:xfrm>
            <a:custGeom>
              <a:avLst/>
              <a:gdLst/>
              <a:ahLst/>
              <a:cxnLst>
                <a:cxn ang="0">
                  <a:pos x="109" y="0"/>
                </a:cxn>
                <a:cxn ang="0">
                  <a:pos x="115" y="0"/>
                </a:cxn>
                <a:cxn ang="0">
                  <a:pos x="115" y="115"/>
                </a:cxn>
                <a:cxn ang="0">
                  <a:pos x="102" y="115"/>
                </a:cxn>
                <a:cxn ang="0">
                  <a:pos x="102" y="13"/>
                </a:cxn>
                <a:cxn ang="0">
                  <a:pos x="0" y="13"/>
                </a:cxn>
                <a:cxn ang="0">
                  <a:pos x="0" y="0"/>
                </a:cxn>
                <a:cxn ang="0">
                  <a:pos x="109" y="0"/>
                </a:cxn>
              </a:cxnLst>
              <a:rect l="0" t="0" r="r" b="b"/>
              <a:pathLst>
                <a:path w="115" h="115">
                  <a:moveTo>
                    <a:pt x="109" y="0"/>
                  </a:moveTo>
                  <a:cubicBezTo>
                    <a:pt x="115" y="0"/>
                    <a:pt x="115" y="0"/>
                    <a:pt x="115" y="0"/>
                  </a:cubicBezTo>
                  <a:cubicBezTo>
                    <a:pt x="115" y="115"/>
                    <a:pt x="115" y="115"/>
                    <a:pt x="115" y="115"/>
                  </a:cubicBezTo>
                  <a:cubicBezTo>
                    <a:pt x="102" y="115"/>
                    <a:pt x="102" y="115"/>
                    <a:pt x="102" y="115"/>
                  </a:cubicBezTo>
                  <a:cubicBezTo>
                    <a:pt x="102" y="115"/>
                    <a:pt x="102" y="25"/>
                    <a:pt x="102" y="13"/>
                  </a:cubicBezTo>
                  <a:cubicBezTo>
                    <a:pt x="90" y="13"/>
                    <a:pt x="0" y="13"/>
                    <a:pt x="0" y="1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09" y="0"/>
                  </a:lnTo>
                  <a:close/>
                </a:path>
              </a:pathLst>
            </a:custGeom>
            <a:solidFill>
              <a:srgbClr val="2786B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3" name="Freeform 4"/>
            <p:cNvSpPr>
              <a:spLocks noChangeAspect="1"/>
            </p:cNvSpPr>
            <p:nvPr userDrawn="1"/>
          </p:nvSpPr>
          <p:spPr bwMode="gray">
            <a:xfrm>
              <a:off x="2932113" y="1597700"/>
              <a:ext cx="1763712" cy="174783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0"/>
                </a:cxn>
                <a:cxn ang="0">
                  <a:pos x="0" y="115"/>
                </a:cxn>
                <a:cxn ang="0">
                  <a:pos x="14" y="115"/>
                </a:cxn>
                <a:cxn ang="0">
                  <a:pos x="14" y="13"/>
                </a:cxn>
                <a:cxn ang="0">
                  <a:pos x="115" y="13"/>
                </a:cxn>
                <a:cxn ang="0">
                  <a:pos x="115" y="0"/>
                </a:cxn>
                <a:cxn ang="0">
                  <a:pos x="7" y="0"/>
                </a:cxn>
              </a:cxnLst>
              <a:rect l="0" t="0" r="r" b="b"/>
              <a:pathLst>
                <a:path w="115" h="115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15"/>
                    <a:pt x="14" y="25"/>
                    <a:pt x="14" y="13"/>
                  </a:cubicBezTo>
                  <a:cubicBezTo>
                    <a:pt x="25" y="13"/>
                    <a:pt x="115" y="13"/>
                    <a:pt x="115" y="13"/>
                  </a:cubicBezTo>
                  <a:cubicBezTo>
                    <a:pt x="115" y="0"/>
                    <a:pt x="115" y="0"/>
                    <a:pt x="115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0D2B8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4" name="Freeform 5"/>
            <p:cNvSpPr>
              <a:spLocks noChangeAspect="1"/>
            </p:cNvSpPr>
            <p:nvPr userDrawn="1"/>
          </p:nvSpPr>
          <p:spPr bwMode="gray">
            <a:xfrm>
              <a:off x="2932113" y="3860070"/>
              <a:ext cx="1763712" cy="1730375"/>
            </a:xfrm>
            <a:custGeom>
              <a:avLst/>
              <a:gdLst/>
              <a:ahLst/>
              <a:cxnLst>
                <a:cxn ang="0">
                  <a:pos x="7" y="114"/>
                </a:cxn>
                <a:cxn ang="0">
                  <a:pos x="0" y="11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101"/>
                </a:cxn>
                <a:cxn ang="0">
                  <a:pos x="115" y="101"/>
                </a:cxn>
                <a:cxn ang="0">
                  <a:pos x="115" y="114"/>
                </a:cxn>
                <a:cxn ang="0">
                  <a:pos x="7" y="114"/>
                </a:cxn>
              </a:cxnLst>
              <a:rect l="0" t="0" r="r" b="b"/>
              <a:pathLst>
                <a:path w="115" h="114">
                  <a:moveTo>
                    <a:pt x="7" y="114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89"/>
                    <a:pt x="14" y="101"/>
                  </a:cubicBezTo>
                  <a:cubicBezTo>
                    <a:pt x="25" y="101"/>
                    <a:pt x="115" y="101"/>
                    <a:pt x="115" y="101"/>
                  </a:cubicBezTo>
                  <a:cubicBezTo>
                    <a:pt x="115" y="114"/>
                    <a:pt x="115" y="114"/>
                    <a:pt x="115" y="114"/>
                  </a:cubicBezTo>
                  <a:lnTo>
                    <a:pt x="7" y="114"/>
                  </a:lnTo>
                  <a:close/>
                </a:path>
              </a:pathLst>
            </a:custGeom>
            <a:solidFill>
              <a:srgbClr val="0D2B8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5" name="Rectangle 6"/>
            <p:cNvSpPr>
              <a:spLocks noChangeAspect="1" noChangeArrowheads="1"/>
            </p:cNvSpPr>
            <p:nvPr userDrawn="1"/>
          </p:nvSpPr>
          <p:spPr bwMode="gray">
            <a:xfrm>
              <a:off x="4003675" y="3860070"/>
              <a:ext cx="692150" cy="674688"/>
            </a:xfrm>
            <a:prstGeom prst="rect">
              <a:avLst/>
            </a:prstGeom>
            <a:solidFill>
              <a:srgbClr val="0D2B8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16" name="Rectangle 8"/>
            <p:cNvSpPr>
              <a:spLocks noChangeAspect="1" noChangeArrowheads="1"/>
            </p:cNvSpPr>
            <p:nvPr userDrawn="1"/>
          </p:nvSpPr>
          <p:spPr bwMode="gray">
            <a:xfrm>
              <a:off x="4003675" y="2639283"/>
              <a:ext cx="692150" cy="676275"/>
            </a:xfrm>
            <a:prstGeom prst="rect">
              <a:avLst/>
            </a:prstGeom>
            <a:solidFill>
              <a:srgbClr val="0D2B8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8" name="Rectangle 7"/>
            <p:cNvSpPr>
              <a:spLocks noChangeAspect="1" noChangeArrowheads="1"/>
            </p:cNvSpPr>
            <p:nvPr userDrawn="1"/>
          </p:nvSpPr>
          <p:spPr bwMode="gray">
            <a:xfrm>
              <a:off x="5207000" y="3860070"/>
              <a:ext cx="692150" cy="674688"/>
            </a:xfrm>
            <a:prstGeom prst="rect">
              <a:avLst/>
            </a:prstGeom>
            <a:solidFill>
              <a:srgbClr val="0D2B8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9" name="Freeform 9"/>
            <p:cNvSpPr>
              <a:spLocks noChangeAspect="1"/>
            </p:cNvSpPr>
            <p:nvPr userDrawn="1"/>
          </p:nvSpPr>
          <p:spPr bwMode="gray">
            <a:xfrm>
              <a:off x="5207000" y="3860070"/>
              <a:ext cx="1763713" cy="1730375"/>
            </a:xfrm>
            <a:custGeom>
              <a:avLst/>
              <a:gdLst/>
              <a:ahLst/>
              <a:cxnLst>
                <a:cxn ang="0">
                  <a:pos x="109" y="114"/>
                </a:cxn>
                <a:cxn ang="0">
                  <a:pos x="115" y="114"/>
                </a:cxn>
                <a:cxn ang="0">
                  <a:pos x="115" y="0"/>
                </a:cxn>
                <a:cxn ang="0">
                  <a:pos x="102" y="0"/>
                </a:cxn>
                <a:cxn ang="0">
                  <a:pos x="102" y="101"/>
                </a:cxn>
                <a:cxn ang="0">
                  <a:pos x="0" y="101"/>
                </a:cxn>
                <a:cxn ang="0">
                  <a:pos x="0" y="114"/>
                </a:cxn>
                <a:cxn ang="0">
                  <a:pos x="109" y="114"/>
                </a:cxn>
              </a:cxnLst>
              <a:rect l="0" t="0" r="r" b="b"/>
              <a:pathLst>
                <a:path w="115" h="114">
                  <a:moveTo>
                    <a:pt x="109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102" y="0"/>
                    <a:pt x="102" y="89"/>
                    <a:pt x="102" y="101"/>
                  </a:cubicBezTo>
                  <a:cubicBezTo>
                    <a:pt x="90" y="101"/>
                    <a:pt x="0" y="101"/>
                    <a:pt x="0" y="101"/>
                  </a:cubicBezTo>
                  <a:cubicBezTo>
                    <a:pt x="0" y="114"/>
                    <a:pt x="0" y="114"/>
                    <a:pt x="0" y="114"/>
                  </a:cubicBezTo>
                  <a:lnTo>
                    <a:pt x="109" y="114"/>
                  </a:lnTo>
                  <a:close/>
                </a:path>
              </a:pathLst>
            </a:custGeom>
            <a:solidFill>
              <a:srgbClr val="0D2B8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923" dirty="0">
                <a:latin typeface="Calibri" panose="020F0502020204030204" pitchFamily="34" charset="0"/>
                <a:sym typeface="Calibri" panose="020F0502020204030204" pitchFamily="34" charset="0"/>
              </a:endParaRPr>
            </a:p>
          </p:txBody>
        </p:sp>
      </p:grpSp>
      <p:sp>
        <p:nvSpPr>
          <p:cNvPr id="10" name="Text Box 10"/>
          <p:cNvSpPr txBox="1">
            <a:spLocks noChangeArrowheads="1"/>
          </p:cNvSpPr>
          <p:nvPr userDrawn="1"/>
        </p:nvSpPr>
        <p:spPr bwMode="gray">
          <a:xfrm>
            <a:off x="1285326" y="299336"/>
            <a:ext cx="6597337" cy="64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66462" tIns="66462" rIns="66462" bIns="66462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84408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sz="3323" b="1" i="0" u="none" strike="noStrike" cap="none" normalizeH="0" baseline="0" dirty="0">
                <a:ln>
                  <a:noFill/>
                </a:ln>
                <a:solidFill>
                  <a:srgbClr val="2786BB"/>
                </a:solidFill>
                <a:effectLst/>
                <a:latin typeface="Calibri" panose="020F0502020204030204" pitchFamily="34" charset="0"/>
                <a:sym typeface="Calibri" panose="020F0502020204030204" pitchFamily="34" charset="0"/>
              </a:rPr>
              <a:t>THIS PAGE SHOULD NOT BE PRINTED</a:t>
            </a:r>
            <a:endParaRPr kumimoji="0" sz="1662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sym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Object 47" hidden="1"/>
          <p:cNvGraphicFramePr>
            <a:graphicFrameLocks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2777668988"/>
              </p:ext>
            </p:extLst>
          </p:nvPr>
        </p:nvGraphicFramePr>
        <p:xfrm>
          <a:off x="0" y="0"/>
          <a:ext cx="146538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think-cell Slide" r:id="rId9" imgW="0" imgH="0" progId="TCLayout.ActiveDocument.1">
                  <p:embed/>
                </p:oleObj>
              </mc:Choice>
              <mc:Fallback>
                <p:oleObj name="think-cell Slide" r:id="rId9" imgW="0" imgH="0" progId="TCLayout.ActiveDocument.1">
                  <p:embed/>
                  <p:pic>
                    <p:nvPicPr>
                      <p:cNvPr id="0" name="Rectangle 1" hidden="1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6538" cy="15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526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016" y="1838326"/>
            <a:ext cx="8726366" cy="4430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72000" rIns="72000" bIns="7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675271" name="Rectangle 7"/>
          <p:cNvSpPr>
            <a:spLocks noChangeArrowheads="1"/>
          </p:cNvSpPr>
          <p:nvPr/>
        </p:nvSpPr>
        <p:spPr bwMode="auto">
          <a:xfrm>
            <a:off x="1790701" y="1676400"/>
            <a:ext cx="714375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71455" indent="-171455" algn="l" rtl="0" fontAlgn="base">
              <a:spcBef>
                <a:spcPct val="10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</a:pPr>
            <a:endParaRPr lang="en-US" sz="1292" kern="1200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675272" name="Rectangle 8"/>
          <p:cNvSpPr>
            <a:spLocks noChangeArrowheads="1"/>
          </p:cNvSpPr>
          <p:nvPr/>
        </p:nvSpPr>
        <p:spPr bwMode="auto">
          <a:xfrm>
            <a:off x="1790701" y="1676400"/>
            <a:ext cx="714375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71455" indent="-171455" algn="l" rtl="0" fontAlgn="base">
              <a:spcBef>
                <a:spcPct val="10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</a:pPr>
            <a:endParaRPr lang="en-US" sz="1292" kern="1200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675273" name="Rectangle 9"/>
          <p:cNvSpPr>
            <a:spLocks noChangeArrowheads="1"/>
          </p:cNvSpPr>
          <p:nvPr/>
        </p:nvSpPr>
        <p:spPr bwMode="auto">
          <a:xfrm>
            <a:off x="1789235" y="1676400"/>
            <a:ext cx="7143750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171455" indent="-171455" algn="l" rtl="0" fontAlgn="base">
              <a:spcBef>
                <a:spcPct val="100000"/>
              </a:spcBef>
              <a:spcAft>
                <a:spcPct val="0"/>
              </a:spcAft>
              <a:buClr>
                <a:srgbClr val="000000"/>
              </a:buClr>
              <a:buFont typeface="Wingdings" pitchFamily="2" charset="2"/>
              <a:buChar char="n"/>
            </a:pPr>
            <a:endParaRPr lang="en-US" sz="1292" kern="1200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675308" name="Rectangle 44"/>
          <p:cNvSpPr>
            <a:spLocks noChangeArrowheads="1"/>
          </p:cNvSpPr>
          <p:nvPr/>
        </p:nvSpPr>
        <p:spPr bwMode="auto">
          <a:xfrm>
            <a:off x="4929554" y="1803400"/>
            <a:ext cx="3894992" cy="4429125"/>
          </a:xfrm>
          <a:prstGeom prst="rect">
            <a:avLst/>
          </a:prstGeom>
          <a:noFill/>
          <a:ln w="9525" algn="ctr">
            <a:noFill/>
            <a:prstDash val="dash"/>
            <a:miter lim="800000"/>
            <a:headEnd/>
            <a:tailEnd/>
          </a:ln>
          <a:effectLst/>
        </p:spPr>
        <p:txBody>
          <a:bodyPr wrap="none" lIns="66462" tIns="66462" rIns="66462" bIns="66462" anchor="ctr"/>
          <a:lstStyle/>
          <a:p>
            <a:pPr algn="l" rtl="0"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GB" sz="923" kern="1200" dirty="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675268" name="Rectangle 4"/>
          <p:cNvSpPr>
            <a:spLocks noChangeArrowheads="1"/>
          </p:cNvSpPr>
          <p:nvPr/>
        </p:nvSpPr>
        <p:spPr bwMode="gray">
          <a:xfrm>
            <a:off x="8577299" y="6665914"/>
            <a:ext cx="251242" cy="11355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lIns="66462" tIns="0" rIns="66462" bIns="0">
            <a:spAutoFit/>
          </a:bodyPr>
          <a:lstStyle/>
          <a:p>
            <a:pPr algn="ctr" defTabSz="260845" rtl="0" eaLnBrk="0" fontAlgn="base" hangingPunct="0">
              <a:spcBef>
                <a:spcPct val="0"/>
              </a:spcBef>
              <a:spcAft>
                <a:spcPct val="0"/>
              </a:spcAft>
            </a:pPr>
            <a:fld id="{BD9E6411-2CB3-495D-B4E9-78602717BE5F}" type="slidenum">
              <a:rPr lang="de-DE" sz="738" b="1" kern="1200">
                <a:solidFill>
                  <a:srgbClr val="000000"/>
                </a:solidFill>
                <a:latin typeface="Calibri" panose="020F0502020204030204" pitchFamily="34" charset="0"/>
                <a:ea typeface="+mn-ea"/>
                <a:cs typeface="+mn-cs"/>
                <a:sym typeface="Calibri" panose="020F0502020204030204" pitchFamily="34" charset="0"/>
              </a:rPr>
              <a:pPr algn="ctr" defTabSz="260845" rtl="0"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 sz="738" b="1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+mn-cs"/>
              <a:sym typeface="Calibri" panose="020F0502020204030204" pitchFamily="34" charset="0"/>
            </a:endParaRPr>
          </a:p>
        </p:txBody>
      </p:sp>
      <p:sp>
        <p:nvSpPr>
          <p:cNvPr id="1675269" name="Rectangle 5"/>
          <p:cNvSpPr>
            <a:spLocks noGrp="1" noChangeArrowheads="1"/>
          </p:cNvSpPr>
          <p:nvPr>
            <p:ph type="title"/>
          </p:nvPr>
        </p:nvSpPr>
        <p:spPr bwMode="black">
          <a:xfrm>
            <a:off x="212481" y="800100"/>
            <a:ext cx="8721969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altLang="de-DE" noProof="0" dirty="0"/>
              <a:t>Title</a:t>
            </a:r>
            <a:endParaRPr lang="en-GB" altLang="en-US" noProof="0" dirty="0"/>
          </a:p>
        </p:txBody>
      </p:sp>
      <p:pic>
        <p:nvPicPr>
          <p:cNvPr id="11" name="Picture 92" descr="https://upload.wikimedia.org/wikipedia/en/4/45/2_sisters_food_group_logo.jpg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231" y="119241"/>
            <a:ext cx="1283260" cy="63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7" r:id="rId2"/>
    <p:sldLayoutId id="2147483668" r:id="rId3"/>
    <p:sldLayoutId id="2147483669" r:id="rId4"/>
    <p:sldLayoutId id="2147483670" r:id="rId5"/>
  </p:sldLayoutIdLst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Calibri" panose="020F0502020204030204" pitchFamily="34" charset="0"/>
          <a:ea typeface="+mj-ea"/>
          <a:cs typeface="+mj-cs"/>
          <a:sym typeface="Calibri" panose="020F050202020403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5pPr>
      <a:lvl6pPr marL="422041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6pPr>
      <a:lvl7pPr marL="844083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7pPr>
      <a:lvl8pPr marL="1266124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8pPr>
      <a:lvl9pPr marL="1688165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1846" b="1">
          <a:solidFill>
            <a:schemeClr val="tx1"/>
          </a:solidFill>
          <a:latin typeface="Arial" charset="0"/>
        </a:defRPr>
      </a:lvl9pPr>
    </p:titleStyle>
    <p:bodyStyle>
      <a:lvl1pPr marL="171455" indent="-171455" algn="l" rtl="0" eaLnBrk="1" fontAlgn="base" hangingPunct="1">
        <a:spcBef>
          <a:spcPct val="100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>
          <a:solidFill>
            <a:schemeClr val="tx1"/>
          </a:solidFill>
          <a:latin typeface="Calibri" panose="020F0502020204030204" pitchFamily="34" charset="0"/>
          <a:ea typeface="+mn-ea"/>
          <a:cs typeface="Arial" panose="020B0604020202020204" pitchFamily="34" charset="0"/>
          <a:sym typeface="Calibri" panose="020F0502020204030204" pitchFamily="34" charset="0"/>
        </a:defRPr>
      </a:lvl1pPr>
      <a:lvl2pPr marL="332651" indent="-169989" algn="l" rtl="0" eaLnBrk="1" fontAlgn="base" hangingPunct="1">
        <a:spcBef>
          <a:spcPct val="50000"/>
        </a:spcBef>
        <a:spcAft>
          <a:spcPct val="0"/>
        </a:spcAft>
        <a:buClr>
          <a:schemeClr val="tx1"/>
        </a:buClr>
        <a:buChar char="–"/>
        <a:defRPr sz="1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  <a:sym typeface="Calibri" panose="020F0502020204030204" pitchFamily="34" charset="0"/>
        </a:defRPr>
      </a:lvl2pPr>
      <a:lvl3pPr marL="495312" indent="-162662" algn="l" rtl="0" eaLnBrk="1" fontAlgn="base" hangingPunct="1">
        <a:spcBef>
          <a:spcPct val="50000"/>
        </a:spcBef>
        <a:spcAft>
          <a:spcPct val="0"/>
        </a:spcAft>
        <a:buClr>
          <a:schemeClr val="tx1"/>
        </a:buClr>
        <a:buSzPct val="55000"/>
        <a:buFont typeface="Wingdings" pitchFamily="2" charset="2"/>
        <a:buChar char="l"/>
        <a:defRPr sz="1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  <a:sym typeface="Calibri" panose="020F0502020204030204" pitchFamily="34" charset="0"/>
        </a:defRPr>
      </a:lvl3pPr>
      <a:lvl4pPr marL="665301" indent="-16998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u"/>
        <a:defRPr sz="1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  <a:sym typeface="Calibri" panose="020F0502020204030204" pitchFamily="34" charset="0"/>
        </a:defRPr>
      </a:lvl4pPr>
      <a:lvl5pPr marL="827963" indent="-162662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¡"/>
        <a:defRPr sz="1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  <a:sym typeface="Calibri" panose="020F0502020204030204" pitchFamily="34" charset="0"/>
        </a:defRPr>
      </a:lvl5pPr>
      <a:lvl6pPr marL="2009093" indent="-18464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¡"/>
        <a:defRPr sz="1292">
          <a:solidFill>
            <a:schemeClr val="tx1"/>
          </a:solidFill>
          <a:latin typeface="+mn-lt"/>
        </a:defRPr>
      </a:lvl6pPr>
      <a:lvl7pPr marL="2431134" indent="-18464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¡"/>
        <a:defRPr sz="1292">
          <a:solidFill>
            <a:schemeClr val="tx1"/>
          </a:solidFill>
          <a:latin typeface="+mn-lt"/>
        </a:defRPr>
      </a:lvl7pPr>
      <a:lvl8pPr marL="2853176" indent="-18464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¡"/>
        <a:defRPr sz="1292">
          <a:solidFill>
            <a:schemeClr val="tx1"/>
          </a:solidFill>
          <a:latin typeface="+mn-lt"/>
        </a:defRPr>
      </a:lvl8pPr>
      <a:lvl9pPr marL="3275217" indent="-18464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50000"/>
        <a:buFont typeface="Wingdings" pitchFamily="2" charset="2"/>
        <a:buChar char="¡"/>
        <a:defRPr sz="1292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2824" y="339337"/>
            <a:ext cx="6776541" cy="356801"/>
          </a:xfrm>
        </p:spPr>
        <p:txBody>
          <a:bodyPr/>
          <a:lstStyle/>
          <a:p>
            <a:r>
              <a:rPr lang="en-GB" dirty="0"/>
              <a:t>EMS Progress up to December 2019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855029"/>
              </p:ext>
            </p:extLst>
          </p:nvPr>
        </p:nvGraphicFramePr>
        <p:xfrm>
          <a:off x="242823" y="854545"/>
          <a:ext cx="8490360" cy="5557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95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1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2437514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Environmental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2018/19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2019/20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Progress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Environment  Permit Banding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75% A/B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0% D – </a:t>
                      </a: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</a:rPr>
                        <a:t>Rogerstone Park is Band A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100% A/B – Retain Band A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Band A retained for 2019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Energy per tonne of product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3% YOY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3% YOY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0.75% increase on 2018 kWh/tonne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Water per tonne of product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&gt;1% YOY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&gt;1% YOY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0.3% m3/tonne increase – although total usage down considerably on 2018.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Reduce food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waste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5% YOY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5% YOY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reduction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be compiled.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Environmental Management System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Maintain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Standard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Maintain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Standard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ISO14001:2014 successfully certified Nov 19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Meet customer requirements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indent="-93663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 Silver –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verification complete. 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marR="0" indent="-93663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100% Silver</a:t>
                      </a:r>
                    </a:p>
                    <a:p>
                      <a:pPr marL="93663" marR="0" indent="-93663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Gold passed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audit planned by customer. Silver achieved again in 2019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Introduce group training on environmental awareness – IEMA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certified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indent="-93663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Confirm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scope of training with IEMA. Clear resources with Group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marR="0" indent="-93663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Deliver 50%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first year (98% target over two years)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IEMA training target on track.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708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42824" y="339337"/>
            <a:ext cx="6776541" cy="356801"/>
          </a:xfrm>
        </p:spPr>
        <p:txBody>
          <a:bodyPr/>
          <a:lstStyle/>
          <a:p>
            <a:r>
              <a:rPr lang="en-GB" dirty="0"/>
              <a:t>Output measures to track our progress to the Gold..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6159963"/>
              </p:ext>
            </p:extLst>
          </p:nvPr>
        </p:nvGraphicFramePr>
        <p:xfrm>
          <a:off x="242823" y="854545"/>
          <a:ext cx="8490360" cy="370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95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1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2437514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Environmental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2018/19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2019/20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Progress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744C010-21D8-42B2-9C20-57EA3E89F1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75776"/>
              </p:ext>
            </p:extLst>
          </p:nvPr>
        </p:nvGraphicFramePr>
        <p:xfrm>
          <a:off x="242823" y="1225385"/>
          <a:ext cx="8490360" cy="2621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95408">
                  <a:extLst>
                    <a:ext uri="{9D8B030D-6E8A-4147-A177-3AD203B41FA5}">
                      <a16:colId xmlns:a16="http://schemas.microsoft.com/office/drawing/2014/main" val="429022291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4144820419"/>
                    </a:ext>
                  </a:extLst>
                </a:gridCol>
                <a:gridCol w="228780">
                  <a:extLst>
                    <a:ext uri="{9D8B030D-6E8A-4147-A177-3AD203B41FA5}">
                      <a16:colId xmlns:a16="http://schemas.microsoft.com/office/drawing/2014/main" val="1070435262"/>
                    </a:ext>
                  </a:extLst>
                </a:gridCol>
                <a:gridCol w="1461648">
                  <a:extLst>
                    <a:ext uri="{9D8B030D-6E8A-4147-A177-3AD203B41FA5}">
                      <a16:colId xmlns:a16="http://schemas.microsoft.com/office/drawing/2014/main" val="564286213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3249676283"/>
                    </a:ext>
                  </a:extLst>
                </a:gridCol>
                <a:gridCol w="2187872">
                  <a:extLst>
                    <a:ext uri="{9D8B030D-6E8A-4147-A177-3AD203B41FA5}">
                      <a16:colId xmlns:a16="http://schemas.microsoft.com/office/drawing/2014/main" val="43243896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CHP Energy plant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indent="-93663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Install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commission – </a:t>
                      </a:r>
                      <a:r>
                        <a:rPr lang="en-GB" sz="1400" baseline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Jan 2019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marR="0" indent="-93663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CHP to deliver projected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savings. Waste heat recovery (generate steam to 10b boiler).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Specialist contractors provided quote for steam recovery Autumn 19 – awaiting CAPEX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54173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LED replacement phase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indent="-93663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70% of factory replacement </a:t>
                      </a: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90% of factory replacement</a:t>
                      </a:r>
                    </a:p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track with target.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24674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Cycle to Work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scheme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93663" indent="-93663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Liasie</a:t>
                      </a:r>
                      <a:r>
                        <a:rPr lang="en-GB" sz="1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Halfords – </a:t>
                      </a:r>
                      <a:r>
                        <a:rPr lang="en-GB" sz="1400" baseline="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Complete April 2019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target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8440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target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74568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0335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4184&quot;/&gt;&lt;CPresentation id=&quot;1&quot;&gt;&lt;m_precDefaultNumber&gt;&lt;m_yearfmt&gt;&lt;begin val=&quot;0&quot;/&gt;&lt;end val=&quot;4&quot;/&gt;&lt;/m_yearfmt&gt;&lt;/m_precDefaultNumber&gt;&lt;m_precDefaultPercent&gt;&lt;m_yearfmt&gt;&lt;begin val=&quot;0&quot;/&gt;&lt;end val=&quot;4&quot;/&gt;&lt;/m_yearfmt&gt;&lt;/m_precDefaultPercent&gt;&lt;m_precDefaultDate&gt;&lt;m_yearfmt&gt;&lt;begin val=&quot;0&quot;/&gt;&lt;end val=&quot;4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1&quot;&gt;&lt;elem m_fUsage=&quot;2.71000000000000000000E+000&quot;&gt;&lt;m_msothmcolidx val=&quot;0&quot;/&gt;&lt;m_rgb r=&quot;FF&quot; g=&quot;99&quot; b=&quot;33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lank">
  <a:themeElements>
    <a:clrScheme name="OC&amp;C - Layout (neu).xml">
      <a:dk1>
        <a:srgbClr val="000000"/>
      </a:dk1>
      <a:lt1>
        <a:srgbClr val="FFFFFF"/>
      </a:lt1>
      <a:dk2>
        <a:srgbClr val="002C54"/>
      </a:dk2>
      <a:lt2>
        <a:srgbClr val="00539F"/>
      </a:lt2>
      <a:accent1>
        <a:srgbClr val="CCDDEC"/>
      </a:accent1>
      <a:accent2>
        <a:srgbClr val="99BAD9"/>
      </a:accent2>
      <a:accent3>
        <a:srgbClr val="669DC5"/>
      </a:accent3>
      <a:accent4>
        <a:srgbClr val="3375B2"/>
      </a:accent4>
      <a:accent5>
        <a:srgbClr val="FF9933"/>
      </a:accent5>
      <a:accent6>
        <a:srgbClr val="C0C0C0"/>
      </a:accent6>
      <a:hlink>
        <a:srgbClr val="669DC5"/>
      </a:hlink>
      <a:folHlink>
        <a:srgbClr val="3375B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hlink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72000" tIns="72000" rIns="72000" bIns="7200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sz="1000" b="0" i="0" u="none" strike="noStrike" cap="none" normalizeH="0" baseline="0" dirty="0" err="1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solidFill>
          <a:schemeClr val="hlink"/>
        </a:solidFill>
        <a:ln w="9525" cap="flat" cmpd="sng" algn="ctr">
          <a:solidFill>
            <a:srgbClr val="808080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 algn="ctr">
          <a:spcBef>
            <a:spcPts val="0"/>
          </a:spcBef>
          <a:defRPr dirty="0" err="1" smtClean="0"/>
        </a:defPPr>
      </a:lstStyle>
    </a:tx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FFFFFF"/>
        </a:dk2>
        <a:lt2>
          <a:srgbClr val="CC3333"/>
        </a:lt2>
        <a:accent1>
          <a:srgbClr val="CCECFF"/>
        </a:accent1>
        <a:accent2>
          <a:srgbClr val="99CCFF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8AB9E7"/>
        </a:accent6>
        <a:hlink>
          <a:srgbClr val="6699FF"/>
        </a:hlink>
        <a:folHlink>
          <a:srgbClr val="00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CC3333"/>
        </a:dk1>
        <a:lt1>
          <a:srgbClr val="FFFFFF"/>
        </a:lt1>
        <a:dk2>
          <a:srgbClr val="000042"/>
        </a:dk2>
        <a:lt2>
          <a:srgbClr val="FFFFFF"/>
        </a:lt2>
        <a:accent1>
          <a:srgbClr val="000099"/>
        </a:accent1>
        <a:accent2>
          <a:srgbClr val="0066FF"/>
        </a:accent2>
        <a:accent3>
          <a:srgbClr val="AAAAB0"/>
        </a:accent3>
        <a:accent4>
          <a:srgbClr val="DADADA"/>
        </a:accent4>
        <a:accent5>
          <a:srgbClr val="AAAACA"/>
        </a:accent5>
        <a:accent6>
          <a:srgbClr val="005CE7"/>
        </a:accent6>
        <a:hlink>
          <a:srgbClr val="6699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FFFFFF"/>
        </a:dk2>
        <a:lt2>
          <a:srgbClr val="969696"/>
        </a:lt2>
        <a:accent1>
          <a:srgbClr val="DDDDDD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EAEAE"/>
        </a:accent6>
        <a:hlink>
          <a:srgbClr val="969696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FFFFFF"/>
        </a:lt1>
        <a:dk2>
          <a:srgbClr val="FFFFFF"/>
        </a:dk2>
        <a:lt2>
          <a:srgbClr val="CC3333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3375B2"/>
        </a:hlink>
        <a:folHlink>
          <a:srgbClr val="00328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FF"/>
        </a:lt1>
        <a:dk2>
          <a:srgbClr val="669DC5"/>
        </a:dk2>
        <a:lt2>
          <a:srgbClr val="00539F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3375B2"/>
        </a:hlink>
        <a:folHlink>
          <a:srgbClr val="00328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0000"/>
        </a:dk1>
        <a:lt1>
          <a:srgbClr val="FFFFFF"/>
        </a:lt1>
        <a:dk2>
          <a:srgbClr val="00539F"/>
        </a:dk2>
        <a:lt2>
          <a:srgbClr val="003282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669DC5"/>
        </a:hlink>
        <a:folHlink>
          <a:srgbClr val="3375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7">
        <a:dk1>
          <a:srgbClr val="000000"/>
        </a:dk1>
        <a:lt1>
          <a:srgbClr val="FFFFFF"/>
        </a:lt1>
        <a:dk2>
          <a:srgbClr val="003282"/>
        </a:dk2>
        <a:lt2>
          <a:srgbClr val="00539F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669DC5"/>
        </a:hlink>
        <a:folHlink>
          <a:srgbClr val="3375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8">
        <a:dk1>
          <a:srgbClr val="000000"/>
        </a:dk1>
        <a:lt1>
          <a:srgbClr val="FFFFFF"/>
        </a:lt1>
        <a:dk2>
          <a:srgbClr val="002258"/>
        </a:dk2>
        <a:lt2>
          <a:srgbClr val="00539F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669DC5"/>
        </a:hlink>
        <a:folHlink>
          <a:srgbClr val="3375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9">
        <a:dk1>
          <a:srgbClr val="000000"/>
        </a:dk1>
        <a:lt1>
          <a:srgbClr val="FFFFFF"/>
        </a:lt1>
        <a:dk2>
          <a:srgbClr val="002C54"/>
        </a:dk2>
        <a:lt2>
          <a:srgbClr val="00539F"/>
        </a:lt2>
        <a:accent1>
          <a:srgbClr val="CCDDEC"/>
        </a:accent1>
        <a:accent2>
          <a:srgbClr val="99BAD9"/>
        </a:accent2>
        <a:accent3>
          <a:srgbClr val="FFFFFF"/>
        </a:accent3>
        <a:accent4>
          <a:srgbClr val="000000"/>
        </a:accent4>
        <a:accent5>
          <a:srgbClr val="E2EBF4"/>
        </a:accent5>
        <a:accent6>
          <a:srgbClr val="8AA8C4"/>
        </a:accent6>
        <a:hlink>
          <a:srgbClr val="669DC5"/>
        </a:hlink>
        <a:folHlink>
          <a:srgbClr val="3375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blank.potx.pptx" id="{30B5EF64-B384-4AC1-877B-B16EC2E33FED}" vid="{81AEA5F5-BFDF-4A72-80C4-03AAEC9260E5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customUI.xml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PowerPoint Document" ma:contentTypeID="0x01010067EB80C5FE939D4A9B3D8BA62129B7F5030200911BEA38ED687B4E96AB2AA27D4A976F" ma:contentTypeVersion="765" ma:contentTypeDescription="Permitting &amp; Compliance PowerPoint Document" ma:contentTypeScope="" ma:versionID="348f01c80cb6a5159e88b8a95f42e230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92fbe4ca6eba6b4ff2678f17736b2fc4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2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3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4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5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6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8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4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6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7" ma:displayName="Author"/>
        <xsd:element ref="dcterms:created" minOccurs="0" maxOccurs="1"/>
        <xsd:element ref="dc:identifier" minOccurs="0" maxOccurs="1"/>
        <xsd:element name="contentType" minOccurs="0" maxOccurs="1" type="xsd:string" ma:index="12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Rogerstone Park Food Factory</Site_x0020_Name>
    <Internal_x002f_External xmlns="859f7ad6-93f6-4205-b62b-a17f28acbbac">Incoming document</Internal_x002f_External>
    <Post_x0020_code xmlns="859f7ad6-93f6-4205-b62b-a17f28acbbac">NP10 9SA</Post_x0020_code>
    <Document_x0020_Type xmlns="859f7ad6-93f6-4205-b62b-a17f28acbbac">Report</Document_x0020_Type>
    <Welsh_x0020_Local_x0020_Authority xmlns="859f7ad6-93f6-4205-b62b-a17f28acbbac">Caerphilly CBC</Welsh_x0020_Local_x0020_Authority>
    <Disclosure_x0020_Status xmlns="859f7ad6-93f6-4205-b62b-a17f28acbbac">Public register</Disclosure_x0020_Status>
    <Addressee xmlns="859f7ad6-93f6-4205-b62b-a17f28acbbac">Trinity Park House, Fox Way, Wakefield, West Yorkshire WF2 8EE</Addressee>
    <Process_x0020_Type xmlns="859f7ad6-93f6-4205-b62b-a17f28acbbac">Compliance</Process_x0020_Type>
    <License_x002f_Activity_x0020_Type xmlns="859f7ad6-93f6-4205-b62b-a17f28acbbac">3. EPR Regulated Industry</License_x002f_Activity_x0020_Type>
    <Surrendered_x002f_Expired xmlns="859f7ad6-93f6-4205-b62b-a17f28acbbac" xsi:nil="true"/>
    <Document_x0020_Date xmlns="859f7ad6-93f6-4205-b62b-a17f28acbbac">2020-01-27T00:00:00+00:00</Document_x0020_Date>
    <Facility_x0020_Address xmlns="859f7ad6-93f6-4205-b62b-a17f28acbbac">Rogerstone Park Food Factory, Rogerstone Park, Azalea Road, Rogerstone, Newport NP10 9SA</Facility_x0020_Address>
    <Environment_x0020_Sub_x0020_Folder xmlns="859f7ad6-93f6-4205-b62b-a17f28acbbac">Licence supervision</Environment_x0020_Sub_x0020_Folder>
    <Customer_x0020_Name xmlns="859f7ad6-93f6-4205-b62b-a17f28acbbac">Solway Foods Ltd</Customer_x0020_Name>
    <Surrendered_x002f_Expired_x0020_Date xmlns="859f7ad6-93f6-4205-b62b-a17f28acbbac" xsi:nil="true"/>
    <_dlc_DocId xmlns="9be56660-2c31-41ef-bc00-23e72f632f2a">REGU-386-3986376</_dlc_DocId>
    <_dlc_DocIdUrl xmlns="9be56660-2c31-41ef-bc00-23e72f632f2a">
      <Url>https://cyfoethnaturiolcymru.sharepoint.com/teams/Regulatory/Permitting/_layouts/15/DocIdRedir.aspx?ID=REGU-386-3986376</Url>
      <Description>REGU-386-3986376</Description>
    </_dlc_DocIdUrl>
  </documentManagement>
</p:properties>
</file>

<file path=customXml/item4.xml><?xml version="1.0" encoding="utf-8"?>
<?mso-contentType ?>
<SharedContentType xmlns="Microsoft.SharePoint.Taxonomy.ContentTypeSync" SourceId="78499d3b-94a8-4059-8763-489d4400b14a" ContentTypeId="0x01010067EB80C5FE939D4A9B3D8BA62129B7F50302" PreviousValue="false"/>
</file>

<file path=customXml/item5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1BFFF77-7F03-44D9-891F-63B78FF24150}"/>
</file>

<file path=customXml/itemProps2.xml><?xml version="1.0" encoding="utf-8"?>
<ds:datastoreItem xmlns:ds="http://schemas.openxmlformats.org/officeDocument/2006/customXml" ds:itemID="{36E41FC9-2A20-4755-8663-0AEBF683C7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5DADED-BD4C-4C67-B580-14AA63CD6F2E}">
  <ds:schemaRefs>
    <ds:schemaRef ds:uri="e160a163-377d-4fd1-891a-b07e06b92ec3"/>
    <ds:schemaRef ds:uri="http://purl.org/dc/elements/1.1/"/>
    <ds:schemaRef ds:uri="http://schemas.microsoft.com/office/infopath/2007/PartnerControls"/>
    <ds:schemaRef ds:uri="b6cb40d3-2309-47af-b9dd-51c6db903ffa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6974DF3-7637-47A6-B0C0-2BAEA60CEECE}"/>
</file>

<file path=customXml/itemProps5.xml><?xml version="1.0" encoding="utf-8"?>
<ds:datastoreItem xmlns:ds="http://schemas.openxmlformats.org/officeDocument/2006/customXml" ds:itemID="{2C38D6C2-D3EC-478D-8654-8721D3922494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5084</TotalTime>
  <Words>272</Words>
  <Application>Microsoft Office PowerPoint</Application>
  <PresentationFormat>On-screen Show (4:3)</PresentationFormat>
  <Paragraphs>52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Wingdings</vt:lpstr>
      <vt:lpstr>blank</vt:lpstr>
      <vt:lpstr>think-cell Slide</vt:lpstr>
      <vt:lpstr>EMS Progress up to December 2019</vt:lpstr>
      <vt:lpstr>Output measures to track our progress to the Gold..</vt:lpstr>
    </vt:vector>
  </TitlesOfParts>
  <Manager>Sophie Poore</Manager>
  <Company>OC&amp;C Strategy Consultants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Annual 2019 PC 4.1.5 EMS Progress</dc:title>
  <dc:subject>Office 2007 (Jun-08)</dc:subject>
  <dc:creator>2 Sisters</dc:creator>
  <cp:keywords>PPT 2007 Template (Jun-08)</cp:keywords>
  <cp:lastModifiedBy>Parr, Elizabeth</cp:lastModifiedBy>
  <cp:revision>285</cp:revision>
  <cp:lastPrinted>2016-08-03T14:17:34Z</cp:lastPrinted>
  <dcterms:created xsi:type="dcterms:W3CDTF">2016-07-12T13:36:06Z</dcterms:created>
  <dcterms:modified xsi:type="dcterms:W3CDTF">2021-10-08T09:35:36Z</dcterms:modified>
  <cp:category>template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lpwstr>19th January 2007</vt:lpwstr>
  </property>
  <property fmtid="{D5CDD505-2E9C-101B-9397-08002B2CF9AE}" pid="3" name="Checked by">
    <vt:lpwstr>Tim Griezitis</vt:lpwstr>
  </property>
  <property fmtid="{D5CDD505-2E9C-101B-9397-08002B2CF9AE}" pid="4" name="ContentTypeId">
    <vt:lpwstr>0x01010067EB80C5FE939D4A9B3D8BA62129B7F5030200911BEA38ED687B4E96AB2AA27D4A976F</vt:lpwstr>
  </property>
  <property fmtid="{D5CDD505-2E9C-101B-9397-08002B2CF9AE}" pid="5" name="_dlc_DocIdItemGuid">
    <vt:lpwstr>96f66fdd-b33f-48c8-8470-295090d91c34</vt:lpwstr>
  </property>
</Properties>
</file>