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60" r:id="rId5"/>
    <p:sldId id="26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5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4B072E-8FA7-4C9B-A150-F95D30FA3EDD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F1B261-0C71-463E-B9EB-2EF850F839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880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0116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050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9856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56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873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040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345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267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346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472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480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7BF39-018A-4DDF-BCB8-9C2B08505334}" type="datetimeFigureOut">
              <a:rPr lang="en-GB" smtClean="0"/>
              <a:t>01/03/2019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DDFF7-ED8F-47D2-9098-B20E957E5F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904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575" y="137130"/>
            <a:ext cx="10424160" cy="6720870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587928" y="3338667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 rot="2087206">
            <a:off x="5320635" y="3237311"/>
            <a:ext cx="204789" cy="38927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 rot="1635064">
            <a:off x="6127942" y="4783837"/>
            <a:ext cx="1414127" cy="70941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 rot="2880034">
            <a:off x="5198510" y="4010823"/>
            <a:ext cx="1271364" cy="7526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9959057" y="137130"/>
            <a:ext cx="2136711" cy="53744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3" name="TextBox 22"/>
          <p:cNvSpPr txBox="1"/>
          <p:nvPr/>
        </p:nvSpPr>
        <p:spPr>
          <a:xfrm>
            <a:off x="9966927" y="364428"/>
            <a:ext cx="213671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 </a:t>
            </a:r>
            <a:r>
              <a:rPr lang="en-GB" sz="900" dirty="0" smtClean="0"/>
              <a:t>           </a:t>
            </a:r>
            <a:endParaRPr lang="en-GB" sz="900" dirty="0"/>
          </a:p>
          <a:p>
            <a:r>
              <a:rPr lang="en-GB" sz="900" dirty="0" smtClean="0"/>
              <a:t>            </a:t>
            </a:r>
            <a:endParaRPr lang="en-GB" sz="900" dirty="0"/>
          </a:p>
          <a:p>
            <a:r>
              <a:rPr lang="en-GB" sz="900" dirty="0" smtClean="0"/>
              <a:t>            20,000l water storage tank</a:t>
            </a:r>
          </a:p>
          <a:p>
            <a:endParaRPr lang="en-GB" sz="900" dirty="0"/>
          </a:p>
          <a:p>
            <a:r>
              <a:rPr lang="en-GB" sz="900" dirty="0" smtClean="0"/>
              <a:t>            </a:t>
            </a:r>
            <a:r>
              <a:rPr lang="en-GB" sz="900" dirty="0"/>
              <a:t>L</a:t>
            </a:r>
            <a:r>
              <a:rPr lang="en-GB" sz="900" dirty="0" smtClean="0"/>
              <a:t>agoon for drainage </a:t>
            </a:r>
          </a:p>
          <a:p>
            <a:endParaRPr lang="en-GB" sz="900" dirty="0"/>
          </a:p>
          <a:p>
            <a:r>
              <a:rPr lang="en-GB" sz="900" dirty="0" smtClean="0"/>
              <a:t>            Drainage channel</a:t>
            </a:r>
            <a:endParaRPr lang="en-GB" sz="900" dirty="0"/>
          </a:p>
          <a:p>
            <a:r>
              <a:rPr lang="en-GB" sz="900" dirty="0" smtClean="0"/>
              <a:t>            </a:t>
            </a:r>
            <a:endParaRPr lang="en-GB" sz="900" dirty="0"/>
          </a:p>
          <a:p>
            <a:r>
              <a:rPr lang="en-GB" sz="900" dirty="0" smtClean="0"/>
              <a:t>            Direction of waste water flow</a:t>
            </a:r>
          </a:p>
          <a:p>
            <a:endParaRPr lang="en-GB" sz="900" dirty="0"/>
          </a:p>
          <a:p>
            <a:r>
              <a:rPr lang="en-GB" sz="900" dirty="0" smtClean="0"/>
              <a:t>            Access route</a:t>
            </a:r>
          </a:p>
          <a:p>
            <a:endParaRPr lang="en-GB" sz="900" dirty="0"/>
          </a:p>
          <a:p>
            <a:r>
              <a:rPr lang="en-GB" sz="900" dirty="0" smtClean="0"/>
              <a:t>            River access points</a:t>
            </a:r>
          </a:p>
          <a:p>
            <a:endParaRPr lang="en-GB" sz="900" dirty="0"/>
          </a:p>
          <a:p>
            <a:r>
              <a:rPr lang="en-GB" sz="900" dirty="0" smtClean="0"/>
              <a:t>            Field access points</a:t>
            </a:r>
          </a:p>
          <a:p>
            <a:endParaRPr lang="en-GB" sz="900" dirty="0"/>
          </a:p>
          <a:p>
            <a:r>
              <a:rPr lang="en-GB" sz="900" dirty="0" smtClean="0"/>
              <a:t>            Water shut off valves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drain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flow direction</a:t>
            </a:r>
          </a:p>
          <a:p>
            <a:endParaRPr lang="en-GB" sz="900" dirty="0"/>
          </a:p>
          <a:p>
            <a:r>
              <a:rPr lang="en-GB" sz="900" dirty="0" smtClean="0"/>
              <a:t>            Surface water outfall</a:t>
            </a:r>
          </a:p>
          <a:p>
            <a:endParaRPr lang="en-GB" sz="900" dirty="0"/>
          </a:p>
          <a:p>
            <a:r>
              <a:rPr lang="en-GB" sz="900" dirty="0" smtClean="0"/>
              <a:t>            Staff meeting point</a:t>
            </a:r>
          </a:p>
          <a:p>
            <a:endParaRPr lang="en-GB" sz="900" dirty="0" smtClean="0"/>
          </a:p>
          <a:p>
            <a:r>
              <a:rPr lang="en-GB" sz="900" dirty="0" smtClean="0"/>
              <a:t>            Fire extinguishers</a:t>
            </a:r>
          </a:p>
          <a:p>
            <a:endParaRPr lang="en-GB" sz="900" dirty="0"/>
          </a:p>
          <a:p>
            <a:r>
              <a:rPr lang="en-GB" sz="900" dirty="0" smtClean="0"/>
              <a:t>            FRS vantage areas</a:t>
            </a:r>
          </a:p>
          <a:p>
            <a:r>
              <a:rPr lang="en-GB" sz="900" dirty="0" smtClean="0"/>
              <a:t>             </a:t>
            </a:r>
            <a:endParaRPr lang="en-GB" sz="900" dirty="0"/>
          </a:p>
        </p:txBody>
      </p:sp>
      <p:sp>
        <p:nvSpPr>
          <p:cNvPr id="27" name="Oval 26"/>
          <p:cNvSpPr/>
          <p:nvPr/>
        </p:nvSpPr>
        <p:spPr>
          <a:xfrm>
            <a:off x="10095723" y="644328"/>
            <a:ext cx="149290" cy="1772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 rot="2087206">
            <a:off x="10064885" y="928217"/>
            <a:ext cx="192304" cy="259471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 rot="18688155">
            <a:off x="10058670" y="1276803"/>
            <a:ext cx="227630" cy="11488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ight Arrow 87"/>
          <p:cNvSpPr/>
          <p:nvPr/>
        </p:nvSpPr>
        <p:spPr>
          <a:xfrm rot="21394106">
            <a:off x="9989291" y="1773558"/>
            <a:ext cx="323960" cy="13736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5" name="Straight Arrow Connector 124"/>
          <p:cNvCxnSpPr/>
          <p:nvPr/>
        </p:nvCxnSpPr>
        <p:spPr>
          <a:xfrm flipH="1">
            <a:off x="8410340" y="260758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5593155" y="3510288"/>
            <a:ext cx="107851" cy="1471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flipH="1" flipV="1">
            <a:off x="5518359" y="3700281"/>
            <a:ext cx="659875" cy="748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stCxn id="9" idx="3"/>
          </p:cNvCxnSpPr>
          <p:nvPr/>
        </p:nvCxnSpPr>
        <p:spPr>
          <a:xfrm flipH="1" flipV="1">
            <a:off x="6255066" y="4520864"/>
            <a:ext cx="1208525" cy="6222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Straight Arrow Connector 146"/>
          <p:cNvCxnSpPr/>
          <p:nvPr/>
        </p:nvCxnSpPr>
        <p:spPr>
          <a:xfrm flipV="1">
            <a:off x="10040703" y="1538558"/>
            <a:ext cx="240667" cy="88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5-Point Star 148"/>
          <p:cNvSpPr/>
          <p:nvPr/>
        </p:nvSpPr>
        <p:spPr>
          <a:xfrm>
            <a:off x="2818944" y="3014693"/>
            <a:ext cx="199609" cy="147321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5-Point Star 149"/>
          <p:cNvSpPr/>
          <p:nvPr/>
        </p:nvSpPr>
        <p:spPr>
          <a:xfrm>
            <a:off x="7774614" y="5595614"/>
            <a:ext cx="208835" cy="176475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5-Point Star 150"/>
          <p:cNvSpPr/>
          <p:nvPr/>
        </p:nvSpPr>
        <p:spPr>
          <a:xfrm>
            <a:off x="10054667" y="2080586"/>
            <a:ext cx="161577" cy="11078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Isosceles Triangle 151"/>
          <p:cNvSpPr/>
          <p:nvPr/>
        </p:nvSpPr>
        <p:spPr>
          <a:xfrm>
            <a:off x="2818944" y="2551103"/>
            <a:ext cx="168660" cy="16025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Isosceles Triangle 152"/>
          <p:cNvSpPr/>
          <p:nvPr/>
        </p:nvSpPr>
        <p:spPr>
          <a:xfrm>
            <a:off x="4357362" y="1894021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Isosceles Triangle 153"/>
          <p:cNvSpPr/>
          <p:nvPr/>
        </p:nvSpPr>
        <p:spPr>
          <a:xfrm>
            <a:off x="10070141" y="2338194"/>
            <a:ext cx="130628" cy="12296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5" name="TextBox 154"/>
          <p:cNvSpPr txBox="1"/>
          <p:nvPr/>
        </p:nvSpPr>
        <p:spPr>
          <a:xfrm>
            <a:off x="10003760" y="-39548"/>
            <a:ext cx="1192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Key:-</a:t>
            </a:r>
            <a:endParaRPr lang="en-GB" dirty="0"/>
          </a:p>
        </p:txBody>
      </p:sp>
      <p:sp>
        <p:nvSpPr>
          <p:cNvPr id="156" name="Flowchart: Connector 155"/>
          <p:cNvSpPr/>
          <p:nvPr/>
        </p:nvSpPr>
        <p:spPr>
          <a:xfrm>
            <a:off x="1194321" y="5726651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7" name="Flowchart: Connector 156"/>
          <p:cNvSpPr/>
          <p:nvPr/>
        </p:nvSpPr>
        <p:spPr>
          <a:xfrm>
            <a:off x="749559" y="5729758"/>
            <a:ext cx="410546" cy="37398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9" name="Straight Arrow Connector 158"/>
          <p:cNvCxnSpPr/>
          <p:nvPr/>
        </p:nvCxnSpPr>
        <p:spPr>
          <a:xfrm flipV="1">
            <a:off x="758889" y="5855627"/>
            <a:ext cx="401216" cy="1160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>
            <a:endCxn id="156" idx="5"/>
          </p:cNvCxnSpPr>
          <p:nvPr/>
        </p:nvCxnSpPr>
        <p:spPr>
          <a:xfrm>
            <a:off x="1255602" y="5794064"/>
            <a:ext cx="289142" cy="2518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6" name="TextBox 165"/>
          <p:cNvSpPr txBox="1"/>
          <p:nvPr/>
        </p:nvSpPr>
        <p:spPr>
          <a:xfrm>
            <a:off x="833008" y="5555388"/>
            <a:ext cx="31101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N</a:t>
            </a:r>
            <a:endParaRPr lang="en-GB" sz="1000" dirty="0"/>
          </a:p>
        </p:txBody>
      </p:sp>
      <p:sp>
        <p:nvSpPr>
          <p:cNvPr id="167" name="TextBox 166"/>
          <p:cNvSpPr txBox="1"/>
          <p:nvPr/>
        </p:nvSpPr>
        <p:spPr>
          <a:xfrm>
            <a:off x="1218674" y="5549164"/>
            <a:ext cx="3550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SW</a:t>
            </a:r>
            <a:endParaRPr lang="en-GB" sz="1000" dirty="0"/>
          </a:p>
        </p:txBody>
      </p:sp>
      <p:sp>
        <p:nvSpPr>
          <p:cNvPr id="168" name="TextBox 167"/>
          <p:cNvSpPr txBox="1"/>
          <p:nvPr/>
        </p:nvSpPr>
        <p:spPr>
          <a:xfrm>
            <a:off x="1511095" y="5938147"/>
            <a:ext cx="14661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Prevailing wind direction</a:t>
            </a:r>
            <a:endParaRPr lang="en-GB" sz="800" dirty="0"/>
          </a:p>
        </p:txBody>
      </p:sp>
      <p:sp>
        <p:nvSpPr>
          <p:cNvPr id="169" name="Rectangle 168"/>
          <p:cNvSpPr/>
          <p:nvPr/>
        </p:nvSpPr>
        <p:spPr>
          <a:xfrm>
            <a:off x="9959057" y="37323"/>
            <a:ext cx="2136711" cy="573476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0" name="TextBox 169"/>
          <p:cNvSpPr txBox="1"/>
          <p:nvPr/>
        </p:nvSpPr>
        <p:spPr>
          <a:xfrm>
            <a:off x="4478253" y="5092925"/>
            <a:ext cx="220799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Nant </a:t>
            </a:r>
            <a:r>
              <a:rPr lang="en-GB" sz="1100" dirty="0" err="1" smtClean="0"/>
              <a:t>Mychydd</a:t>
            </a:r>
            <a:r>
              <a:rPr lang="en-GB" sz="1100" dirty="0" smtClean="0"/>
              <a:t> River</a:t>
            </a:r>
            <a:endParaRPr lang="en-GB" sz="1100" dirty="0"/>
          </a:p>
        </p:txBody>
      </p:sp>
      <p:cxnSp>
        <p:nvCxnSpPr>
          <p:cNvPr id="172" name="Straight Arrow Connector 171"/>
          <p:cNvCxnSpPr/>
          <p:nvPr/>
        </p:nvCxnSpPr>
        <p:spPr>
          <a:xfrm flipV="1">
            <a:off x="5380875" y="4811563"/>
            <a:ext cx="657083" cy="2907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Flowchart: Collate 172"/>
          <p:cNvSpPr/>
          <p:nvPr/>
        </p:nvSpPr>
        <p:spPr>
          <a:xfrm>
            <a:off x="3974164" y="3288711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4" name="Flowchart: Collate 173"/>
          <p:cNvSpPr/>
          <p:nvPr/>
        </p:nvSpPr>
        <p:spPr>
          <a:xfrm>
            <a:off x="10099244" y="2565037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5" name="Rectangle 174"/>
          <p:cNvSpPr/>
          <p:nvPr/>
        </p:nvSpPr>
        <p:spPr>
          <a:xfrm rot="21235075">
            <a:off x="6050932" y="1979374"/>
            <a:ext cx="52660" cy="32886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Rectangle 175"/>
          <p:cNvSpPr/>
          <p:nvPr/>
        </p:nvSpPr>
        <p:spPr>
          <a:xfrm rot="21235075">
            <a:off x="10112595" y="2871126"/>
            <a:ext cx="45719" cy="190174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8" name="Straight Arrow Connector 177"/>
          <p:cNvCxnSpPr/>
          <p:nvPr/>
        </p:nvCxnSpPr>
        <p:spPr>
          <a:xfrm flipH="1">
            <a:off x="5523795" y="2309069"/>
            <a:ext cx="552964" cy="10010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1" name="Straight Arrow Connector 180"/>
          <p:cNvCxnSpPr/>
          <p:nvPr/>
        </p:nvCxnSpPr>
        <p:spPr>
          <a:xfrm flipH="1">
            <a:off x="5607283" y="2460595"/>
            <a:ext cx="28742" cy="77011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/>
          <p:cNvCxnSpPr/>
          <p:nvPr/>
        </p:nvCxnSpPr>
        <p:spPr>
          <a:xfrm flipH="1">
            <a:off x="4078575" y="3199531"/>
            <a:ext cx="1451539" cy="168526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" name="Straight Arrow Connector 184"/>
          <p:cNvCxnSpPr/>
          <p:nvPr/>
        </p:nvCxnSpPr>
        <p:spPr>
          <a:xfrm flipH="1">
            <a:off x="10057460" y="3133498"/>
            <a:ext cx="187621" cy="125177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Straight Arrow Connector 186"/>
          <p:cNvCxnSpPr/>
          <p:nvPr/>
        </p:nvCxnSpPr>
        <p:spPr>
          <a:xfrm flipH="1" flipV="1">
            <a:off x="3115308" y="2970028"/>
            <a:ext cx="827046" cy="376752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9" name="Flowchart: Summing Junction 188"/>
          <p:cNvSpPr/>
          <p:nvPr/>
        </p:nvSpPr>
        <p:spPr>
          <a:xfrm>
            <a:off x="10054071" y="3448510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Flowchart: Summing Junction 189"/>
          <p:cNvSpPr/>
          <p:nvPr/>
        </p:nvSpPr>
        <p:spPr>
          <a:xfrm>
            <a:off x="2852857" y="3255512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TextBox 190"/>
          <p:cNvSpPr txBox="1"/>
          <p:nvPr/>
        </p:nvSpPr>
        <p:spPr>
          <a:xfrm>
            <a:off x="4478253" y="1935057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SP</a:t>
            </a:r>
            <a:endParaRPr lang="en-GB" sz="1000" dirty="0"/>
          </a:p>
        </p:txBody>
      </p:sp>
      <p:sp>
        <p:nvSpPr>
          <p:cNvPr id="192" name="TextBox 191"/>
          <p:cNvSpPr txBox="1"/>
          <p:nvPr/>
        </p:nvSpPr>
        <p:spPr>
          <a:xfrm>
            <a:off x="9951187" y="3612413"/>
            <a:ext cx="42034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SP</a:t>
            </a:r>
            <a:endParaRPr lang="en-GB" sz="1000" dirty="0"/>
          </a:p>
        </p:txBody>
      </p:sp>
      <p:sp>
        <p:nvSpPr>
          <p:cNvPr id="193" name="Rectangle 192"/>
          <p:cNvSpPr/>
          <p:nvPr/>
        </p:nvSpPr>
        <p:spPr>
          <a:xfrm>
            <a:off x="6960167" y="1295942"/>
            <a:ext cx="82666" cy="6189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4" name="Straight Arrow Connector 193"/>
          <p:cNvCxnSpPr/>
          <p:nvPr/>
        </p:nvCxnSpPr>
        <p:spPr>
          <a:xfrm>
            <a:off x="6631716" y="801259"/>
            <a:ext cx="378787" cy="4985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TextBox 195"/>
          <p:cNvSpPr txBox="1"/>
          <p:nvPr/>
        </p:nvSpPr>
        <p:spPr>
          <a:xfrm>
            <a:off x="6086626" y="656396"/>
            <a:ext cx="1277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Fuel Tank—2,500l</a:t>
            </a:r>
            <a:endParaRPr lang="en-GB" sz="800" dirty="0"/>
          </a:p>
        </p:txBody>
      </p:sp>
      <p:sp>
        <p:nvSpPr>
          <p:cNvPr id="197" name="TextBox 196"/>
          <p:cNvSpPr txBox="1"/>
          <p:nvPr/>
        </p:nvSpPr>
        <p:spPr>
          <a:xfrm>
            <a:off x="4849812" y="910202"/>
            <a:ext cx="7505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Spill kits &amp; PPE, PCE</a:t>
            </a:r>
            <a:endParaRPr lang="en-GB" sz="800" dirty="0"/>
          </a:p>
        </p:txBody>
      </p:sp>
      <p:cxnSp>
        <p:nvCxnSpPr>
          <p:cNvPr id="198" name="Straight Arrow Connector 197"/>
          <p:cNvCxnSpPr/>
          <p:nvPr/>
        </p:nvCxnSpPr>
        <p:spPr>
          <a:xfrm>
            <a:off x="5193092" y="1116039"/>
            <a:ext cx="6875" cy="90304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" name="TextBox 199"/>
          <p:cNvSpPr txBox="1"/>
          <p:nvPr/>
        </p:nvSpPr>
        <p:spPr>
          <a:xfrm>
            <a:off x="17545" y="326992"/>
            <a:ext cx="30977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Figure 1 Appendix A</a:t>
            </a:r>
            <a:endParaRPr lang="en-GB" dirty="0"/>
          </a:p>
        </p:txBody>
      </p:sp>
      <p:sp>
        <p:nvSpPr>
          <p:cNvPr id="108" name="TextBox 107"/>
          <p:cNvSpPr txBox="1"/>
          <p:nvPr/>
        </p:nvSpPr>
        <p:spPr>
          <a:xfrm>
            <a:off x="3983725" y="487313"/>
            <a:ext cx="491811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>
                <a:solidFill>
                  <a:srgbClr val="FF0000"/>
                </a:solidFill>
              </a:rPr>
              <a:t>The ‘off site’ emergency information pack is held within the security cabin, on site, next to the weighbridge office.</a:t>
            </a:r>
            <a:endParaRPr lang="en-GB" sz="800" dirty="0">
              <a:solidFill>
                <a:srgbClr val="FF0000"/>
              </a:solidFill>
            </a:endParaRPr>
          </a:p>
        </p:txBody>
      </p:sp>
      <p:sp>
        <p:nvSpPr>
          <p:cNvPr id="3" name="Flowchart: Connector 2"/>
          <p:cNvSpPr/>
          <p:nvPr/>
        </p:nvSpPr>
        <p:spPr>
          <a:xfrm>
            <a:off x="10072476" y="4007242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Flowchart: Connector 109"/>
          <p:cNvSpPr/>
          <p:nvPr/>
        </p:nvSpPr>
        <p:spPr>
          <a:xfrm>
            <a:off x="6102176" y="2728859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Flowchart: Connector 110"/>
          <p:cNvSpPr/>
          <p:nvPr/>
        </p:nvSpPr>
        <p:spPr>
          <a:xfrm>
            <a:off x="5918594" y="272160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Flowchart: Connector 111"/>
          <p:cNvSpPr/>
          <p:nvPr/>
        </p:nvSpPr>
        <p:spPr>
          <a:xfrm>
            <a:off x="5966181" y="1840070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Flowchart: Connector 112"/>
          <p:cNvSpPr/>
          <p:nvPr/>
        </p:nvSpPr>
        <p:spPr>
          <a:xfrm>
            <a:off x="6830377" y="1272555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Flowchart: Connector 113"/>
          <p:cNvSpPr/>
          <p:nvPr/>
        </p:nvSpPr>
        <p:spPr>
          <a:xfrm>
            <a:off x="6441553" y="15449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Flowchart: Connector 115"/>
          <p:cNvSpPr/>
          <p:nvPr/>
        </p:nvSpPr>
        <p:spPr>
          <a:xfrm>
            <a:off x="5103769" y="1991914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Flowchart: Connector 119"/>
          <p:cNvSpPr/>
          <p:nvPr/>
        </p:nvSpPr>
        <p:spPr>
          <a:xfrm>
            <a:off x="4822855" y="2019081"/>
            <a:ext cx="66122" cy="5433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6" name="Flowchart: Collate 185"/>
          <p:cNvSpPr/>
          <p:nvPr/>
        </p:nvSpPr>
        <p:spPr>
          <a:xfrm>
            <a:off x="5395548" y="3479968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01" name="TextBox 200"/>
          <p:cNvSpPr txBox="1"/>
          <p:nvPr/>
        </p:nvSpPr>
        <p:spPr>
          <a:xfrm>
            <a:off x="2386161" y="3832226"/>
            <a:ext cx="127768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dirty="0" smtClean="0"/>
              <a:t>Settlement pond</a:t>
            </a:r>
            <a:endParaRPr lang="en-GB" sz="800" dirty="0"/>
          </a:p>
        </p:txBody>
      </p:sp>
      <p:cxnSp>
        <p:nvCxnSpPr>
          <p:cNvPr id="202" name="Straight Arrow Connector 201"/>
          <p:cNvCxnSpPr/>
          <p:nvPr/>
        </p:nvCxnSpPr>
        <p:spPr>
          <a:xfrm flipV="1">
            <a:off x="2818944" y="3187935"/>
            <a:ext cx="620547" cy="6864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Arrow Connector 202"/>
          <p:cNvCxnSpPr/>
          <p:nvPr/>
        </p:nvCxnSpPr>
        <p:spPr>
          <a:xfrm flipH="1">
            <a:off x="5375627" y="656396"/>
            <a:ext cx="470712" cy="1254109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5338964" y="1910505"/>
            <a:ext cx="97489" cy="12965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2" name="Straight Arrow Connector 161"/>
          <p:cNvCxnSpPr/>
          <p:nvPr/>
        </p:nvCxnSpPr>
        <p:spPr>
          <a:xfrm flipH="1">
            <a:off x="7869665" y="3531181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Straight Arrow Connector 203"/>
          <p:cNvCxnSpPr/>
          <p:nvPr/>
        </p:nvCxnSpPr>
        <p:spPr>
          <a:xfrm flipH="1">
            <a:off x="7167857" y="4552543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 flipH="1">
            <a:off x="7413605" y="221501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Straight Arrow Connector 205"/>
          <p:cNvCxnSpPr/>
          <p:nvPr/>
        </p:nvCxnSpPr>
        <p:spPr>
          <a:xfrm flipH="1">
            <a:off x="6996285" y="2941720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/>
          <p:cNvCxnSpPr/>
          <p:nvPr/>
        </p:nvCxnSpPr>
        <p:spPr>
          <a:xfrm flipH="1">
            <a:off x="6281602" y="3820506"/>
            <a:ext cx="491496" cy="2590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Straight Arrow Connector 207"/>
          <p:cNvCxnSpPr/>
          <p:nvPr/>
        </p:nvCxnSpPr>
        <p:spPr>
          <a:xfrm flipH="1">
            <a:off x="6751023" y="1700503"/>
            <a:ext cx="271358" cy="380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Straight Arrow Connector 208"/>
          <p:cNvCxnSpPr/>
          <p:nvPr/>
        </p:nvCxnSpPr>
        <p:spPr>
          <a:xfrm flipH="1">
            <a:off x="6093803" y="2242800"/>
            <a:ext cx="182526" cy="12742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" name="Flowchart: Collate 209"/>
          <p:cNvSpPr/>
          <p:nvPr/>
        </p:nvSpPr>
        <p:spPr>
          <a:xfrm>
            <a:off x="5944543" y="408864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1" name="Flowchart: Collate 210"/>
          <p:cNvSpPr/>
          <p:nvPr/>
        </p:nvSpPr>
        <p:spPr>
          <a:xfrm>
            <a:off x="6715557" y="4662875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3" name="Flowchart: Collate 212"/>
          <p:cNvSpPr/>
          <p:nvPr/>
        </p:nvSpPr>
        <p:spPr>
          <a:xfrm>
            <a:off x="3037693" y="3036200"/>
            <a:ext cx="60123" cy="177477"/>
          </a:xfrm>
          <a:prstGeom prst="flowChartCol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7" name="Right Arrow 86"/>
          <p:cNvSpPr/>
          <p:nvPr/>
        </p:nvSpPr>
        <p:spPr>
          <a:xfrm rot="21394106">
            <a:off x="3173361" y="2162723"/>
            <a:ext cx="2875771" cy="19376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4" name="Rectangle 213"/>
          <p:cNvSpPr/>
          <p:nvPr/>
        </p:nvSpPr>
        <p:spPr>
          <a:xfrm>
            <a:off x="4515109" y="2090043"/>
            <a:ext cx="45719" cy="310350"/>
          </a:xfrm>
          <a:prstGeom prst="rect">
            <a:avLst/>
          </a:prstGeom>
          <a:pattFill prst="dashHorz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7441530">
            <a:off x="7167047" y="3577549"/>
            <a:ext cx="3157323" cy="391864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6" name="Rounded Rectangle 215"/>
          <p:cNvSpPr/>
          <p:nvPr/>
        </p:nvSpPr>
        <p:spPr>
          <a:xfrm rot="1653633">
            <a:off x="6853274" y="1607231"/>
            <a:ext cx="3193486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7" name="Rounded Rectangle 216"/>
          <p:cNvSpPr/>
          <p:nvPr/>
        </p:nvSpPr>
        <p:spPr>
          <a:xfrm rot="1653633">
            <a:off x="10045184" y="4183667"/>
            <a:ext cx="193048" cy="248033"/>
          </a:xfrm>
          <a:prstGeom prst="roundRect">
            <a:avLst/>
          </a:prstGeom>
          <a:solidFill>
            <a:srgbClr val="FFFF00">
              <a:alpha val="3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8" name="Right Arrow 217"/>
          <p:cNvSpPr/>
          <p:nvPr/>
        </p:nvSpPr>
        <p:spPr>
          <a:xfrm rot="19423506">
            <a:off x="6077485" y="1847386"/>
            <a:ext cx="709905" cy="177388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9" name="Right Arrow 218"/>
          <p:cNvSpPr/>
          <p:nvPr/>
        </p:nvSpPr>
        <p:spPr>
          <a:xfrm rot="1731856">
            <a:off x="6715059" y="2056139"/>
            <a:ext cx="1575288" cy="168844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0" name="Right Arrow 219"/>
          <p:cNvSpPr/>
          <p:nvPr/>
        </p:nvSpPr>
        <p:spPr>
          <a:xfrm rot="4806500">
            <a:off x="5740136" y="2701929"/>
            <a:ext cx="1169112" cy="154057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1" name="Right Arrow 220"/>
          <p:cNvSpPr/>
          <p:nvPr/>
        </p:nvSpPr>
        <p:spPr>
          <a:xfrm rot="1868998">
            <a:off x="6345261" y="3642430"/>
            <a:ext cx="1204947" cy="192299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2" name="Right Arrow 221"/>
          <p:cNvSpPr/>
          <p:nvPr/>
        </p:nvSpPr>
        <p:spPr>
          <a:xfrm rot="7382830">
            <a:off x="7691201" y="2854299"/>
            <a:ext cx="822910" cy="183401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3" name="Right Arrow 222"/>
          <p:cNvSpPr/>
          <p:nvPr/>
        </p:nvSpPr>
        <p:spPr>
          <a:xfrm rot="18177761">
            <a:off x="7322901" y="3539652"/>
            <a:ext cx="691265" cy="176180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4" name="Right Arrow 223"/>
          <p:cNvSpPr/>
          <p:nvPr/>
        </p:nvSpPr>
        <p:spPr>
          <a:xfrm rot="7382830">
            <a:off x="5926442" y="3545903"/>
            <a:ext cx="525380" cy="162533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5" name="Right Arrow 224"/>
          <p:cNvSpPr/>
          <p:nvPr/>
        </p:nvSpPr>
        <p:spPr>
          <a:xfrm rot="7382830">
            <a:off x="7003354" y="4249269"/>
            <a:ext cx="429513" cy="159525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6" name="Right Arrow 225"/>
          <p:cNvSpPr/>
          <p:nvPr/>
        </p:nvSpPr>
        <p:spPr>
          <a:xfrm rot="19900027">
            <a:off x="4437934" y="1313753"/>
            <a:ext cx="2176075" cy="177479"/>
          </a:xfrm>
          <a:prstGeom prst="rightArrow">
            <a:avLst/>
          </a:prstGeom>
          <a:solidFill>
            <a:schemeClr val="tx1">
              <a:alpha val="50000"/>
            </a:schemeClr>
          </a:solidFill>
          <a:ln>
            <a:solidFill>
              <a:schemeClr val="accent1">
                <a:shade val="50000"/>
                <a:alpha val="49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4176711" y="246287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 smtClean="0"/>
              <a:t>FRS access, equipment and drainage</a:t>
            </a:r>
            <a:endParaRPr lang="en-GB" sz="1100" b="1" u="sng" dirty="0"/>
          </a:p>
        </p:txBody>
      </p:sp>
      <p:sp>
        <p:nvSpPr>
          <p:cNvPr id="93" name="Isosceles Triangle 92"/>
          <p:cNvSpPr/>
          <p:nvPr/>
        </p:nvSpPr>
        <p:spPr>
          <a:xfrm>
            <a:off x="3228265" y="2636040"/>
            <a:ext cx="168784" cy="164147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Flowchart: Summing Junction 93"/>
          <p:cNvSpPr/>
          <p:nvPr/>
        </p:nvSpPr>
        <p:spPr>
          <a:xfrm>
            <a:off x="5523795" y="2327381"/>
            <a:ext cx="134766" cy="113970"/>
          </a:xfrm>
          <a:prstGeom prst="flowChartSummingJunc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996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 rot="18012105">
            <a:off x="7431508" y="4000065"/>
            <a:ext cx="499870" cy="4739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 rot="18012105">
            <a:off x="7797663" y="357158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 rot="18012105">
            <a:off x="8593860" y="232154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 rot="18012105">
            <a:off x="8316558" y="273035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 rot="18012105">
            <a:off x="8046290" y="315210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 rot="18269032">
            <a:off x="6411380" y="3511544"/>
            <a:ext cx="154772" cy="1177700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8269032">
            <a:off x="6272896" y="3651928"/>
            <a:ext cx="154772" cy="1177700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 rot="18269032">
            <a:off x="6574910" y="2796617"/>
            <a:ext cx="450734" cy="545290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 rot="18269032">
            <a:off x="6633549" y="2086145"/>
            <a:ext cx="590090" cy="533150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619451">
            <a:off x="7091845" y="2445122"/>
            <a:ext cx="434892" cy="555096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 rot="18269032">
            <a:off x="6538435" y="3357269"/>
            <a:ext cx="154772" cy="1177700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18269032">
            <a:off x="7114901" y="4475792"/>
            <a:ext cx="450734" cy="472434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 rot="18269032">
            <a:off x="7395856" y="1747824"/>
            <a:ext cx="249268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 rot="17481199">
            <a:off x="6394953" y="2562093"/>
            <a:ext cx="331873" cy="263223"/>
          </a:xfrm>
          <a:prstGeom prst="ellipse">
            <a:avLst/>
          </a:prstGeom>
          <a:gradFill>
            <a:gsLst>
              <a:gs pos="0">
                <a:srgbClr val="92D050"/>
              </a:gs>
              <a:gs pos="23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7315200" y="4361059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8717910" y="2199475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8161894" y="304406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 flipV="1">
            <a:off x="8449078" y="262867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7755411" y="1764725"/>
            <a:ext cx="160147" cy="2348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7244202" y="2646362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439598" y="1879092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874074" y="4568310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8" name="Straight Arrow Connector 67"/>
          <p:cNvCxnSpPr>
            <a:stCxn id="18" idx="4"/>
          </p:cNvCxnSpPr>
          <p:nvPr/>
        </p:nvCxnSpPr>
        <p:spPr>
          <a:xfrm>
            <a:off x="7148328" y="2503648"/>
            <a:ext cx="82225" cy="1263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>
            <a:stCxn id="19" idx="4"/>
            <a:endCxn id="17" idx="5"/>
          </p:cNvCxnSpPr>
          <p:nvPr/>
        </p:nvCxnSpPr>
        <p:spPr>
          <a:xfrm flipH="1">
            <a:off x="7049415" y="2969987"/>
            <a:ext cx="133911" cy="7707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7393492" y="1689166"/>
            <a:ext cx="54714" cy="16330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7721231" y="1852466"/>
            <a:ext cx="85411" cy="1605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 flipV="1">
            <a:off x="7011960" y="4684289"/>
            <a:ext cx="185201" cy="2376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 flipV="1">
            <a:off x="6863731" y="4459042"/>
            <a:ext cx="19674" cy="1310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4998476" y="804610"/>
            <a:ext cx="114877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Unprocessed wood</a:t>
            </a:r>
            <a:endParaRPr lang="en-GB" sz="800" b="1" dirty="0"/>
          </a:p>
        </p:txBody>
      </p:sp>
      <p:sp>
        <p:nvSpPr>
          <p:cNvPr id="86" name="TextBox 85"/>
          <p:cNvSpPr txBox="1"/>
          <p:nvPr/>
        </p:nvSpPr>
        <p:spPr>
          <a:xfrm>
            <a:off x="4489734" y="1211054"/>
            <a:ext cx="98048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Processed wood</a:t>
            </a:r>
            <a:endParaRPr lang="en-GB" sz="800" b="1" dirty="0"/>
          </a:p>
        </p:txBody>
      </p:sp>
      <p:sp>
        <p:nvSpPr>
          <p:cNvPr id="87" name="TextBox 86"/>
          <p:cNvSpPr txBox="1"/>
          <p:nvPr/>
        </p:nvSpPr>
        <p:spPr>
          <a:xfrm>
            <a:off x="5960658" y="813614"/>
            <a:ext cx="126950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Wood treatment</a:t>
            </a:r>
            <a:endParaRPr lang="en-GB" sz="800" b="1" dirty="0"/>
          </a:p>
        </p:txBody>
      </p:sp>
      <p:cxnSp>
        <p:nvCxnSpPr>
          <p:cNvPr id="88" name="Straight Arrow Connector 87"/>
          <p:cNvCxnSpPr/>
          <p:nvPr/>
        </p:nvCxnSpPr>
        <p:spPr>
          <a:xfrm>
            <a:off x="6352561" y="974748"/>
            <a:ext cx="1026863" cy="164435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5514762" y="987623"/>
            <a:ext cx="1316164" cy="13632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V="1">
            <a:off x="5706602" y="4053827"/>
            <a:ext cx="547607" cy="28755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4759020" y="4234352"/>
            <a:ext cx="111192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Compost Windrows</a:t>
            </a:r>
            <a:endParaRPr lang="en-GB" sz="800" b="1" dirty="0"/>
          </a:p>
        </p:txBody>
      </p:sp>
      <p:sp>
        <p:nvSpPr>
          <p:cNvPr id="97" name="TextBox 96"/>
          <p:cNvSpPr txBox="1"/>
          <p:nvPr/>
        </p:nvSpPr>
        <p:spPr>
          <a:xfrm>
            <a:off x="5035964" y="4880252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Green waste treatment</a:t>
            </a:r>
            <a:endParaRPr lang="en-GB" sz="800" b="1" dirty="0"/>
          </a:p>
        </p:txBody>
      </p:sp>
      <p:sp>
        <p:nvSpPr>
          <p:cNvPr id="98" name="TextBox 97"/>
          <p:cNvSpPr txBox="1"/>
          <p:nvPr/>
        </p:nvSpPr>
        <p:spPr>
          <a:xfrm>
            <a:off x="5900462" y="5371929"/>
            <a:ext cx="13816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Unprocessed Green waste</a:t>
            </a:r>
            <a:endParaRPr lang="en-GB" sz="800" b="1" dirty="0"/>
          </a:p>
        </p:txBody>
      </p:sp>
      <p:cxnSp>
        <p:nvCxnSpPr>
          <p:cNvPr id="102" name="Straight Arrow Connector 101"/>
          <p:cNvCxnSpPr>
            <a:endCxn id="66" idx="2"/>
          </p:cNvCxnSpPr>
          <p:nvPr/>
        </p:nvCxnSpPr>
        <p:spPr>
          <a:xfrm flipV="1">
            <a:off x="6151254" y="4655444"/>
            <a:ext cx="722820" cy="34062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>
            <a:stCxn id="98" idx="0"/>
          </p:cNvCxnSpPr>
          <p:nvPr/>
        </p:nvCxnSpPr>
        <p:spPr>
          <a:xfrm flipV="1">
            <a:off x="6591300" y="4799136"/>
            <a:ext cx="670398" cy="5727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>
            <a:off x="5115884" y="1382633"/>
            <a:ext cx="1656570" cy="18114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TextBox 108"/>
          <p:cNvSpPr txBox="1"/>
          <p:nvPr/>
        </p:nvSpPr>
        <p:spPr>
          <a:xfrm>
            <a:off x="4453149" y="639088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Inert storage</a:t>
            </a:r>
            <a:endParaRPr lang="en-GB" sz="800" b="1" dirty="0"/>
          </a:p>
        </p:txBody>
      </p:sp>
      <p:cxnSp>
        <p:nvCxnSpPr>
          <p:cNvPr id="110" name="Straight Arrow Connector 109"/>
          <p:cNvCxnSpPr/>
          <p:nvPr/>
        </p:nvCxnSpPr>
        <p:spPr>
          <a:xfrm>
            <a:off x="4878317" y="852846"/>
            <a:ext cx="1656570" cy="18114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Oval 110"/>
          <p:cNvSpPr/>
          <p:nvPr/>
        </p:nvSpPr>
        <p:spPr>
          <a:xfrm rot="1750269">
            <a:off x="7472768" y="2086766"/>
            <a:ext cx="513474" cy="2074159"/>
          </a:xfrm>
          <a:prstGeom prst="ellipse">
            <a:avLst/>
          </a:prstGeom>
          <a:solidFill>
            <a:srgbClr val="FFC000">
              <a:alpha val="57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TextBox 111"/>
          <p:cNvSpPr txBox="1"/>
          <p:nvPr/>
        </p:nvSpPr>
        <p:spPr>
          <a:xfrm>
            <a:off x="8517800" y="4565475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Road sweepings storage</a:t>
            </a:r>
            <a:endParaRPr lang="en-GB" sz="800" b="1" dirty="0"/>
          </a:p>
        </p:txBody>
      </p:sp>
      <p:cxnSp>
        <p:nvCxnSpPr>
          <p:cNvPr id="113" name="Straight Arrow Connector 112"/>
          <p:cNvCxnSpPr/>
          <p:nvPr/>
        </p:nvCxnSpPr>
        <p:spPr>
          <a:xfrm flipH="1" flipV="1">
            <a:off x="7746184" y="4262584"/>
            <a:ext cx="787413" cy="4049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9487599" y="3544279"/>
            <a:ext cx="14659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Unprocessed stockpiles (New EWC codes)—external storage</a:t>
            </a:r>
            <a:endParaRPr lang="en-GB" sz="800" b="1" dirty="0"/>
          </a:p>
        </p:txBody>
      </p:sp>
      <p:cxnSp>
        <p:nvCxnSpPr>
          <p:cNvPr id="116" name="Straight Arrow Connector 115"/>
          <p:cNvCxnSpPr>
            <a:endCxn id="5" idx="2"/>
          </p:cNvCxnSpPr>
          <p:nvPr/>
        </p:nvCxnSpPr>
        <p:spPr>
          <a:xfrm flipH="1" flipV="1">
            <a:off x="8982798" y="2647974"/>
            <a:ext cx="504801" cy="106193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>
            <a:stCxn id="115" idx="1"/>
          </p:cNvCxnSpPr>
          <p:nvPr/>
        </p:nvCxnSpPr>
        <p:spPr>
          <a:xfrm flipH="1">
            <a:off x="8138519" y="3713556"/>
            <a:ext cx="1349080" cy="16083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 flipV="1">
            <a:off x="8678402" y="3043429"/>
            <a:ext cx="809197" cy="6664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>
            <a:stCxn id="115" idx="1"/>
          </p:cNvCxnSpPr>
          <p:nvPr/>
        </p:nvCxnSpPr>
        <p:spPr>
          <a:xfrm flipH="1" flipV="1">
            <a:off x="8393760" y="3485596"/>
            <a:ext cx="1093839" cy="22796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TextBox 123"/>
          <p:cNvSpPr txBox="1"/>
          <p:nvPr/>
        </p:nvSpPr>
        <p:spPr>
          <a:xfrm>
            <a:off x="9138792" y="1758729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Quarantine area</a:t>
            </a:r>
            <a:endParaRPr lang="en-GB" sz="800" b="1" dirty="0"/>
          </a:p>
        </p:txBody>
      </p:sp>
      <p:cxnSp>
        <p:nvCxnSpPr>
          <p:cNvPr id="125" name="Straight Arrow Connector 124"/>
          <p:cNvCxnSpPr>
            <a:stCxn id="124" idx="1"/>
          </p:cNvCxnSpPr>
          <p:nvPr/>
        </p:nvCxnSpPr>
        <p:spPr>
          <a:xfrm flipH="1">
            <a:off x="8067603" y="1866451"/>
            <a:ext cx="1071189" cy="5462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Fixed plant locations</a:t>
            </a:r>
            <a:endParaRPr lang="en-GB" sz="800" b="1" dirty="0"/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 flipV="1">
            <a:off x="3259397" y="2851359"/>
            <a:ext cx="2631207" cy="13462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V="1">
            <a:off x="3253655" y="3042378"/>
            <a:ext cx="2613070" cy="11658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 flipV="1">
            <a:off x="3276926" y="3199024"/>
            <a:ext cx="2549872" cy="9971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 flipV="1">
            <a:off x="3243678" y="3406509"/>
            <a:ext cx="2547333" cy="8017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TextBox 141"/>
          <p:cNvSpPr txBox="1"/>
          <p:nvPr/>
        </p:nvSpPr>
        <p:spPr>
          <a:xfrm>
            <a:off x="1450852" y="4033309"/>
            <a:ext cx="20604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Processed (segregated) waste stockpiles (new EWC codes)—internal storage</a:t>
            </a:r>
            <a:endParaRPr lang="en-GB" sz="800" b="1" dirty="0"/>
          </a:p>
        </p:txBody>
      </p:sp>
      <p:sp>
        <p:nvSpPr>
          <p:cNvPr id="143" name="TextBox 142"/>
          <p:cNvSpPr txBox="1"/>
          <p:nvPr/>
        </p:nvSpPr>
        <p:spPr>
          <a:xfrm>
            <a:off x="7806642" y="804610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Unprocessed glass</a:t>
            </a:r>
            <a:endParaRPr lang="en-GB" sz="800" b="1" dirty="0"/>
          </a:p>
        </p:txBody>
      </p:sp>
      <p:sp>
        <p:nvSpPr>
          <p:cNvPr id="144" name="TextBox 143"/>
          <p:cNvSpPr txBox="1"/>
          <p:nvPr/>
        </p:nvSpPr>
        <p:spPr>
          <a:xfrm>
            <a:off x="8709512" y="1040772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Processed glass</a:t>
            </a:r>
            <a:endParaRPr lang="en-GB" sz="800" b="1" dirty="0"/>
          </a:p>
        </p:txBody>
      </p:sp>
      <p:sp>
        <p:nvSpPr>
          <p:cNvPr id="145" name="TextBox 144"/>
          <p:cNvSpPr txBox="1"/>
          <p:nvPr/>
        </p:nvSpPr>
        <p:spPr>
          <a:xfrm>
            <a:off x="7873800" y="1171396"/>
            <a:ext cx="10000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Glass treatment</a:t>
            </a:r>
            <a:endParaRPr lang="en-GB" sz="800" b="1" dirty="0"/>
          </a:p>
        </p:txBody>
      </p:sp>
      <p:sp>
        <p:nvSpPr>
          <p:cNvPr id="146" name="Rounded Rectangle 145"/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ounded Rectangle 146"/>
          <p:cNvSpPr/>
          <p:nvPr/>
        </p:nvSpPr>
        <p:spPr>
          <a:xfrm rot="18012105">
            <a:off x="7601920" y="1628768"/>
            <a:ext cx="207704" cy="282652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8" name="Straight Arrow Connector 147"/>
          <p:cNvCxnSpPr>
            <a:endCxn id="146" idx="3"/>
          </p:cNvCxnSpPr>
          <p:nvPr/>
        </p:nvCxnSpPr>
        <p:spPr>
          <a:xfrm flipH="1">
            <a:off x="7491193" y="982927"/>
            <a:ext cx="753978" cy="56981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 flipH="1">
            <a:off x="7540224" y="1308066"/>
            <a:ext cx="736182" cy="5517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 flipH="1">
            <a:off x="7775673" y="1231091"/>
            <a:ext cx="1276874" cy="5667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4202009" y="303936"/>
            <a:ext cx="254187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 smtClean="0"/>
              <a:t>Waste storage and plant locations</a:t>
            </a:r>
            <a:endParaRPr lang="en-GB" sz="1100" b="1" u="sng" dirty="0"/>
          </a:p>
        </p:txBody>
      </p:sp>
    </p:spTree>
    <p:extLst>
      <p:ext uri="{BB962C8B-B14F-4D97-AF65-F5344CB8AC3E}">
        <p14:creationId xmlns:p14="http://schemas.microsoft.com/office/powerpoint/2010/main" val="15073724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4" name="Rectangle 4"/>
          <p:cNvSpPr/>
          <p:nvPr/>
        </p:nvSpPr>
        <p:spPr>
          <a:xfrm rot="17899101">
            <a:off x="6965227" y="2402488"/>
            <a:ext cx="2187170" cy="1350893"/>
          </a:xfrm>
          <a:custGeom>
            <a:avLst/>
            <a:gdLst>
              <a:gd name="connsiteX0" fmla="*/ 0 w 2014598"/>
              <a:gd name="connsiteY0" fmla="*/ 0 h 1187133"/>
              <a:gd name="connsiteX1" fmla="*/ 2014598 w 2014598"/>
              <a:gd name="connsiteY1" fmla="*/ 0 h 1187133"/>
              <a:gd name="connsiteX2" fmla="*/ 2014598 w 2014598"/>
              <a:gd name="connsiteY2" fmla="*/ 1187133 h 1187133"/>
              <a:gd name="connsiteX3" fmla="*/ 0 w 2014598"/>
              <a:gd name="connsiteY3" fmla="*/ 1187133 h 1187133"/>
              <a:gd name="connsiteX4" fmla="*/ 0 w 2014598"/>
              <a:gd name="connsiteY4" fmla="*/ 0 h 1187133"/>
              <a:gd name="connsiteX0" fmla="*/ 2079 w 2014598"/>
              <a:gd name="connsiteY0" fmla="*/ 18472 h 1187133"/>
              <a:gd name="connsiteX1" fmla="*/ 2014598 w 2014598"/>
              <a:gd name="connsiteY1" fmla="*/ 0 h 1187133"/>
              <a:gd name="connsiteX2" fmla="*/ 2014598 w 2014598"/>
              <a:gd name="connsiteY2" fmla="*/ 1187133 h 1187133"/>
              <a:gd name="connsiteX3" fmla="*/ 0 w 2014598"/>
              <a:gd name="connsiteY3" fmla="*/ 1187133 h 1187133"/>
              <a:gd name="connsiteX4" fmla="*/ 2079 w 2014598"/>
              <a:gd name="connsiteY4" fmla="*/ 18472 h 1187133"/>
              <a:gd name="connsiteX0" fmla="*/ 2079 w 2014641"/>
              <a:gd name="connsiteY0" fmla="*/ 18472 h 1319324"/>
              <a:gd name="connsiteX1" fmla="*/ 2014598 w 2014641"/>
              <a:gd name="connsiteY1" fmla="*/ 0 h 1319324"/>
              <a:gd name="connsiteX2" fmla="*/ 2014640 w 2014641"/>
              <a:gd name="connsiteY2" fmla="*/ 1319323 h 1319324"/>
              <a:gd name="connsiteX3" fmla="*/ 0 w 2014641"/>
              <a:gd name="connsiteY3" fmla="*/ 1187133 h 1319324"/>
              <a:gd name="connsiteX4" fmla="*/ 2079 w 2014641"/>
              <a:gd name="connsiteY4" fmla="*/ 18472 h 1319324"/>
              <a:gd name="connsiteX0" fmla="*/ 2079 w 2031081"/>
              <a:gd name="connsiteY0" fmla="*/ 18472 h 1352634"/>
              <a:gd name="connsiteX1" fmla="*/ 2014598 w 2031081"/>
              <a:gd name="connsiteY1" fmla="*/ 0 h 1352634"/>
              <a:gd name="connsiteX2" fmla="*/ 2031081 w 2031081"/>
              <a:gd name="connsiteY2" fmla="*/ 1352634 h 1352634"/>
              <a:gd name="connsiteX3" fmla="*/ 0 w 2031081"/>
              <a:gd name="connsiteY3" fmla="*/ 1187133 h 1352634"/>
              <a:gd name="connsiteX4" fmla="*/ 2079 w 2031081"/>
              <a:gd name="connsiteY4" fmla="*/ 18472 h 13526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081" h="1352634">
                <a:moveTo>
                  <a:pt x="2079" y="18472"/>
                </a:moveTo>
                <a:lnTo>
                  <a:pt x="2014598" y="0"/>
                </a:lnTo>
                <a:cubicBezTo>
                  <a:pt x="2014612" y="439774"/>
                  <a:pt x="2031067" y="912860"/>
                  <a:pt x="2031081" y="1352634"/>
                </a:cubicBezTo>
                <a:lnTo>
                  <a:pt x="0" y="1187133"/>
                </a:lnTo>
                <a:lnTo>
                  <a:pt x="2079" y="18472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L-Shape 5"/>
          <p:cNvSpPr/>
          <p:nvPr/>
        </p:nvSpPr>
        <p:spPr>
          <a:xfrm rot="1678786">
            <a:off x="5477048" y="1461916"/>
            <a:ext cx="2929944" cy="3239976"/>
          </a:xfrm>
          <a:custGeom>
            <a:avLst/>
            <a:gdLst>
              <a:gd name="connsiteX0" fmla="*/ 0 w 2092046"/>
              <a:gd name="connsiteY0" fmla="*/ 0 h 3128196"/>
              <a:gd name="connsiteX1" fmla="*/ 1046023 w 2092046"/>
              <a:gd name="connsiteY1" fmla="*/ 0 h 3128196"/>
              <a:gd name="connsiteX2" fmla="*/ 1046023 w 2092046"/>
              <a:gd name="connsiteY2" fmla="*/ 2082173 h 3128196"/>
              <a:gd name="connsiteX3" fmla="*/ 2092046 w 2092046"/>
              <a:gd name="connsiteY3" fmla="*/ 2082173 h 3128196"/>
              <a:gd name="connsiteX4" fmla="*/ 2092046 w 2092046"/>
              <a:gd name="connsiteY4" fmla="*/ 3128196 h 3128196"/>
              <a:gd name="connsiteX5" fmla="*/ 0 w 2092046"/>
              <a:gd name="connsiteY5" fmla="*/ 3128196 h 3128196"/>
              <a:gd name="connsiteX6" fmla="*/ 0 w 2092046"/>
              <a:gd name="connsiteY6" fmla="*/ 0 h 3128196"/>
              <a:gd name="connsiteX0" fmla="*/ 142915 w 2234961"/>
              <a:gd name="connsiteY0" fmla="*/ 0 h 3128196"/>
              <a:gd name="connsiteX1" fmla="*/ 1188938 w 2234961"/>
              <a:gd name="connsiteY1" fmla="*/ 0 h 3128196"/>
              <a:gd name="connsiteX2" fmla="*/ 1188938 w 2234961"/>
              <a:gd name="connsiteY2" fmla="*/ 2082173 h 3128196"/>
              <a:gd name="connsiteX3" fmla="*/ 2234961 w 2234961"/>
              <a:gd name="connsiteY3" fmla="*/ 2082173 h 3128196"/>
              <a:gd name="connsiteX4" fmla="*/ 2234961 w 2234961"/>
              <a:gd name="connsiteY4" fmla="*/ 3128196 h 3128196"/>
              <a:gd name="connsiteX5" fmla="*/ 0 w 2234961"/>
              <a:gd name="connsiteY5" fmla="*/ 2918849 h 3128196"/>
              <a:gd name="connsiteX6" fmla="*/ 142915 w 2234961"/>
              <a:gd name="connsiteY6" fmla="*/ 0 h 3128196"/>
              <a:gd name="connsiteX0" fmla="*/ 142915 w 2234961"/>
              <a:gd name="connsiteY0" fmla="*/ 0 h 3128196"/>
              <a:gd name="connsiteX1" fmla="*/ 1188938 w 2234961"/>
              <a:gd name="connsiteY1" fmla="*/ 0 h 3128196"/>
              <a:gd name="connsiteX2" fmla="*/ 1188938 w 2234961"/>
              <a:gd name="connsiteY2" fmla="*/ 2082173 h 3128196"/>
              <a:gd name="connsiteX3" fmla="*/ 2234961 w 2234961"/>
              <a:gd name="connsiteY3" fmla="*/ 2082173 h 3128196"/>
              <a:gd name="connsiteX4" fmla="*/ 2234961 w 2234961"/>
              <a:gd name="connsiteY4" fmla="*/ 3128196 h 3128196"/>
              <a:gd name="connsiteX5" fmla="*/ 0 w 2234961"/>
              <a:gd name="connsiteY5" fmla="*/ 2918849 h 3128196"/>
              <a:gd name="connsiteX6" fmla="*/ 142915 w 2234961"/>
              <a:gd name="connsiteY6" fmla="*/ 0 h 3128196"/>
              <a:gd name="connsiteX0" fmla="*/ 251081 w 2343127"/>
              <a:gd name="connsiteY0" fmla="*/ 0 h 3128196"/>
              <a:gd name="connsiteX1" fmla="*/ 1297104 w 2343127"/>
              <a:gd name="connsiteY1" fmla="*/ 0 h 3128196"/>
              <a:gd name="connsiteX2" fmla="*/ 1297104 w 2343127"/>
              <a:gd name="connsiteY2" fmla="*/ 2082173 h 3128196"/>
              <a:gd name="connsiteX3" fmla="*/ 2343127 w 2343127"/>
              <a:gd name="connsiteY3" fmla="*/ 2082173 h 3128196"/>
              <a:gd name="connsiteX4" fmla="*/ 2343127 w 2343127"/>
              <a:gd name="connsiteY4" fmla="*/ 3128196 h 3128196"/>
              <a:gd name="connsiteX5" fmla="*/ 108166 w 2343127"/>
              <a:gd name="connsiteY5" fmla="*/ 2918849 h 3128196"/>
              <a:gd name="connsiteX6" fmla="*/ 426691 w 2343127"/>
              <a:gd name="connsiteY6" fmla="*/ 1707520 h 3128196"/>
              <a:gd name="connsiteX7" fmla="*/ 251081 w 2343127"/>
              <a:gd name="connsiteY7" fmla="*/ 0 h 3128196"/>
              <a:gd name="connsiteX0" fmla="*/ 244883 w 2336929"/>
              <a:gd name="connsiteY0" fmla="*/ 0 h 3128196"/>
              <a:gd name="connsiteX1" fmla="*/ 1290906 w 2336929"/>
              <a:gd name="connsiteY1" fmla="*/ 0 h 3128196"/>
              <a:gd name="connsiteX2" fmla="*/ 1290906 w 2336929"/>
              <a:gd name="connsiteY2" fmla="*/ 2082173 h 3128196"/>
              <a:gd name="connsiteX3" fmla="*/ 2336929 w 2336929"/>
              <a:gd name="connsiteY3" fmla="*/ 2082173 h 3128196"/>
              <a:gd name="connsiteX4" fmla="*/ 2336929 w 2336929"/>
              <a:gd name="connsiteY4" fmla="*/ 3128196 h 3128196"/>
              <a:gd name="connsiteX5" fmla="*/ 101968 w 2336929"/>
              <a:gd name="connsiteY5" fmla="*/ 2918849 h 3128196"/>
              <a:gd name="connsiteX6" fmla="*/ 420493 w 2336929"/>
              <a:gd name="connsiteY6" fmla="*/ 1707520 h 3128196"/>
              <a:gd name="connsiteX7" fmla="*/ 244883 w 2336929"/>
              <a:gd name="connsiteY7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524270 w 2440706"/>
              <a:gd name="connsiteY7" fmla="*/ 1707520 h 3128196"/>
              <a:gd name="connsiteX8" fmla="*/ 348660 w 2440706"/>
              <a:gd name="connsiteY8" fmla="*/ 0 h 3128196"/>
              <a:gd name="connsiteX0" fmla="*/ 348660 w 2440706"/>
              <a:gd name="connsiteY0" fmla="*/ 0 h 3128196"/>
              <a:gd name="connsiteX1" fmla="*/ 1394683 w 2440706"/>
              <a:gd name="connsiteY1" fmla="*/ 0 h 3128196"/>
              <a:gd name="connsiteX2" fmla="*/ 1394683 w 2440706"/>
              <a:gd name="connsiteY2" fmla="*/ 2082173 h 3128196"/>
              <a:gd name="connsiteX3" fmla="*/ 2440706 w 2440706"/>
              <a:gd name="connsiteY3" fmla="*/ 2082173 h 3128196"/>
              <a:gd name="connsiteX4" fmla="*/ 2440706 w 2440706"/>
              <a:gd name="connsiteY4" fmla="*/ 3128196 h 3128196"/>
              <a:gd name="connsiteX5" fmla="*/ 205745 w 2440706"/>
              <a:gd name="connsiteY5" fmla="*/ 2918849 h 3128196"/>
              <a:gd name="connsiteX6" fmla="*/ 118454 w 2440706"/>
              <a:gd name="connsiteY6" fmla="*/ 2514785 h 3128196"/>
              <a:gd name="connsiteX7" fmla="*/ 494145 w 2440706"/>
              <a:gd name="connsiteY7" fmla="*/ 2346894 h 3128196"/>
              <a:gd name="connsiteX8" fmla="*/ 524270 w 2440706"/>
              <a:gd name="connsiteY8" fmla="*/ 1707520 h 3128196"/>
              <a:gd name="connsiteX9" fmla="*/ 348660 w 2440706"/>
              <a:gd name="connsiteY9" fmla="*/ 0 h 3128196"/>
              <a:gd name="connsiteX0" fmla="*/ 348660 w 2511518"/>
              <a:gd name="connsiteY0" fmla="*/ 0 h 3128196"/>
              <a:gd name="connsiteX1" fmla="*/ 1394683 w 2511518"/>
              <a:gd name="connsiteY1" fmla="*/ 0 h 3128196"/>
              <a:gd name="connsiteX2" fmla="*/ 1394683 w 2511518"/>
              <a:gd name="connsiteY2" fmla="*/ 2082173 h 3128196"/>
              <a:gd name="connsiteX3" fmla="*/ 2511518 w 2511518"/>
              <a:gd name="connsiteY3" fmla="*/ 2076251 h 3128196"/>
              <a:gd name="connsiteX4" fmla="*/ 2440706 w 2511518"/>
              <a:gd name="connsiteY4" fmla="*/ 3128196 h 3128196"/>
              <a:gd name="connsiteX5" fmla="*/ 205745 w 2511518"/>
              <a:gd name="connsiteY5" fmla="*/ 2918849 h 3128196"/>
              <a:gd name="connsiteX6" fmla="*/ 118454 w 2511518"/>
              <a:gd name="connsiteY6" fmla="*/ 2514785 h 3128196"/>
              <a:gd name="connsiteX7" fmla="*/ 494145 w 2511518"/>
              <a:gd name="connsiteY7" fmla="*/ 2346894 h 3128196"/>
              <a:gd name="connsiteX8" fmla="*/ 524270 w 2511518"/>
              <a:gd name="connsiteY8" fmla="*/ 1707520 h 3128196"/>
              <a:gd name="connsiteX9" fmla="*/ 348660 w 2511518"/>
              <a:gd name="connsiteY9" fmla="*/ 0 h 3128196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205745 w 2511518"/>
              <a:gd name="connsiteY6" fmla="*/ 2918849 h 3128715"/>
              <a:gd name="connsiteX7" fmla="*/ 118454 w 2511518"/>
              <a:gd name="connsiteY7" fmla="*/ 2514785 h 3128715"/>
              <a:gd name="connsiteX8" fmla="*/ 494145 w 2511518"/>
              <a:gd name="connsiteY8" fmla="*/ 2346894 h 3128715"/>
              <a:gd name="connsiteX9" fmla="*/ 524270 w 2511518"/>
              <a:gd name="connsiteY9" fmla="*/ 1707520 h 3128715"/>
              <a:gd name="connsiteX10" fmla="*/ 348660 w 2511518"/>
              <a:gd name="connsiteY10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205745 w 2511518"/>
              <a:gd name="connsiteY6" fmla="*/ 2918849 h 3128715"/>
              <a:gd name="connsiteX7" fmla="*/ 118454 w 2511518"/>
              <a:gd name="connsiteY7" fmla="*/ 2514785 h 3128715"/>
              <a:gd name="connsiteX8" fmla="*/ 494145 w 2511518"/>
              <a:gd name="connsiteY8" fmla="*/ 2346894 h 3128715"/>
              <a:gd name="connsiteX9" fmla="*/ 524270 w 2511518"/>
              <a:gd name="connsiteY9" fmla="*/ 1707520 h 3128715"/>
              <a:gd name="connsiteX10" fmla="*/ 348660 w 2511518"/>
              <a:gd name="connsiteY10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394683 w 2511518"/>
              <a:gd name="connsiteY2" fmla="*/ 2082173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348660 w 2511518"/>
              <a:gd name="connsiteY0" fmla="*/ 0 h 3128715"/>
              <a:gd name="connsiteX1" fmla="*/ 1394683 w 2511518"/>
              <a:gd name="connsiteY1" fmla="*/ 0 h 3128715"/>
              <a:gd name="connsiteX2" fmla="*/ 1444123 w 2511518"/>
              <a:gd name="connsiteY2" fmla="*/ 2055908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348660 w 2511518"/>
              <a:gd name="connsiteY0" fmla="*/ 0 h 3128715"/>
              <a:gd name="connsiteX1" fmla="*/ 1434082 w 2511518"/>
              <a:gd name="connsiteY1" fmla="*/ 74160 h 3128715"/>
              <a:gd name="connsiteX2" fmla="*/ 1444123 w 2511518"/>
              <a:gd name="connsiteY2" fmla="*/ 2055908 h 3128715"/>
              <a:gd name="connsiteX3" fmla="*/ 2511518 w 2511518"/>
              <a:gd name="connsiteY3" fmla="*/ 2076251 h 3128715"/>
              <a:gd name="connsiteX4" fmla="*/ 2440706 w 2511518"/>
              <a:gd name="connsiteY4" fmla="*/ 3128196 h 3128715"/>
              <a:gd name="connsiteX5" fmla="*/ 1093352 w 2511518"/>
              <a:gd name="connsiteY5" fmla="*/ 3116817 h 3128715"/>
              <a:gd name="connsiteX6" fmla="*/ 457583 w 2511518"/>
              <a:gd name="connsiteY6" fmla="*/ 2894598 h 3128715"/>
              <a:gd name="connsiteX7" fmla="*/ 205745 w 2511518"/>
              <a:gd name="connsiteY7" fmla="*/ 2918849 h 3128715"/>
              <a:gd name="connsiteX8" fmla="*/ 118454 w 2511518"/>
              <a:gd name="connsiteY8" fmla="*/ 2514785 h 3128715"/>
              <a:gd name="connsiteX9" fmla="*/ 494145 w 2511518"/>
              <a:gd name="connsiteY9" fmla="*/ 2346894 h 3128715"/>
              <a:gd name="connsiteX10" fmla="*/ 524270 w 2511518"/>
              <a:gd name="connsiteY10" fmla="*/ 1707520 h 3128715"/>
              <a:gd name="connsiteX11" fmla="*/ 348660 w 2511518"/>
              <a:gd name="connsiteY11" fmla="*/ 0 h 3128715"/>
              <a:gd name="connsiteX0" fmla="*/ 233558 w 2511518"/>
              <a:gd name="connsiteY0" fmla="*/ 0 h 3226049"/>
              <a:gd name="connsiteX1" fmla="*/ 1434082 w 2511518"/>
              <a:gd name="connsiteY1" fmla="*/ 171494 h 3226049"/>
              <a:gd name="connsiteX2" fmla="*/ 1444123 w 2511518"/>
              <a:gd name="connsiteY2" fmla="*/ 2153242 h 3226049"/>
              <a:gd name="connsiteX3" fmla="*/ 2511518 w 2511518"/>
              <a:gd name="connsiteY3" fmla="*/ 2173585 h 3226049"/>
              <a:gd name="connsiteX4" fmla="*/ 2440706 w 2511518"/>
              <a:gd name="connsiteY4" fmla="*/ 3225530 h 3226049"/>
              <a:gd name="connsiteX5" fmla="*/ 1093352 w 2511518"/>
              <a:gd name="connsiteY5" fmla="*/ 3214151 h 3226049"/>
              <a:gd name="connsiteX6" fmla="*/ 457583 w 2511518"/>
              <a:gd name="connsiteY6" fmla="*/ 2991932 h 3226049"/>
              <a:gd name="connsiteX7" fmla="*/ 205745 w 2511518"/>
              <a:gd name="connsiteY7" fmla="*/ 3016183 h 3226049"/>
              <a:gd name="connsiteX8" fmla="*/ 118454 w 2511518"/>
              <a:gd name="connsiteY8" fmla="*/ 2612119 h 3226049"/>
              <a:gd name="connsiteX9" fmla="*/ 494145 w 2511518"/>
              <a:gd name="connsiteY9" fmla="*/ 2444228 h 3226049"/>
              <a:gd name="connsiteX10" fmla="*/ 524270 w 2511518"/>
              <a:gd name="connsiteY10" fmla="*/ 1804854 h 3226049"/>
              <a:gd name="connsiteX11" fmla="*/ 233558 w 2511518"/>
              <a:gd name="connsiteY11" fmla="*/ 0 h 3226049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524270 w 2511518"/>
              <a:gd name="connsiteY10" fmla="*/ 1822108 h 3243303"/>
              <a:gd name="connsiteX11" fmla="*/ 233558 w 2511518"/>
              <a:gd name="connsiteY11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190033 w 2511518"/>
              <a:gd name="connsiteY10" fmla="*/ 1471394 h 3243303"/>
              <a:gd name="connsiteX11" fmla="*/ 233558 w 2511518"/>
              <a:gd name="connsiteY11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94145 w 2511518"/>
              <a:gd name="connsiteY9" fmla="*/ 2461482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534315 w 2511518"/>
              <a:gd name="connsiteY9" fmla="*/ 2397878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90033 w 2511518"/>
              <a:gd name="connsiteY11" fmla="*/ 1471394 h 3243303"/>
              <a:gd name="connsiteX12" fmla="*/ 233558 w 2511518"/>
              <a:gd name="connsiteY12" fmla="*/ 17254 h 3243303"/>
              <a:gd name="connsiteX0" fmla="*/ 233558 w 2511518"/>
              <a:gd name="connsiteY0" fmla="*/ 17254 h 3243303"/>
              <a:gd name="connsiteX1" fmla="*/ 1471161 w 2511518"/>
              <a:gd name="connsiteY1" fmla="*/ 0 h 3243303"/>
              <a:gd name="connsiteX2" fmla="*/ 1444123 w 2511518"/>
              <a:gd name="connsiteY2" fmla="*/ 2170496 h 3243303"/>
              <a:gd name="connsiteX3" fmla="*/ 2511518 w 2511518"/>
              <a:gd name="connsiteY3" fmla="*/ 2190839 h 3243303"/>
              <a:gd name="connsiteX4" fmla="*/ 2440706 w 2511518"/>
              <a:gd name="connsiteY4" fmla="*/ 3242784 h 3243303"/>
              <a:gd name="connsiteX5" fmla="*/ 1093352 w 2511518"/>
              <a:gd name="connsiteY5" fmla="*/ 3231405 h 3243303"/>
              <a:gd name="connsiteX6" fmla="*/ 457583 w 2511518"/>
              <a:gd name="connsiteY6" fmla="*/ 3009186 h 3243303"/>
              <a:gd name="connsiteX7" fmla="*/ 205745 w 2511518"/>
              <a:gd name="connsiteY7" fmla="*/ 3033437 h 3243303"/>
              <a:gd name="connsiteX8" fmla="*/ 118454 w 2511518"/>
              <a:gd name="connsiteY8" fmla="*/ 2629373 h 3243303"/>
              <a:gd name="connsiteX9" fmla="*/ 456808 w 2511518"/>
              <a:gd name="connsiteY9" fmla="*/ 2470751 h 3243303"/>
              <a:gd name="connsiteX10" fmla="*/ 395780 w 2511518"/>
              <a:gd name="connsiteY10" fmla="*/ 2196773 h 3243303"/>
              <a:gd name="connsiteX11" fmla="*/ 164797 w 2511518"/>
              <a:gd name="connsiteY11" fmla="*/ 1463669 h 3243303"/>
              <a:gd name="connsiteX12" fmla="*/ 233558 w 2511518"/>
              <a:gd name="connsiteY12" fmla="*/ 17254 h 3243303"/>
              <a:gd name="connsiteX0" fmla="*/ 323765 w 2601725"/>
              <a:gd name="connsiteY0" fmla="*/ 17254 h 3243303"/>
              <a:gd name="connsiteX1" fmla="*/ 1561368 w 2601725"/>
              <a:gd name="connsiteY1" fmla="*/ 0 h 3243303"/>
              <a:gd name="connsiteX2" fmla="*/ 1534330 w 2601725"/>
              <a:gd name="connsiteY2" fmla="*/ 2170496 h 3243303"/>
              <a:gd name="connsiteX3" fmla="*/ 2601725 w 2601725"/>
              <a:gd name="connsiteY3" fmla="*/ 2190839 h 3243303"/>
              <a:gd name="connsiteX4" fmla="*/ 2530913 w 2601725"/>
              <a:gd name="connsiteY4" fmla="*/ 3242784 h 3243303"/>
              <a:gd name="connsiteX5" fmla="*/ 1183559 w 2601725"/>
              <a:gd name="connsiteY5" fmla="*/ 3231405 h 3243303"/>
              <a:gd name="connsiteX6" fmla="*/ 547790 w 2601725"/>
              <a:gd name="connsiteY6" fmla="*/ 3009186 h 3243303"/>
              <a:gd name="connsiteX7" fmla="*/ 295952 w 2601725"/>
              <a:gd name="connsiteY7" fmla="*/ 3033437 h 3243303"/>
              <a:gd name="connsiteX8" fmla="*/ 208661 w 2601725"/>
              <a:gd name="connsiteY8" fmla="*/ 2629373 h 3243303"/>
              <a:gd name="connsiteX9" fmla="*/ 547015 w 2601725"/>
              <a:gd name="connsiteY9" fmla="*/ 2470751 h 3243303"/>
              <a:gd name="connsiteX10" fmla="*/ 485987 w 2601725"/>
              <a:gd name="connsiteY10" fmla="*/ 2196773 h 3243303"/>
              <a:gd name="connsiteX11" fmla="*/ 255004 w 2601725"/>
              <a:gd name="connsiteY11" fmla="*/ 1463669 h 3243303"/>
              <a:gd name="connsiteX12" fmla="*/ 323765 w 2601725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49394 w 2615170"/>
              <a:gd name="connsiteY11" fmla="*/ 1368136 h 3243303"/>
              <a:gd name="connsiteX12" fmla="*/ 337210 w 2615170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49394 w 2615170"/>
              <a:gd name="connsiteY11" fmla="*/ 1368136 h 3243303"/>
              <a:gd name="connsiteX12" fmla="*/ 337210 w 2615170"/>
              <a:gd name="connsiteY12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19010 w 2615170"/>
              <a:gd name="connsiteY11" fmla="*/ 1489936 h 3243303"/>
              <a:gd name="connsiteX12" fmla="*/ 249394 w 2615170"/>
              <a:gd name="connsiteY12" fmla="*/ 1368136 h 3243303"/>
              <a:gd name="connsiteX13" fmla="*/ 337210 w 2615170"/>
              <a:gd name="connsiteY13" fmla="*/ 17254 h 3243303"/>
              <a:gd name="connsiteX0" fmla="*/ 337210 w 2615170"/>
              <a:gd name="connsiteY0" fmla="*/ 17254 h 3243303"/>
              <a:gd name="connsiteX1" fmla="*/ 1574813 w 2615170"/>
              <a:gd name="connsiteY1" fmla="*/ 0 h 3243303"/>
              <a:gd name="connsiteX2" fmla="*/ 1547775 w 2615170"/>
              <a:gd name="connsiteY2" fmla="*/ 2170496 h 3243303"/>
              <a:gd name="connsiteX3" fmla="*/ 2615170 w 2615170"/>
              <a:gd name="connsiteY3" fmla="*/ 2190839 h 3243303"/>
              <a:gd name="connsiteX4" fmla="*/ 2544358 w 2615170"/>
              <a:gd name="connsiteY4" fmla="*/ 3242784 h 3243303"/>
              <a:gd name="connsiteX5" fmla="*/ 1197004 w 2615170"/>
              <a:gd name="connsiteY5" fmla="*/ 3231405 h 3243303"/>
              <a:gd name="connsiteX6" fmla="*/ 561235 w 2615170"/>
              <a:gd name="connsiteY6" fmla="*/ 3009186 h 3243303"/>
              <a:gd name="connsiteX7" fmla="*/ 309397 w 2615170"/>
              <a:gd name="connsiteY7" fmla="*/ 3033437 h 3243303"/>
              <a:gd name="connsiteX8" fmla="*/ 222106 w 2615170"/>
              <a:gd name="connsiteY8" fmla="*/ 2629373 h 3243303"/>
              <a:gd name="connsiteX9" fmla="*/ 560460 w 2615170"/>
              <a:gd name="connsiteY9" fmla="*/ 2470751 h 3243303"/>
              <a:gd name="connsiteX10" fmla="*/ 499432 w 2615170"/>
              <a:gd name="connsiteY10" fmla="*/ 2196773 h 3243303"/>
              <a:gd name="connsiteX11" fmla="*/ 219010 w 2615170"/>
              <a:gd name="connsiteY11" fmla="*/ 1489936 h 3243303"/>
              <a:gd name="connsiteX12" fmla="*/ 249394 w 2615170"/>
              <a:gd name="connsiteY12" fmla="*/ 1368136 h 3243303"/>
              <a:gd name="connsiteX13" fmla="*/ 337210 w 2615170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46226 w 2742386"/>
              <a:gd name="connsiteY11" fmla="*/ 1489936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17130 w 2742386"/>
              <a:gd name="connsiteY11" fmla="*/ 1494828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464426 w 2742386"/>
              <a:gd name="connsiteY0" fmla="*/ 17254 h 3243303"/>
              <a:gd name="connsiteX1" fmla="*/ 1702029 w 2742386"/>
              <a:gd name="connsiteY1" fmla="*/ 0 h 3243303"/>
              <a:gd name="connsiteX2" fmla="*/ 1674991 w 2742386"/>
              <a:gd name="connsiteY2" fmla="*/ 2170496 h 3243303"/>
              <a:gd name="connsiteX3" fmla="*/ 2742386 w 2742386"/>
              <a:gd name="connsiteY3" fmla="*/ 2190839 h 3243303"/>
              <a:gd name="connsiteX4" fmla="*/ 2671574 w 2742386"/>
              <a:gd name="connsiteY4" fmla="*/ 3242784 h 3243303"/>
              <a:gd name="connsiteX5" fmla="*/ 1324220 w 2742386"/>
              <a:gd name="connsiteY5" fmla="*/ 3231405 h 3243303"/>
              <a:gd name="connsiteX6" fmla="*/ 688451 w 2742386"/>
              <a:gd name="connsiteY6" fmla="*/ 3009186 h 3243303"/>
              <a:gd name="connsiteX7" fmla="*/ 436613 w 2742386"/>
              <a:gd name="connsiteY7" fmla="*/ 3033437 h 3243303"/>
              <a:gd name="connsiteX8" fmla="*/ 349322 w 2742386"/>
              <a:gd name="connsiteY8" fmla="*/ 2629373 h 3243303"/>
              <a:gd name="connsiteX9" fmla="*/ 687676 w 2742386"/>
              <a:gd name="connsiteY9" fmla="*/ 2470751 h 3243303"/>
              <a:gd name="connsiteX10" fmla="*/ 626648 w 2742386"/>
              <a:gd name="connsiteY10" fmla="*/ 2196773 h 3243303"/>
              <a:gd name="connsiteX11" fmla="*/ 344426 w 2742386"/>
              <a:gd name="connsiteY11" fmla="*/ 1585982 h 3243303"/>
              <a:gd name="connsiteX12" fmla="*/ 208205 w 2742386"/>
              <a:gd name="connsiteY12" fmla="*/ 1309685 h 3243303"/>
              <a:gd name="connsiteX13" fmla="*/ 464426 w 2742386"/>
              <a:gd name="connsiteY13" fmla="*/ 17254 h 3243303"/>
              <a:gd name="connsiteX0" fmla="*/ 576063 w 2854023"/>
              <a:gd name="connsiteY0" fmla="*/ 17254 h 3243303"/>
              <a:gd name="connsiteX1" fmla="*/ 1813666 w 2854023"/>
              <a:gd name="connsiteY1" fmla="*/ 0 h 3243303"/>
              <a:gd name="connsiteX2" fmla="*/ 1786628 w 2854023"/>
              <a:gd name="connsiteY2" fmla="*/ 2170496 h 3243303"/>
              <a:gd name="connsiteX3" fmla="*/ 2854023 w 2854023"/>
              <a:gd name="connsiteY3" fmla="*/ 2190839 h 3243303"/>
              <a:gd name="connsiteX4" fmla="*/ 2783211 w 2854023"/>
              <a:gd name="connsiteY4" fmla="*/ 3242784 h 3243303"/>
              <a:gd name="connsiteX5" fmla="*/ 1435857 w 2854023"/>
              <a:gd name="connsiteY5" fmla="*/ 3231405 h 3243303"/>
              <a:gd name="connsiteX6" fmla="*/ 800088 w 2854023"/>
              <a:gd name="connsiteY6" fmla="*/ 3009186 h 3243303"/>
              <a:gd name="connsiteX7" fmla="*/ 548250 w 2854023"/>
              <a:gd name="connsiteY7" fmla="*/ 3033437 h 3243303"/>
              <a:gd name="connsiteX8" fmla="*/ 460959 w 2854023"/>
              <a:gd name="connsiteY8" fmla="*/ 2629373 h 3243303"/>
              <a:gd name="connsiteX9" fmla="*/ 799313 w 2854023"/>
              <a:gd name="connsiteY9" fmla="*/ 2470751 h 3243303"/>
              <a:gd name="connsiteX10" fmla="*/ 738285 w 2854023"/>
              <a:gd name="connsiteY10" fmla="*/ 2196773 h 3243303"/>
              <a:gd name="connsiteX11" fmla="*/ 456063 w 2854023"/>
              <a:gd name="connsiteY11" fmla="*/ 1585982 h 3243303"/>
              <a:gd name="connsiteX12" fmla="*/ 319842 w 2854023"/>
              <a:gd name="connsiteY12" fmla="*/ 1309685 h 3243303"/>
              <a:gd name="connsiteX13" fmla="*/ 4146 w 2854023"/>
              <a:gd name="connsiteY13" fmla="*/ 1033647 h 3243303"/>
              <a:gd name="connsiteX14" fmla="*/ 576063 w 2854023"/>
              <a:gd name="connsiteY14" fmla="*/ 17254 h 3243303"/>
              <a:gd name="connsiteX0" fmla="*/ 588829 w 2866789"/>
              <a:gd name="connsiteY0" fmla="*/ 17254 h 3243303"/>
              <a:gd name="connsiteX1" fmla="*/ 1826432 w 2866789"/>
              <a:gd name="connsiteY1" fmla="*/ 0 h 3243303"/>
              <a:gd name="connsiteX2" fmla="*/ 1799394 w 2866789"/>
              <a:gd name="connsiteY2" fmla="*/ 2170496 h 3243303"/>
              <a:gd name="connsiteX3" fmla="*/ 2866789 w 2866789"/>
              <a:gd name="connsiteY3" fmla="*/ 2190839 h 3243303"/>
              <a:gd name="connsiteX4" fmla="*/ 2795977 w 2866789"/>
              <a:gd name="connsiteY4" fmla="*/ 3242784 h 3243303"/>
              <a:gd name="connsiteX5" fmla="*/ 1448623 w 2866789"/>
              <a:gd name="connsiteY5" fmla="*/ 3231405 h 3243303"/>
              <a:gd name="connsiteX6" fmla="*/ 812854 w 2866789"/>
              <a:gd name="connsiteY6" fmla="*/ 3009186 h 3243303"/>
              <a:gd name="connsiteX7" fmla="*/ 561016 w 2866789"/>
              <a:gd name="connsiteY7" fmla="*/ 3033437 h 3243303"/>
              <a:gd name="connsiteX8" fmla="*/ 473725 w 2866789"/>
              <a:gd name="connsiteY8" fmla="*/ 2629373 h 3243303"/>
              <a:gd name="connsiteX9" fmla="*/ 812079 w 2866789"/>
              <a:gd name="connsiteY9" fmla="*/ 2470751 h 3243303"/>
              <a:gd name="connsiteX10" fmla="*/ 751051 w 2866789"/>
              <a:gd name="connsiteY10" fmla="*/ 2196773 h 3243303"/>
              <a:gd name="connsiteX11" fmla="*/ 468829 w 2866789"/>
              <a:gd name="connsiteY11" fmla="*/ 1585982 h 3243303"/>
              <a:gd name="connsiteX12" fmla="*/ 332608 w 2866789"/>
              <a:gd name="connsiteY12" fmla="*/ 1309685 h 3243303"/>
              <a:gd name="connsiteX13" fmla="*/ 176562 w 2866789"/>
              <a:gd name="connsiteY13" fmla="*/ 1075619 h 3243303"/>
              <a:gd name="connsiteX14" fmla="*/ 16912 w 2866789"/>
              <a:gd name="connsiteY14" fmla="*/ 1033647 h 3243303"/>
              <a:gd name="connsiteX15" fmla="*/ 588829 w 2866789"/>
              <a:gd name="connsiteY15" fmla="*/ 17254 h 3243303"/>
              <a:gd name="connsiteX0" fmla="*/ 587223 w 2865183"/>
              <a:gd name="connsiteY0" fmla="*/ 17254 h 3243303"/>
              <a:gd name="connsiteX1" fmla="*/ 1824826 w 2865183"/>
              <a:gd name="connsiteY1" fmla="*/ 0 h 3243303"/>
              <a:gd name="connsiteX2" fmla="*/ 1797788 w 2865183"/>
              <a:gd name="connsiteY2" fmla="*/ 2170496 h 3243303"/>
              <a:gd name="connsiteX3" fmla="*/ 2865183 w 2865183"/>
              <a:gd name="connsiteY3" fmla="*/ 2190839 h 3243303"/>
              <a:gd name="connsiteX4" fmla="*/ 2794371 w 2865183"/>
              <a:gd name="connsiteY4" fmla="*/ 3242784 h 3243303"/>
              <a:gd name="connsiteX5" fmla="*/ 1447017 w 2865183"/>
              <a:gd name="connsiteY5" fmla="*/ 3231405 h 3243303"/>
              <a:gd name="connsiteX6" fmla="*/ 811248 w 2865183"/>
              <a:gd name="connsiteY6" fmla="*/ 3009186 h 3243303"/>
              <a:gd name="connsiteX7" fmla="*/ 559410 w 2865183"/>
              <a:gd name="connsiteY7" fmla="*/ 3033437 h 3243303"/>
              <a:gd name="connsiteX8" fmla="*/ 472119 w 2865183"/>
              <a:gd name="connsiteY8" fmla="*/ 2629373 h 3243303"/>
              <a:gd name="connsiteX9" fmla="*/ 810473 w 2865183"/>
              <a:gd name="connsiteY9" fmla="*/ 2470751 h 3243303"/>
              <a:gd name="connsiteX10" fmla="*/ 749445 w 2865183"/>
              <a:gd name="connsiteY10" fmla="*/ 2196773 h 3243303"/>
              <a:gd name="connsiteX11" fmla="*/ 467223 w 2865183"/>
              <a:gd name="connsiteY11" fmla="*/ 1585982 h 3243303"/>
              <a:gd name="connsiteX12" fmla="*/ 331002 w 2865183"/>
              <a:gd name="connsiteY12" fmla="*/ 1309685 h 3243303"/>
              <a:gd name="connsiteX13" fmla="*/ 199675 w 2865183"/>
              <a:gd name="connsiteY13" fmla="*/ 1062486 h 3243303"/>
              <a:gd name="connsiteX14" fmla="*/ 15306 w 2865183"/>
              <a:gd name="connsiteY14" fmla="*/ 1033647 h 3243303"/>
              <a:gd name="connsiteX15" fmla="*/ 587223 w 2865183"/>
              <a:gd name="connsiteY15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544604 w 2850377"/>
              <a:gd name="connsiteY7" fmla="*/ 3033437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72417 w 2850377"/>
              <a:gd name="connsiteY16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544604 w 2850377"/>
              <a:gd name="connsiteY7" fmla="*/ 3033437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734639 w 2850377"/>
              <a:gd name="connsiteY10" fmla="*/ 219677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452417 w 2850377"/>
              <a:gd name="connsiteY11" fmla="*/ 1585982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548464 w 2850377"/>
              <a:gd name="connsiteY11" fmla="*/ 1587785 h 3243303"/>
              <a:gd name="connsiteX12" fmla="*/ 316196 w 2850377"/>
              <a:gd name="connsiteY12" fmla="*/ 1309685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850377"/>
              <a:gd name="connsiteY0" fmla="*/ 17254 h 3243303"/>
              <a:gd name="connsiteX1" fmla="*/ 1810020 w 2850377"/>
              <a:gd name="connsiteY1" fmla="*/ 0 h 3243303"/>
              <a:gd name="connsiteX2" fmla="*/ 1782982 w 2850377"/>
              <a:gd name="connsiteY2" fmla="*/ 2170496 h 3243303"/>
              <a:gd name="connsiteX3" fmla="*/ 2850377 w 2850377"/>
              <a:gd name="connsiteY3" fmla="*/ 2190839 h 3243303"/>
              <a:gd name="connsiteX4" fmla="*/ 2779565 w 2850377"/>
              <a:gd name="connsiteY4" fmla="*/ 3242784 h 3243303"/>
              <a:gd name="connsiteX5" fmla="*/ 1432211 w 2850377"/>
              <a:gd name="connsiteY5" fmla="*/ 3231405 h 3243303"/>
              <a:gd name="connsiteX6" fmla="*/ 796442 w 2850377"/>
              <a:gd name="connsiteY6" fmla="*/ 3009186 h 3243303"/>
              <a:gd name="connsiteX7" fmla="*/ 658419 w 2850377"/>
              <a:gd name="connsiteY7" fmla="*/ 2909580 h 3243303"/>
              <a:gd name="connsiteX8" fmla="*/ 457313 w 2850377"/>
              <a:gd name="connsiteY8" fmla="*/ 2629373 h 3243303"/>
              <a:gd name="connsiteX9" fmla="*/ 795667 w 2850377"/>
              <a:gd name="connsiteY9" fmla="*/ 2470751 h 3243303"/>
              <a:gd name="connsiteX10" fmla="*/ 800559 w 2850377"/>
              <a:gd name="connsiteY10" fmla="*/ 2161753 h 3243303"/>
              <a:gd name="connsiteX11" fmla="*/ 548464 w 2850377"/>
              <a:gd name="connsiteY11" fmla="*/ 1587785 h 3243303"/>
              <a:gd name="connsiteX12" fmla="*/ 296111 w 2850377"/>
              <a:gd name="connsiteY12" fmla="*/ 1172438 h 3243303"/>
              <a:gd name="connsiteX13" fmla="*/ 184869 w 2850377"/>
              <a:gd name="connsiteY13" fmla="*/ 1062486 h 3243303"/>
              <a:gd name="connsiteX14" fmla="*/ 500 w 2850377"/>
              <a:gd name="connsiteY14" fmla="*/ 1033647 h 3243303"/>
              <a:gd name="connsiteX15" fmla="*/ 324690 w 2850377"/>
              <a:gd name="connsiteY15" fmla="*/ 470492 h 3243303"/>
              <a:gd name="connsiteX16" fmla="*/ 515754 w 2850377"/>
              <a:gd name="connsiteY16" fmla="*/ 94283 h 3243303"/>
              <a:gd name="connsiteX17" fmla="*/ 572417 w 2850377"/>
              <a:gd name="connsiteY17" fmla="*/ 17254 h 3243303"/>
              <a:gd name="connsiteX0" fmla="*/ 572417 w 2929944"/>
              <a:gd name="connsiteY0" fmla="*/ 17254 h 3243303"/>
              <a:gd name="connsiteX1" fmla="*/ 1810020 w 2929944"/>
              <a:gd name="connsiteY1" fmla="*/ 0 h 3243303"/>
              <a:gd name="connsiteX2" fmla="*/ 1782982 w 2929944"/>
              <a:gd name="connsiteY2" fmla="*/ 2170496 h 3243303"/>
              <a:gd name="connsiteX3" fmla="*/ 2929944 w 2929944"/>
              <a:gd name="connsiteY3" fmla="*/ 2201396 h 3243303"/>
              <a:gd name="connsiteX4" fmla="*/ 2779565 w 2929944"/>
              <a:gd name="connsiteY4" fmla="*/ 3242784 h 3243303"/>
              <a:gd name="connsiteX5" fmla="*/ 1432211 w 2929944"/>
              <a:gd name="connsiteY5" fmla="*/ 3231405 h 3243303"/>
              <a:gd name="connsiteX6" fmla="*/ 796442 w 2929944"/>
              <a:gd name="connsiteY6" fmla="*/ 3009186 h 3243303"/>
              <a:gd name="connsiteX7" fmla="*/ 658419 w 2929944"/>
              <a:gd name="connsiteY7" fmla="*/ 2909580 h 3243303"/>
              <a:gd name="connsiteX8" fmla="*/ 457313 w 2929944"/>
              <a:gd name="connsiteY8" fmla="*/ 2629373 h 3243303"/>
              <a:gd name="connsiteX9" fmla="*/ 795667 w 2929944"/>
              <a:gd name="connsiteY9" fmla="*/ 2470751 h 3243303"/>
              <a:gd name="connsiteX10" fmla="*/ 800559 w 2929944"/>
              <a:gd name="connsiteY10" fmla="*/ 2161753 h 3243303"/>
              <a:gd name="connsiteX11" fmla="*/ 548464 w 2929944"/>
              <a:gd name="connsiteY11" fmla="*/ 1587785 h 3243303"/>
              <a:gd name="connsiteX12" fmla="*/ 296111 w 2929944"/>
              <a:gd name="connsiteY12" fmla="*/ 1172438 h 3243303"/>
              <a:gd name="connsiteX13" fmla="*/ 184869 w 2929944"/>
              <a:gd name="connsiteY13" fmla="*/ 1062486 h 3243303"/>
              <a:gd name="connsiteX14" fmla="*/ 500 w 2929944"/>
              <a:gd name="connsiteY14" fmla="*/ 1033647 h 3243303"/>
              <a:gd name="connsiteX15" fmla="*/ 324690 w 2929944"/>
              <a:gd name="connsiteY15" fmla="*/ 470492 h 3243303"/>
              <a:gd name="connsiteX16" fmla="*/ 515754 w 2929944"/>
              <a:gd name="connsiteY16" fmla="*/ 94283 h 3243303"/>
              <a:gd name="connsiteX17" fmla="*/ 572417 w 2929944"/>
              <a:gd name="connsiteY17" fmla="*/ 17254 h 3243303"/>
              <a:gd name="connsiteX0" fmla="*/ 572417 w 2929944"/>
              <a:gd name="connsiteY0" fmla="*/ 17254 h 3239976"/>
              <a:gd name="connsiteX1" fmla="*/ 1810020 w 2929944"/>
              <a:gd name="connsiteY1" fmla="*/ 0 h 3239976"/>
              <a:gd name="connsiteX2" fmla="*/ 1782982 w 2929944"/>
              <a:gd name="connsiteY2" fmla="*/ 2170496 h 3239976"/>
              <a:gd name="connsiteX3" fmla="*/ 2929944 w 2929944"/>
              <a:gd name="connsiteY3" fmla="*/ 2201396 h 3239976"/>
              <a:gd name="connsiteX4" fmla="*/ 2837245 w 2929944"/>
              <a:gd name="connsiteY4" fmla="*/ 3212141 h 3239976"/>
              <a:gd name="connsiteX5" fmla="*/ 1432211 w 2929944"/>
              <a:gd name="connsiteY5" fmla="*/ 3231405 h 3239976"/>
              <a:gd name="connsiteX6" fmla="*/ 796442 w 2929944"/>
              <a:gd name="connsiteY6" fmla="*/ 3009186 h 3239976"/>
              <a:gd name="connsiteX7" fmla="*/ 658419 w 2929944"/>
              <a:gd name="connsiteY7" fmla="*/ 2909580 h 3239976"/>
              <a:gd name="connsiteX8" fmla="*/ 457313 w 2929944"/>
              <a:gd name="connsiteY8" fmla="*/ 2629373 h 3239976"/>
              <a:gd name="connsiteX9" fmla="*/ 795667 w 2929944"/>
              <a:gd name="connsiteY9" fmla="*/ 2470751 h 3239976"/>
              <a:gd name="connsiteX10" fmla="*/ 800559 w 2929944"/>
              <a:gd name="connsiteY10" fmla="*/ 2161753 h 3239976"/>
              <a:gd name="connsiteX11" fmla="*/ 548464 w 2929944"/>
              <a:gd name="connsiteY11" fmla="*/ 1587785 h 3239976"/>
              <a:gd name="connsiteX12" fmla="*/ 296111 w 2929944"/>
              <a:gd name="connsiteY12" fmla="*/ 1172438 h 3239976"/>
              <a:gd name="connsiteX13" fmla="*/ 184869 w 2929944"/>
              <a:gd name="connsiteY13" fmla="*/ 1062486 h 3239976"/>
              <a:gd name="connsiteX14" fmla="*/ 500 w 2929944"/>
              <a:gd name="connsiteY14" fmla="*/ 1033647 h 3239976"/>
              <a:gd name="connsiteX15" fmla="*/ 324690 w 2929944"/>
              <a:gd name="connsiteY15" fmla="*/ 470492 h 3239976"/>
              <a:gd name="connsiteX16" fmla="*/ 515754 w 2929944"/>
              <a:gd name="connsiteY16" fmla="*/ 94283 h 3239976"/>
              <a:gd name="connsiteX17" fmla="*/ 572417 w 2929944"/>
              <a:gd name="connsiteY17" fmla="*/ 17254 h 3239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929944" h="3239976">
                <a:moveTo>
                  <a:pt x="572417" y="17254"/>
                </a:moveTo>
                <a:lnTo>
                  <a:pt x="1810020" y="0"/>
                </a:lnTo>
                <a:lnTo>
                  <a:pt x="1782982" y="2170496"/>
                </a:lnTo>
                <a:lnTo>
                  <a:pt x="2929944" y="2201396"/>
                </a:lnTo>
                <a:lnTo>
                  <a:pt x="2837245" y="3212141"/>
                </a:lnTo>
                <a:cubicBezTo>
                  <a:pt x="2395680" y="3176160"/>
                  <a:pt x="1873776" y="3267386"/>
                  <a:pt x="1432211" y="3231405"/>
                </a:cubicBezTo>
                <a:cubicBezTo>
                  <a:pt x="1102592" y="3200798"/>
                  <a:pt x="944376" y="3042181"/>
                  <a:pt x="796442" y="3009186"/>
                </a:cubicBezTo>
                <a:cubicBezTo>
                  <a:pt x="648508" y="2976191"/>
                  <a:pt x="715842" y="2981208"/>
                  <a:pt x="658419" y="2909580"/>
                </a:cubicBezTo>
                <a:cubicBezTo>
                  <a:pt x="290003" y="2829147"/>
                  <a:pt x="404226" y="2831261"/>
                  <a:pt x="457313" y="2629373"/>
                </a:cubicBezTo>
                <a:cubicBezTo>
                  <a:pt x="490316" y="2515636"/>
                  <a:pt x="768200" y="2541692"/>
                  <a:pt x="795667" y="2470751"/>
                </a:cubicBezTo>
                <a:cubicBezTo>
                  <a:pt x="848840" y="2398479"/>
                  <a:pt x="851244" y="2326768"/>
                  <a:pt x="800559" y="2161753"/>
                </a:cubicBezTo>
                <a:cubicBezTo>
                  <a:pt x="757813" y="2008369"/>
                  <a:pt x="522413" y="1518861"/>
                  <a:pt x="548464" y="1587785"/>
                </a:cubicBezTo>
                <a:cubicBezTo>
                  <a:pt x="506791" y="1449679"/>
                  <a:pt x="290574" y="1427970"/>
                  <a:pt x="296111" y="1172438"/>
                </a:cubicBezTo>
                <a:cubicBezTo>
                  <a:pt x="243881" y="1113900"/>
                  <a:pt x="237485" y="1108492"/>
                  <a:pt x="184869" y="1062486"/>
                </a:cubicBezTo>
                <a:cubicBezTo>
                  <a:pt x="132253" y="1016480"/>
                  <a:pt x="-9456" y="1137548"/>
                  <a:pt x="500" y="1033647"/>
                </a:cubicBezTo>
                <a:cubicBezTo>
                  <a:pt x="10456" y="929746"/>
                  <a:pt x="256840" y="624520"/>
                  <a:pt x="324690" y="470492"/>
                </a:cubicBezTo>
                <a:cubicBezTo>
                  <a:pt x="392541" y="316464"/>
                  <a:pt x="474466" y="169823"/>
                  <a:pt x="515754" y="94283"/>
                </a:cubicBezTo>
                <a:cubicBezTo>
                  <a:pt x="557042" y="18743"/>
                  <a:pt x="338681" y="35500"/>
                  <a:pt x="572417" y="17254"/>
                </a:cubicBezTo>
                <a:close/>
              </a:path>
            </a:pathLst>
          </a:custGeom>
          <a:solidFill>
            <a:srgbClr val="92D050">
              <a:alpha val="34000"/>
            </a:srgbClr>
          </a:solidFill>
          <a:ln>
            <a:solidFill>
              <a:schemeClr val="accent1">
                <a:shade val="50000"/>
                <a:alpha val="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 flipV="1">
            <a:off x="7315200" y="4361059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 flipV="1">
            <a:off x="8717910" y="2199475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8161894" y="304406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8449078" y="262867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807883" y="1751830"/>
            <a:ext cx="131062" cy="205965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9422170" y="3707891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Concrete-area to be laid</a:t>
            </a:r>
            <a:endParaRPr lang="en-GB" sz="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608866" y="4559779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Existing concreted area</a:t>
            </a:r>
            <a:endParaRPr lang="en-GB" sz="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4190240" y="3839931"/>
            <a:ext cx="146595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Waste storage building</a:t>
            </a:r>
            <a:endParaRPr lang="en-GB" sz="800" b="1" dirty="0"/>
          </a:p>
        </p:txBody>
      </p:sp>
      <p:cxnSp>
        <p:nvCxnSpPr>
          <p:cNvPr id="25" name="Straight Arrow Connector 24"/>
          <p:cNvCxnSpPr>
            <a:stCxn id="24" idx="0"/>
          </p:cNvCxnSpPr>
          <p:nvPr/>
        </p:nvCxnSpPr>
        <p:spPr>
          <a:xfrm flipV="1">
            <a:off x="4923218" y="3167858"/>
            <a:ext cx="804975" cy="67207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5213436" y="3963723"/>
            <a:ext cx="933814" cy="61935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2" idx="1"/>
          </p:cNvCxnSpPr>
          <p:nvPr/>
        </p:nvCxnSpPr>
        <p:spPr>
          <a:xfrm flipH="1" flipV="1">
            <a:off x="7898885" y="3233587"/>
            <a:ext cx="1523285" cy="5820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6289456" y="509600"/>
            <a:ext cx="16494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Existing series of concrete bays</a:t>
            </a:r>
            <a:endParaRPr lang="en-GB" sz="800" b="1" dirty="0"/>
          </a:p>
        </p:txBody>
      </p:sp>
      <p:cxnSp>
        <p:nvCxnSpPr>
          <p:cNvPr id="33" name="Straight Arrow Connector 32"/>
          <p:cNvCxnSpPr/>
          <p:nvPr/>
        </p:nvCxnSpPr>
        <p:spPr>
          <a:xfrm flipH="1">
            <a:off x="5952069" y="725044"/>
            <a:ext cx="1058907" cy="20169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7010976" y="739941"/>
            <a:ext cx="329206" cy="71514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9895071" y="2729771"/>
            <a:ext cx="1649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New series of concrete bays to be installed</a:t>
            </a:r>
            <a:endParaRPr lang="en-GB" sz="800" b="1" dirty="0"/>
          </a:p>
        </p:txBody>
      </p:sp>
      <p:cxnSp>
        <p:nvCxnSpPr>
          <p:cNvPr id="40" name="Straight Arrow Connector 39"/>
          <p:cNvCxnSpPr/>
          <p:nvPr/>
        </p:nvCxnSpPr>
        <p:spPr>
          <a:xfrm flipH="1" flipV="1">
            <a:off x="8805142" y="2804389"/>
            <a:ext cx="1166277" cy="9465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879426" y="331119"/>
            <a:ext cx="10114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 smtClean="0"/>
              <a:t>Infrastructure</a:t>
            </a:r>
            <a:endParaRPr lang="en-GB" sz="1100" b="1" u="sng" dirty="0"/>
          </a:p>
        </p:txBody>
      </p:sp>
    </p:spTree>
    <p:extLst>
      <p:ext uri="{BB962C8B-B14F-4D97-AF65-F5344CB8AC3E}">
        <p14:creationId xmlns:p14="http://schemas.microsoft.com/office/powerpoint/2010/main" val="21041741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946" y="137130"/>
            <a:ext cx="10424160" cy="6720870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 rot="18012105">
            <a:off x="7431508" y="4000065"/>
            <a:ext cx="499870" cy="473988"/>
          </a:xfrm>
          <a:prstGeom prst="roundRect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 rot="18012105">
            <a:off x="7797663" y="357158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/>
        </p:nvSpPr>
        <p:spPr>
          <a:xfrm rot="18012105">
            <a:off x="8593860" y="232154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 rot="18012105">
            <a:off x="8316558" y="2730357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ounded Rectangle 6"/>
          <p:cNvSpPr/>
          <p:nvPr/>
        </p:nvSpPr>
        <p:spPr>
          <a:xfrm rot="18012105">
            <a:off x="8046290" y="3152109"/>
            <a:ext cx="402484" cy="434351"/>
          </a:xfrm>
          <a:prstGeom prst="roundRect">
            <a:avLst/>
          </a:prstGeom>
          <a:solidFill>
            <a:srgbClr val="00B05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 rot="16749034">
            <a:off x="5821126" y="3249645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 rot="16749034">
            <a:off x="5850586" y="307384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 rot="16749034">
            <a:off x="5887015" y="2883089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 rot="16749034">
            <a:off x="5924445" y="2699974"/>
            <a:ext cx="124140" cy="313727"/>
          </a:xfrm>
          <a:prstGeom prst="roundRect">
            <a:avLst/>
          </a:prstGeom>
          <a:pattFill prst="dkVert">
            <a:fgClr>
              <a:srgbClr val="00B050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 rot="18269032">
            <a:off x="6448240" y="3560369"/>
            <a:ext cx="126545" cy="1121725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8269032">
            <a:off x="6322827" y="3741778"/>
            <a:ext cx="143379" cy="1078196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 rot="18269032">
            <a:off x="6752973" y="2922579"/>
            <a:ext cx="415630" cy="462015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 rot="18269032">
            <a:off x="6700106" y="2151219"/>
            <a:ext cx="520798" cy="418263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 rot="18269032">
            <a:off x="6554650" y="3413077"/>
            <a:ext cx="152294" cy="1124857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 rot="18269032">
            <a:off x="7153508" y="4549147"/>
            <a:ext cx="450734" cy="378759"/>
          </a:xfrm>
          <a:prstGeom prst="ellipse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1" name="Straight Connector 50"/>
          <p:cNvCxnSpPr/>
          <p:nvPr/>
        </p:nvCxnSpPr>
        <p:spPr>
          <a:xfrm flipH="1" flipV="1">
            <a:off x="5728193" y="3291650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 flipV="1">
            <a:off x="7315200" y="4361059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H="1" flipV="1">
            <a:off x="8717910" y="2199475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H="1" flipV="1">
            <a:off x="7635298" y="3878692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 flipV="1">
            <a:off x="7914313" y="346618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H="1" flipV="1">
            <a:off x="8161894" y="3044068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H="1" flipV="1">
            <a:off x="8449078" y="2628673"/>
            <a:ext cx="440211" cy="247581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H="1">
            <a:off x="7438946" y="2435637"/>
            <a:ext cx="1733243" cy="264817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7755411" y="1764725"/>
            <a:ext cx="160147" cy="23484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 flipV="1">
            <a:off x="5790313" y="2934087"/>
            <a:ext cx="323510" cy="2225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5822182" y="2752463"/>
            <a:ext cx="325068" cy="1881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5761043" y="3119149"/>
            <a:ext cx="329966" cy="3867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 flipV="1">
            <a:off x="5712635" y="3472043"/>
            <a:ext cx="325323" cy="43877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Oval 63"/>
          <p:cNvSpPr/>
          <p:nvPr/>
        </p:nvSpPr>
        <p:spPr>
          <a:xfrm>
            <a:off x="7244202" y="2646362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439598" y="1879092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6924107" y="4575461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2" name="Straight Arrow Connector 91"/>
          <p:cNvCxnSpPr/>
          <p:nvPr/>
        </p:nvCxnSpPr>
        <p:spPr>
          <a:xfrm flipV="1">
            <a:off x="5494713" y="4053827"/>
            <a:ext cx="759496" cy="30287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9" name="Oval 128"/>
          <p:cNvSpPr/>
          <p:nvPr/>
        </p:nvSpPr>
        <p:spPr>
          <a:xfrm>
            <a:off x="1064213" y="5392517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TextBox 129"/>
          <p:cNvSpPr txBox="1"/>
          <p:nvPr/>
        </p:nvSpPr>
        <p:spPr>
          <a:xfrm>
            <a:off x="1206656" y="5371929"/>
            <a:ext cx="126994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Fixed plant locations</a:t>
            </a:r>
            <a:endParaRPr lang="en-GB" sz="800" b="1" dirty="0"/>
          </a:p>
        </p:txBody>
      </p:sp>
      <p:cxnSp>
        <p:nvCxnSpPr>
          <p:cNvPr id="131" name="Straight Connector 130"/>
          <p:cNvCxnSpPr/>
          <p:nvPr/>
        </p:nvCxnSpPr>
        <p:spPr>
          <a:xfrm flipH="1">
            <a:off x="5706602" y="2749172"/>
            <a:ext cx="111576" cy="719523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Rounded Rectangle 145"/>
          <p:cNvSpPr/>
          <p:nvPr/>
        </p:nvSpPr>
        <p:spPr>
          <a:xfrm rot="18012105">
            <a:off x="7328772" y="1547898"/>
            <a:ext cx="216122" cy="196464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Rounded Rectangle 146"/>
          <p:cNvSpPr/>
          <p:nvPr/>
        </p:nvSpPr>
        <p:spPr>
          <a:xfrm rot="18012105">
            <a:off x="7601920" y="1628768"/>
            <a:ext cx="207704" cy="282652"/>
          </a:xfrm>
          <a:prstGeom prst="roundRect">
            <a:avLst/>
          </a:prstGeom>
          <a:solidFill>
            <a:srgbClr val="00B0F0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310938" y="560796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89" name="TextBox 88"/>
          <p:cNvSpPr txBox="1"/>
          <p:nvPr/>
        </p:nvSpPr>
        <p:spPr>
          <a:xfrm>
            <a:off x="4202008" y="303936"/>
            <a:ext cx="2787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u="sng" dirty="0" smtClean="0"/>
              <a:t>Stack management and separation distances</a:t>
            </a:r>
            <a:endParaRPr lang="en-GB" sz="1100" b="1" u="sng" dirty="0"/>
          </a:p>
        </p:txBody>
      </p:sp>
      <p:cxnSp>
        <p:nvCxnSpPr>
          <p:cNvPr id="91" name="Straight Arrow Connector 90"/>
          <p:cNvCxnSpPr>
            <a:endCxn id="17" idx="4"/>
          </p:cNvCxnSpPr>
          <p:nvPr/>
        </p:nvCxnSpPr>
        <p:spPr>
          <a:xfrm flipH="1" flipV="1">
            <a:off x="7151204" y="3284377"/>
            <a:ext cx="643350" cy="37376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7326396" y="3295448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30m</a:t>
            </a:r>
            <a:endParaRPr lang="en-GB" sz="800" b="1" dirty="0"/>
          </a:p>
        </p:txBody>
      </p:sp>
      <p:cxnSp>
        <p:nvCxnSpPr>
          <p:cNvPr id="94" name="Straight Arrow Connector 93"/>
          <p:cNvCxnSpPr>
            <a:stCxn id="48" idx="0"/>
          </p:cNvCxnSpPr>
          <p:nvPr/>
        </p:nvCxnSpPr>
        <p:spPr>
          <a:xfrm flipH="1" flipV="1">
            <a:off x="6967432" y="4440139"/>
            <a:ext cx="255340" cy="19116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/>
          <p:cNvSpPr txBox="1"/>
          <p:nvPr/>
        </p:nvSpPr>
        <p:spPr>
          <a:xfrm>
            <a:off x="7006238" y="4386828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7</a:t>
            </a:r>
            <a:r>
              <a:rPr lang="en-GB" sz="800" b="1" dirty="0" smtClean="0"/>
              <a:t>m</a:t>
            </a:r>
            <a:endParaRPr lang="en-GB" sz="800" b="1" dirty="0"/>
          </a:p>
        </p:txBody>
      </p:sp>
      <p:sp>
        <p:nvSpPr>
          <p:cNvPr id="99" name="TextBox 98"/>
          <p:cNvSpPr txBox="1"/>
          <p:nvPr/>
        </p:nvSpPr>
        <p:spPr>
          <a:xfrm>
            <a:off x="5611289" y="4046823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3.5m</a:t>
            </a:r>
            <a:endParaRPr lang="en-GB" sz="800" b="1" dirty="0"/>
          </a:p>
        </p:txBody>
      </p:sp>
      <p:sp>
        <p:nvSpPr>
          <p:cNvPr id="100" name="TextBox 99"/>
          <p:cNvSpPr txBox="1"/>
          <p:nvPr/>
        </p:nvSpPr>
        <p:spPr>
          <a:xfrm>
            <a:off x="1920241" y="4237059"/>
            <a:ext cx="375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Separation distances justified within the previous FPMP, please see this document for reasoning</a:t>
            </a:r>
            <a:endParaRPr lang="en-GB" sz="800" b="1" dirty="0"/>
          </a:p>
        </p:txBody>
      </p:sp>
      <p:sp>
        <p:nvSpPr>
          <p:cNvPr id="101" name="TextBox 100"/>
          <p:cNvSpPr txBox="1"/>
          <p:nvPr/>
        </p:nvSpPr>
        <p:spPr>
          <a:xfrm>
            <a:off x="6604949" y="3529309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10-12m</a:t>
            </a:r>
            <a:endParaRPr lang="en-GB" sz="800" b="1" dirty="0"/>
          </a:p>
        </p:txBody>
      </p:sp>
      <p:sp>
        <p:nvSpPr>
          <p:cNvPr id="103" name="TextBox 102"/>
          <p:cNvSpPr txBox="1"/>
          <p:nvPr/>
        </p:nvSpPr>
        <p:spPr>
          <a:xfrm>
            <a:off x="7133606" y="4074734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</a:t>
            </a:r>
            <a:r>
              <a:rPr lang="en-GB" sz="800" b="1" dirty="0" smtClean="0"/>
              <a:t>0m</a:t>
            </a:r>
            <a:endParaRPr lang="en-GB" sz="800" b="1" dirty="0"/>
          </a:p>
        </p:txBody>
      </p:sp>
      <p:cxnSp>
        <p:nvCxnSpPr>
          <p:cNvPr id="104" name="Straight Arrow Connector 103"/>
          <p:cNvCxnSpPr/>
          <p:nvPr/>
        </p:nvCxnSpPr>
        <p:spPr>
          <a:xfrm flipH="1" flipV="1">
            <a:off x="7075200" y="4239260"/>
            <a:ext cx="318292" cy="553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6538621" y="3387270"/>
            <a:ext cx="287000" cy="3939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6874075" y="2598174"/>
            <a:ext cx="8295" cy="30274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6789943" y="2600996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10m</a:t>
            </a:r>
            <a:endParaRPr lang="en-GB" sz="800" b="1" dirty="0"/>
          </a:p>
        </p:txBody>
      </p:sp>
      <p:cxnSp>
        <p:nvCxnSpPr>
          <p:cNvPr id="117" name="Straight Arrow Connector 116"/>
          <p:cNvCxnSpPr/>
          <p:nvPr/>
        </p:nvCxnSpPr>
        <p:spPr>
          <a:xfrm>
            <a:off x="6165333" y="3064462"/>
            <a:ext cx="547687" cy="1899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TextBox 118"/>
          <p:cNvSpPr txBox="1"/>
          <p:nvPr/>
        </p:nvSpPr>
        <p:spPr>
          <a:xfrm>
            <a:off x="6150924" y="3055711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20m</a:t>
            </a:r>
            <a:endParaRPr lang="en-GB" sz="800" b="1" dirty="0"/>
          </a:p>
        </p:txBody>
      </p:sp>
      <p:cxnSp>
        <p:nvCxnSpPr>
          <p:cNvPr id="121" name="Straight Arrow Connector 120"/>
          <p:cNvCxnSpPr/>
          <p:nvPr/>
        </p:nvCxnSpPr>
        <p:spPr>
          <a:xfrm flipH="1" flipV="1">
            <a:off x="7769377" y="1997035"/>
            <a:ext cx="832846" cy="43799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8034317" y="2226831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4</a:t>
            </a:r>
            <a:r>
              <a:rPr lang="en-GB" sz="800" b="1" dirty="0" smtClean="0"/>
              <a:t>0m</a:t>
            </a:r>
            <a:endParaRPr lang="en-GB" sz="800" b="1" dirty="0"/>
          </a:p>
        </p:txBody>
      </p:sp>
      <p:cxnSp>
        <p:nvCxnSpPr>
          <p:cNvPr id="126" name="Straight Arrow Connector 125"/>
          <p:cNvCxnSpPr/>
          <p:nvPr/>
        </p:nvCxnSpPr>
        <p:spPr>
          <a:xfrm flipH="1" flipV="1">
            <a:off x="6044918" y="3443062"/>
            <a:ext cx="146824" cy="2045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TextBox 126"/>
          <p:cNvSpPr txBox="1"/>
          <p:nvPr/>
        </p:nvSpPr>
        <p:spPr>
          <a:xfrm>
            <a:off x="5839927" y="3536257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/>
              <a:t>1</a:t>
            </a:r>
            <a:r>
              <a:rPr lang="en-GB" sz="800" b="1" dirty="0" smtClean="0"/>
              <a:t>0m</a:t>
            </a:r>
            <a:endParaRPr lang="en-GB" sz="800" b="1" dirty="0"/>
          </a:p>
        </p:txBody>
      </p:sp>
      <p:cxnSp>
        <p:nvCxnSpPr>
          <p:cNvPr id="128" name="Straight Arrow Connector 127"/>
          <p:cNvCxnSpPr/>
          <p:nvPr/>
        </p:nvCxnSpPr>
        <p:spPr>
          <a:xfrm flipH="1">
            <a:off x="7082981" y="1744446"/>
            <a:ext cx="287000" cy="3939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TextBox 131"/>
          <p:cNvSpPr txBox="1"/>
          <p:nvPr/>
        </p:nvSpPr>
        <p:spPr>
          <a:xfrm>
            <a:off x="6929027" y="1861265"/>
            <a:ext cx="40998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10m</a:t>
            </a:r>
            <a:endParaRPr lang="en-GB" sz="800" b="1" dirty="0"/>
          </a:p>
        </p:txBody>
      </p:sp>
      <p:cxnSp>
        <p:nvCxnSpPr>
          <p:cNvPr id="134" name="Straight Arrow Connector 133"/>
          <p:cNvCxnSpPr>
            <a:endCxn id="18" idx="1"/>
          </p:cNvCxnSpPr>
          <p:nvPr/>
        </p:nvCxnSpPr>
        <p:spPr>
          <a:xfrm flipV="1">
            <a:off x="6151633" y="2428401"/>
            <a:ext cx="582728" cy="691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Oval 70"/>
          <p:cNvSpPr/>
          <p:nvPr/>
        </p:nvSpPr>
        <p:spPr>
          <a:xfrm rot="1619451">
            <a:off x="7091845" y="2445122"/>
            <a:ext cx="434892" cy="555096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TextBox 135"/>
          <p:cNvSpPr txBox="1"/>
          <p:nvPr/>
        </p:nvSpPr>
        <p:spPr>
          <a:xfrm>
            <a:off x="6179144" y="2468595"/>
            <a:ext cx="51540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" b="1" dirty="0" smtClean="0"/>
              <a:t>20m</a:t>
            </a:r>
            <a:endParaRPr lang="en-GB" sz="800" b="1" dirty="0"/>
          </a:p>
        </p:txBody>
      </p:sp>
      <p:sp>
        <p:nvSpPr>
          <p:cNvPr id="72" name="Oval 71"/>
          <p:cNvSpPr/>
          <p:nvPr/>
        </p:nvSpPr>
        <p:spPr>
          <a:xfrm>
            <a:off x="7226029" y="2628673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 rot="18269032">
            <a:off x="7395856" y="1747824"/>
            <a:ext cx="249268" cy="413810"/>
          </a:xfrm>
          <a:prstGeom prst="ellipse">
            <a:avLst/>
          </a:prstGeom>
          <a:pattFill prst="ltUpDiag">
            <a:fgClr>
              <a:schemeClr val="accent2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/>
          <p:cNvSpPr/>
          <p:nvPr/>
        </p:nvSpPr>
        <p:spPr>
          <a:xfrm>
            <a:off x="7443485" y="1876918"/>
            <a:ext cx="149290" cy="17426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316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931026" y="232756"/>
            <a:ext cx="9509760" cy="6184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660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0626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614DF11ADA2F0C49BD4360B2CC643CB8" ma:contentTypeVersion="353" ma:contentTypeDescription="Permitting &amp; Compliance Word Document" ma:contentTypeScope="" ma:versionID="e65545615649a07542350c399260641e">
  <xsd:schema xmlns:xsd="http://www.w3.org/2001/XMLSchema" xmlns:xs="http://www.w3.org/2001/XMLSchema" xmlns:p="http://schemas.microsoft.com/office/2006/metadata/properties" xmlns:ns2="859f7ad6-93f6-4205-b62b-a17f28acbbac" xmlns:ns4="a7197930-178b-4914-93ce-e1fe9bf0246c" xmlns:ns5="005db27c-c37f-4c3b-898d-3fee1249b087" xmlns:ns6="6e121689-de5b-41b9-a751-bfeda7fa2b07" targetNamespace="http://schemas.microsoft.com/office/2006/metadata/properties" ma:root="true" ma:fieldsID="bfe0664e1326e58a927683d2e92fef8c" ns2:_="" ns4:_="" ns5:_="" ns6:_="">
    <xsd:import namespace="859f7ad6-93f6-4205-b62b-a17f28acbbac"/>
    <xsd:import namespace="a7197930-178b-4914-93ce-e1fe9bf0246c"/>
    <xsd:import namespace="005db27c-c37f-4c3b-898d-3fee1249b087"/>
    <xsd:import namespace="6e121689-de5b-41b9-a751-bfeda7fa2b07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 minOccurs="0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MediaServiceAutoTags" minOccurs="0"/>
                <xsd:element ref="ns5:LastSharedByUser" minOccurs="0"/>
                <xsd:element ref="ns6:LastSharedByTime" minOccurs="0"/>
                <xsd:element ref="ns4:MediaServiceMetadata" minOccurs="0"/>
                <xsd:element ref="ns4:MediaServiceFastMetadata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 ma:readOnly="false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nillable="true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197930-178b-4914-93ce-e1fe9bf0246c" elementFormDefault="qualified">
    <xsd:import namespace="http://schemas.microsoft.com/office/2006/documentManagement/types"/>
    <xsd:import namespace="http://schemas.microsoft.com/office/infopath/2007/PartnerControls"/>
    <xsd:element name="MediaServiceAutoTags" ma:index="24" nillable="true" ma:displayName="MediaServiceAutoTags" ma:description="" ma:internalName="MediaServiceAutoTags" ma:readOnly="true">
      <xsd:simpleType>
        <xsd:restriction base="dms:Text"/>
      </xsd:simpleType>
    </xsd:element>
    <xsd:element name="MediaServiceMetadata" ma:index="27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8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5db27c-c37f-4c3b-898d-3fee1249b087" elementFormDefault="qualified">
    <xsd:import namespace="http://schemas.microsoft.com/office/2006/documentManagement/types"/>
    <xsd:import namespace="http://schemas.microsoft.com/office/infopath/2007/PartnerControls"/>
    <xsd:element name="LastSharedByUser" ma:index="25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6" nillable="true" ma:displayName="Last Shared By Time" ma:description="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Llantrisant Recycling </Site_x0020_Name>
    <Internal_x002f_External xmlns="859f7ad6-93f6-4205-b62b-a17f28acbbac">Incoming document</Internal_x002f_External>
    <Post_x0020_code xmlns="859f7ad6-93f6-4205-b62b-a17f28acbbac">CF72 8YY</Post_x0020_code>
    <Document_x0020_Type xmlns="859f7ad6-93f6-4205-b62b-a17f28acbbac">Plan/Drawing</Document_x0020_Type>
    <Welsh_x0020_Local_x0020_Authority xmlns="859f7ad6-93f6-4205-b62b-a17f28acbbac" xsi:nil="true"/>
    <Disclosure_x0020_Status xmlns="859f7ad6-93f6-4205-b62b-a17f28acbbac">Public register</Disclosure_x0020_Status>
    <Addressee xmlns="859f7ad6-93f6-4205-b62b-a17f28acbbac" xsi:nil="true"/>
    <Process_x0020_Type xmlns="859f7ad6-93f6-4205-b62b-a17f28acbbac">Application</Process_x0020_Type>
    <License_x002f_Activity_x0020_Type xmlns="859f7ad6-93f6-4205-b62b-a17f28acbbac">1. EPR Waste Facility</License_x002f_Activity_x0020_Type>
    <Surrendered_x002f_Expired xmlns="859f7ad6-93f6-4205-b62b-a17f28acbbac" xsi:nil="true"/>
    <Document_x0020_Date xmlns="859f7ad6-93f6-4205-b62b-a17f28acbbac">2019-03-04T00:00:00+00:00</Document_x0020_Date>
    <Facility_x0020_Address xmlns="859f7ad6-93f6-4205-b62b-a17f28acbbac">Llantrisant Recycling, Pantbrad Lane, Llantrisant, Pontyclun, CF72 8YY</Facility_x0020_Address>
    <Environment_x0020_Sub_x0020_Folder xmlns="859f7ad6-93f6-4205-b62b-a17f28acbbac">Licence variation</Environment_x0020_Sub_x0020_Folder>
    <Customer_x0020_Name xmlns="859f7ad6-93f6-4205-b62b-a17f28acbbac">Llantrisant Recycling Centre Limited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BBFB2BF3-997C-4B56-9ABF-4E85D81DA182}"/>
</file>

<file path=customXml/itemProps2.xml><?xml version="1.0" encoding="utf-8"?>
<ds:datastoreItem xmlns:ds="http://schemas.openxmlformats.org/officeDocument/2006/customXml" ds:itemID="{A33C1676-353C-4B82-AF53-3993B3A89AB3}"/>
</file>

<file path=customXml/itemProps3.xml><?xml version="1.0" encoding="utf-8"?>
<ds:datastoreItem xmlns:ds="http://schemas.openxmlformats.org/officeDocument/2006/customXml" ds:itemID="{4AA4360B-5456-4891-8EAA-5A8AE19ED962}"/>
</file>

<file path=customXml/itemProps4.xml><?xml version="1.0" encoding="utf-8"?>
<ds:datastoreItem xmlns:ds="http://schemas.openxmlformats.org/officeDocument/2006/customXml" ds:itemID="{C0B072E1-2286-476B-AA96-E656438D5A51}"/>
</file>

<file path=customXml/itemProps5.xml><?xml version="1.0" encoding="utf-8"?>
<ds:datastoreItem xmlns:ds="http://schemas.openxmlformats.org/officeDocument/2006/customXml" ds:itemID="{94724CE4-F5FF-48B1-8030-C78E746B0254}"/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232</Words>
  <Application>Microsoft Office PowerPoint</Application>
  <PresentationFormat>Widescreen</PresentationFormat>
  <Paragraphs>79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Gareth Danter-Hill</dc:creator>
  <cp:lastModifiedBy>Gareth Danter-Hill</cp:lastModifiedBy>
  <cp:revision>57</cp:revision>
  <dcterms:created xsi:type="dcterms:W3CDTF">2018-10-11T12:49:18Z</dcterms:created>
  <dcterms:modified xsi:type="dcterms:W3CDTF">2019-03-01T15:45:18Z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0x01010067EB80C5FE939D4A9B3D8BA62129B7F5010200614DF11ADA2F0C49BD4360B2CC643CB8</vt:lpwstr>
  </property>
  <property fmtid="{D5CDD505-2E9C-101B-9397-08002B2CF9AE}" pid="3" name="_dlc_DocId">
    <vt:lpwstr>REGU-106-67986</vt:lpwstr>
  </property>
  <property fmtid="{D5CDD505-2E9C-101B-9397-08002B2CF9AE}" pid="4" name="_dlc_DocIdItemGuid">
    <vt:lpwstr>a44507ac-03fa-4781-91ef-24fd8fa50fd9</vt:lpwstr>
  </property>
  <property fmtid="{D5CDD505-2E9C-101B-9397-08002B2CF9AE}" pid="5" name="_dlc_DocIdUrl">
    <vt:lpwstr>https://cyfoethnaturiolcymru.sharepoint.com/teams/Regulatory/Permitting/_layouts/15/DocIdRedir.aspx?ID=REGU-106-67986, REGU-106-67986</vt:lpwstr>
  </property>
</Properties>
</file>