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4.xml" ContentType="application/vnd.openxmlformats-officedocument.customXml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3" r:id="rId4"/>
    <p:sldId id="272" r:id="rId5"/>
    <p:sldId id="271" r:id="rId6"/>
    <p:sldId id="270" r:id="rId7"/>
    <p:sldId id="269" r:id="rId8"/>
    <p:sldId id="268" r:id="rId9"/>
    <p:sldId id="267" r:id="rId10"/>
    <p:sldId id="266" r:id="rId11"/>
    <p:sldId id="265" r:id="rId12"/>
    <p:sldId id="264" r:id="rId13"/>
    <p:sldId id="263" r:id="rId14"/>
    <p:sldId id="262" r:id="rId15"/>
    <p:sldId id="261" r:id="rId16"/>
    <p:sldId id="260" r:id="rId17"/>
    <p:sldId id="259" r:id="rId18"/>
    <p:sldId id="258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26" y="3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ustomXml" Target="../customXml/item3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28" Type="http://schemas.openxmlformats.org/officeDocument/2006/relationships/customXml" Target="../customXml/item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Relationship Id="rId27" Type="http://schemas.openxmlformats.org/officeDocument/2006/relationships/customXml" Target="../customXml/item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4C1124-315C-4F87-B864-ED9127F0DC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1DFAC0A-22C3-47DD-94B0-1465F6C1AE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A957E3-3C04-47F0-8023-5C71C6A0BB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40117-19FC-4C73-8FAD-E2C346C04A14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C0737E-52A4-40C1-B6E5-1C88CF3925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3CC751-39B7-40A1-BF8D-74498D1DA1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5AAA1-5757-4577-9407-CE264301D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56532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848BD3-8AD3-4350-93F7-49D10306C6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16C5D1-3EDE-43D3-A0AB-01575815D9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DE2DDD-5A9B-4B88-AA47-9E878EBED5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40117-19FC-4C73-8FAD-E2C346C04A14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B6AF43-1A13-4990-BDB5-BDCC9DD8E2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31A2B2-C16E-41A3-8345-D64C986ECE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5AAA1-5757-4577-9407-CE264301D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385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34D9D5-099D-4CC8-8F3D-ED3B00030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7B2524-B24A-40B9-9B6F-9654EE0B82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6E4015-9F86-4872-BD1C-09F492FBA6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40117-19FC-4C73-8FAD-E2C346C04A14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8763CA-9A5F-467B-AD00-154F38670A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0502A9-7C11-4006-BDF7-AA0A8003E4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5AAA1-5757-4577-9407-CE264301D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7827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8BF448-F5C6-425A-AD27-C1D26FB24C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480A39-5070-4C85-A04D-5EF13BF4968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D08299-B935-4E3E-8EAC-0A356762B2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DCE747-4069-432E-9E32-126DB24EDA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40117-19FC-4C73-8FAD-E2C346C04A14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ED7001-4256-4FB4-8ECC-F71C83B45A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B3C91A-A8B8-4249-B36B-6DCD564CD7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5AAA1-5757-4577-9407-CE264301D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47965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DA836A-FACD-4FC9-BDB9-8189D2C504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44A140-CE1A-4061-B48C-6131637E22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BBB70E7-87F6-45AD-88E7-D8F8AE7B64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A754496-7498-4318-B03C-5D30966C94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02ACB6-E794-45A6-A5CA-8A5A1E9F4F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FBD2730-8475-4480-B1B3-CFE0CD853F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40117-19FC-4C73-8FAD-E2C346C04A14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BC4E4FE-C00A-4A7C-9F0B-D0743E18DE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4B3A3C0-AE22-4B00-B6D9-33B156915F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5AAA1-5757-4577-9407-CE264301D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73446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ABA8CB-81CF-4C2C-BB5D-524C8414C3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E698D6D-379A-48EF-8090-99F72EE57F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40117-19FC-4C73-8FAD-E2C346C04A14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A782873-DBC4-475E-98D0-574474F15F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10E8DF-B76F-466D-A55D-29F4E5CEF7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5AAA1-5757-4577-9407-CE264301D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512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5D328D5-D2AE-40C4-8090-1DD0B7E583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40117-19FC-4C73-8FAD-E2C346C04A14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0733447-C50B-483F-B04F-D1842366AF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CE2A99-4021-452E-ABB0-94E78B9D4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5AAA1-5757-4577-9407-CE264301D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08695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F4A6B5-B757-4AC2-A4BF-BFDC0711D5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799BED-65BC-4FD4-A2B1-48A9E2A4F8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6BF404-8A42-471A-842E-4EE0ABEFE2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F19948-CB58-4A1F-8EBC-8D446BD40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40117-19FC-4C73-8FAD-E2C346C04A14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D30C34-0534-4948-AC1D-992BFE2A5E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02AC5A-C812-43B3-8EBB-8C014D3D3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5AAA1-5757-4577-9407-CE264301D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32837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DE7F31-00CB-48BC-9576-AB4F22C71C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DCE2870-CA20-4BFE-B253-F7C3E15D4D7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0D01EA-AE07-4717-B0BF-71311E61D7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334433-BA26-4F67-B905-598C4E0F4F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40117-19FC-4C73-8FAD-E2C346C04A14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CD514D-FC96-4F06-A167-1B3C97593A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AD5A33-5BD9-4DD4-B097-1F97B294AC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5AAA1-5757-4577-9407-CE264301D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9988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25CE2B-9845-431F-9BB0-F61DBFCBB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776224-292D-4B10-9CBC-ED525E6B77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47A6BF-E159-4FDA-8A10-B79A59D8F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40117-19FC-4C73-8FAD-E2C346C04A14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35F8B7-7C68-4EF2-B814-9D3269A523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DA1098-4F9E-449A-B98A-B3D671C400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5AAA1-5757-4577-9407-CE264301D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584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A5EC6E5-34DF-4B1A-9B51-03171A1BEA8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915D5CF-D1BE-47BA-BD7C-50424DDFE6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6FD913-A310-46FB-9E47-0B6A5E5702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40117-19FC-4C73-8FAD-E2C346C04A14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F5698B-6F5C-47BA-9551-255D220D6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4C1232-4AC2-40CE-B4FF-CB0B79C35B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5AAA1-5757-4577-9407-CE264301D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613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8A97C38-B362-482A-9B77-C2397D45ED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CCB6C5-F741-4168-8164-32EC5159F0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885054-F159-4B8B-A283-BDB0BB5DAC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40117-19FC-4C73-8FAD-E2C346C04A14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0A16B6-3FED-412E-98F4-4BA074C582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407234-18D1-42EB-A6B8-29CFA0C1BD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45AAA1-5757-4577-9407-CE264301D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8540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B51C53-60DD-455C-98F1-F0FCAEBD916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Rheidol Recycling Park Compliance Visit Photos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2A9BF1-FAD3-4C08-8BE3-52EB0F1E91C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Taken by Malcolm Dines on 13</a:t>
            </a:r>
            <a:r>
              <a:rPr lang="en-GB" baseline="30000" dirty="0"/>
              <a:t>th</a:t>
            </a:r>
            <a:r>
              <a:rPr lang="en-GB" dirty="0"/>
              <a:t> October 2021</a:t>
            </a:r>
          </a:p>
        </p:txBody>
      </p:sp>
    </p:spTree>
    <p:extLst>
      <p:ext uri="{BB962C8B-B14F-4D97-AF65-F5344CB8AC3E}">
        <p14:creationId xmlns:p14="http://schemas.microsoft.com/office/powerpoint/2010/main" val="22929647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C87F13-F7AB-42BA-B7DE-4738432E5D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18646"/>
          </a:xfrm>
        </p:spPr>
        <p:txBody>
          <a:bodyPr>
            <a:normAutofit/>
          </a:bodyPr>
          <a:lstStyle/>
          <a:p>
            <a:r>
              <a:rPr lang="en-GB" sz="1600" dirty="0"/>
              <a:t>View of main yard from weighbridge showing extent of encroachment of wood waste stockpile into yard</a:t>
            </a:r>
          </a:p>
        </p:txBody>
      </p:sp>
      <p:pic>
        <p:nvPicPr>
          <p:cNvPr id="4" name="Picture 3" descr="A picture containing outdoor, sky, ground, parked&#10;&#10;Description automatically generated">
            <a:extLst>
              <a:ext uri="{FF2B5EF4-FFF2-40B4-BE49-F238E27FC236}">
                <a16:creationId xmlns:a16="http://schemas.microsoft.com/office/drawing/2014/main" id="{F062D78F-61E2-46D3-B442-1C677BDCF3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1118" y="783772"/>
            <a:ext cx="7669763" cy="5752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2108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722401-E7D8-4A5D-9B90-3C74237015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99985"/>
          </a:xfrm>
        </p:spPr>
        <p:txBody>
          <a:bodyPr>
            <a:normAutofit/>
          </a:bodyPr>
          <a:lstStyle/>
          <a:p>
            <a:r>
              <a:rPr lang="en-GB" sz="1600" dirty="0"/>
              <a:t>Aggregate processing area with additional wood waste storage behind the bay</a:t>
            </a:r>
          </a:p>
        </p:txBody>
      </p:sp>
      <p:pic>
        <p:nvPicPr>
          <p:cNvPr id="3" name="Picture 2" descr="A picture containing outdoor, sky, transport, parked&#10;&#10;Description automatically generated">
            <a:extLst>
              <a:ext uri="{FF2B5EF4-FFF2-40B4-BE49-F238E27FC236}">
                <a16:creationId xmlns:a16="http://schemas.microsoft.com/office/drawing/2014/main" id="{B52AC8CA-248B-451C-B65D-5442D0CE17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73" y="765110"/>
            <a:ext cx="7714253" cy="5785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4283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4868F4-C91F-40D4-8359-BF6EED180A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389884"/>
          </a:xfrm>
        </p:spPr>
        <p:txBody>
          <a:bodyPr>
            <a:normAutofit/>
          </a:bodyPr>
          <a:lstStyle/>
          <a:p>
            <a:r>
              <a:rPr lang="en-GB" sz="1600" dirty="0"/>
              <a:t>Wood waste stockpile on main yard big enough that ELV shed is not visible behind </a:t>
            </a:r>
          </a:p>
        </p:txBody>
      </p:sp>
      <p:pic>
        <p:nvPicPr>
          <p:cNvPr id="3" name="Picture 2" descr="A pile of wood next to a body of water&#10;&#10;Description automatically generated with low confidence">
            <a:extLst>
              <a:ext uri="{FF2B5EF4-FFF2-40B4-BE49-F238E27FC236}">
                <a16:creationId xmlns:a16="http://schemas.microsoft.com/office/drawing/2014/main" id="{CF17E2EF-6ED5-4902-8C44-BC00C8E0C2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757" y="755010"/>
            <a:ext cx="7650485" cy="5737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5788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B1FE43-ED43-4AAB-B2D0-9FE7368413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389884"/>
          </a:xfrm>
        </p:spPr>
        <p:txBody>
          <a:bodyPr>
            <a:normAutofit/>
          </a:bodyPr>
          <a:lstStyle/>
          <a:p>
            <a:r>
              <a:rPr lang="en-GB" sz="1600" dirty="0"/>
              <a:t>Inside of ELV shed</a:t>
            </a:r>
          </a:p>
        </p:txBody>
      </p:sp>
      <p:pic>
        <p:nvPicPr>
          <p:cNvPr id="3" name="Picture 2" descr="A picture containing indoor, ceiling, furniture, several&#10;&#10;Description automatically generated">
            <a:extLst>
              <a:ext uri="{FF2B5EF4-FFF2-40B4-BE49-F238E27FC236}">
                <a16:creationId xmlns:a16="http://schemas.microsoft.com/office/drawing/2014/main" id="{B4DA9518-7419-42FB-AB6C-52D8E2439B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214" y="755010"/>
            <a:ext cx="7637571" cy="5728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6459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CCFB2F-3749-489F-89FD-FB1D92965E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360438"/>
          </a:xfrm>
        </p:spPr>
        <p:txBody>
          <a:bodyPr>
            <a:normAutofit/>
          </a:bodyPr>
          <a:lstStyle/>
          <a:p>
            <a:r>
              <a:rPr lang="en-GB" sz="1600" dirty="0"/>
              <a:t>No separation between wood waste stockpile and ELV building </a:t>
            </a:r>
          </a:p>
        </p:txBody>
      </p:sp>
      <p:pic>
        <p:nvPicPr>
          <p:cNvPr id="3" name="Picture 2" descr="A pile of rubble next to a building&#10;&#10;Description automatically generated with low confidence">
            <a:extLst>
              <a:ext uri="{FF2B5EF4-FFF2-40B4-BE49-F238E27FC236}">
                <a16:creationId xmlns:a16="http://schemas.microsoft.com/office/drawing/2014/main" id="{BE6320A1-9A63-4214-8492-D4DDAF92CA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1125" y="725564"/>
            <a:ext cx="7689749" cy="5767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0592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8031F9-5B13-4470-93D6-205B353039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27977"/>
          </a:xfrm>
        </p:spPr>
        <p:txBody>
          <a:bodyPr>
            <a:normAutofit/>
          </a:bodyPr>
          <a:lstStyle/>
          <a:p>
            <a:r>
              <a:rPr lang="en-GB" sz="1600" dirty="0"/>
              <a:t>Mixed municipal waste bay with scrap metal used to create bay push walls</a:t>
            </a:r>
          </a:p>
        </p:txBody>
      </p:sp>
      <p:pic>
        <p:nvPicPr>
          <p:cNvPr id="3" name="Picture 2" descr="A picture containing outdoor, sky, road, transport&#10;&#10;Description automatically generated">
            <a:extLst>
              <a:ext uri="{FF2B5EF4-FFF2-40B4-BE49-F238E27FC236}">
                <a16:creationId xmlns:a16="http://schemas.microsoft.com/office/drawing/2014/main" id="{3AF0FFDD-B805-4273-9F7C-FC156A0B17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1624" y="793102"/>
            <a:ext cx="7568751" cy="5676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3281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5CAAB6-773E-4800-B136-84B2D7BAFE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339550"/>
          </a:xfrm>
        </p:spPr>
        <p:txBody>
          <a:bodyPr>
            <a:normAutofit/>
          </a:bodyPr>
          <a:lstStyle/>
          <a:p>
            <a:r>
              <a:rPr lang="en-GB" sz="1600" dirty="0"/>
              <a:t>Scrap metal bins and ELVs on unmade yard area</a:t>
            </a:r>
          </a:p>
        </p:txBody>
      </p:sp>
      <p:pic>
        <p:nvPicPr>
          <p:cNvPr id="3" name="Picture 2" descr="A picture containing sky, outdoor, truck, transport&#10;&#10;Description automatically generated">
            <a:extLst>
              <a:ext uri="{FF2B5EF4-FFF2-40B4-BE49-F238E27FC236}">
                <a16:creationId xmlns:a16="http://schemas.microsoft.com/office/drawing/2014/main" id="{E21B17FC-E3B1-4ED6-A574-B342C8B0C1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3049" y="704676"/>
            <a:ext cx="7685901" cy="5764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0117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547DE6-3140-4402-ADBE-CF1065E5CC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53331"/>
          </a:xfrm>
        </p:spPr>
        <p:txBody>
          <a:bodyPr>
            <a:normAutofit/>
          </a:bodyPr>
          <a:lstStyle/>
          <a:p>
            <a:r>
              <a:rPr lang="en-GB" sz="1600" dirty="0"/>
              <a:t>Three ELVs stored on hardstanding rather than impermeable pavement</a:t>
            </a:r>
          </a:p>
        </p:txBody>
      </p:sp>
      <p:pic>
        <p:nvPicPr>
          <p:cNvPr id="3" name="Picture 2" descr="A picture containing sky, outdoor, car, ground&#10;&#10;Description automatically generated">
            <a:extLst>
              <a:ext uri="{FF2B5EF4-FFF2-40B4-BE49-F238E27FC236}">
                <a16:creationId xmlns:a16="http://schemas.microsoft.com/office/drawing/2014/main" id="{22AC03F7-B552-425D-A3AC-AFA96E46E5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9931" y="718456"/>
            <a:ext cx="7612138" cy="5709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768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964ED8-24B8-4458-B6CB-F5369D200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339550"/>
          </a:xfrm>
        </p:spPr>
        <p:txBody>
          <a:bodyPr>
            <a:normAutofit/>
          </a:bodyPr>
          <a:lstStyle/>
          <a:p>
            <a:r>
              <a:rPr lang="en-GB" sz="1600" dirty="0"/>
              <a:t>ELV and scrap metal stored on hardstanding</a:t>
            </a:r>
          </a:p>
        </p:txBody>
      </p:sp>
      <p:pic>
        <p:nvPicPr>
          <p:cNvPr id="3" name="Picture 2" descr="A picture containing outdoor, truck, old, parked&#10;&#10;Description automatically generated">
            <a:extLst>
              <a:ext uri="{FF2B5EF4-FFF2-40B4-BE49-F238E27FC236}">
                <a16:creationId xmlns:a16="http://schemas.microsoft.com/office/drawing/2014/main" id="{B3044A07-833E-4477-A5F6-CCBD45588C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7200" y="704675"/>
            <a:ext cx="7717599" cy="5788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0001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25C139-8122-4ABA-AB24-09D21A57D1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09316"/>
          </a:xfrm>
        </p:spPr>
        <p:txBody>
          <a:bodyPr>
            <a:normAutofit/>
          </a:bodyPr>
          <a:lstStyle/>
          <a:p>
            <a:r>
              <a:rPr lang="en-GB" sz="1600" dirty="0"/>
              <a:t>Waste mattresses awaiting drying</a:t>
            </a:r>
          </a:p>
        </p:txBody>
      </p:sp>
      <p:pic>
        <p:nvPicPr>
          <p:cNvPr id="3" name="Picture 2" descr="A picture containing outdoor, wooden, wood, stone&#10;&#10;Description automatically generated">
            <a:extLst>
              <a:ext uri="{FF2B5EF4-FFF2-40B4-BE49-F238E27FC236}">
                <a16:creationId xmlns:a16="http://schemas.microsoft.com/office/drawing/2014/main" id="{984EB311-379C-4777-8D73-354D49FC9C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498" y="774442"/>
            <a:ext cx="7519004" cy="5639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3721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FC873C-2A74-4778-AA6B-264497853B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353331"/>
          </a:xfrm>
        </p:spPr>
        <p:txBody>
          <a:bodyPr>
            <a:normAutofit/>
          </a:bodyPr>
          <a:lstStyle/>
          <a:p>
            <a:r>
              <a:rPr lang="en-GB" sz="1600" dirty="0"/>
              <a:t>Waste mattresses (left) and gypsum/plasterboard (right) drying inside boiler room. Waste transfer is through door on the left </a:t>
            </a:r>
          </a:p>
        </p:txBody>
      </p:sp>
      <p:pic>
        <p:nvPicPr>
          <p:cNvPr id="3" name="Picture 2" descr="A picture containing stacked, furniture, stack&#10;&#10;Description automatically generated">
            <a:extLst>
              <a:ext uri="{FF2B5EF4-FFF2-40B4-BE49-F238E27FC236}">
                <a16:creationId xmlns:a16="http://schemas.microsoft.com/office/drawing/2014/main" id="{F647AEE7-66EF-4FCC-82D6-00536A8453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7331" y="718457"/>
            <a:ext cx="7577338" cy="5683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7146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919DD9-E7B1-41D3-B770-549D787D67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381232"/>
          </a:xfrm>
        </p:spPr>
        <p:txBody>
          <a:bodyPr>
            <a:normAutofit/>
          </a:bodyPr>
          <a:lstStyle/>
          <a:p>
            <a:r>
              <a:rPr lang="en-GB" sz="1600" dirty="0"/>
              <a:t>The three drying bins from the “front” or yard side with concrete blocks separating bins from waste transfer building</a:t>
            </a:r>
          </a:p>
        </p:txBody>
      </p:sp>
      <p:pic>
        <p:nvPicPr>
          <p:cNvPr id="3" name="Picture 2" descr="A group of dumpsters&#10;&#10;Description automatically generated with low confidence">
            <a:extLst>
              <a:ext uri="{FF2B5EF4-FFF2-40B4-BE49-F238E27FC236}">
                <a16:creationId xmlns:a16="http://schemas.microsoft.com/office/drawing/2014/main" id="{B6936CE1-B8A8-46C2-B322-6FF16FCB3E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4988" y="746358"/>
            <a:ext cx="7662024" cy="5746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411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B20938-1578-4106-A9DC-A95D5F838B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71993"/>
          </a:xfrm>
        </p:spPr>
        <p:txBody>
          <a:bodyPr>
            <a:normAutofit/>
          </a:bodyPr>
          <a:lstStyle/>
          <a:p>
            <a:r>
              <a:rPr lang="en-GB" sz="1600" dirty="0"/>
              <a:t>Drying bins separated from wood chip hopper by concrete blocks and showing yellow heating ducting </a:t>
            </a:r>
          </a:p>
        </p:txBody>
      </p:sp>
      <p:pic>
        <p:nvPicPr>
          <p:cNvPr id="3" name="Picture 2" descr="A picture containing building, outdoor&#10;&#10;Description automatically generated">
            <a:extLst>
              <a:ext uri="{FF2B5EF4-FFF2-40B4-BE49-F238E27FC236}">
                <a16:creationId xmlns:a16="http://schemas.microsoft.com/office/drawing/2014/main" id="{55851CDC-11A8-49B5-82C3-E633D63CAA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211" y="737118"/>
            <a:ext cx="7551577" cy="5663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4319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1D2E12-9ED2-491E-81A0-3C496A3486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362662"/>
          </a:xfrm>
        </p:spPr>
        <p:txBody>
          <a:bodyPr>
            <a:normAutofit/>
          </a:bodyPr>
          <a:lstStyle/>
          <a:p>
            <a:r>
              <a:rPr lang="en-GB" sz="1600" dirty="0"/>
              <a:t>Sch.13 Permit Biomass Boiler hopper  </a:t>
            </a:r>
          </a:p>
        </p:txBody>
      </p:sp>
      <p:pic>
        <p:nvPicPr>
          <p:cNvPr id="3" name="Picture 2" descr="A picture containing ground, outdoor&#10;&#10;Description automatically generated">
            <a:extLst>
              <a:ext uri="{FF2B5EF4-FFF2-40B4-BE49-F238E27FC236}">
                <a16:creationId xmlns:a16="http://schemas.microsoft.com/office/drawing/2014/main" id="{9E4AE05A-9DA2-444E-BA61-34A13F0C4F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2653" y="727788"/>
            <a:ext cx="7526694" cy="5645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1502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447D62-9B9E-4080-B476-6D28C4ABB8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381324"/>
          </a:xfrm>
        </p:spPr>
        <p:txBody>
          <a:bodyPr>
            <a:normAutofit/>
          </a:bodyPr>
          <a:lstStyle/>
          <a:p>
            <a:r>
              <a:rPr lang="en-GB" sz="1600" dirty="0"/>
              <a:t>Wood shredding prior to “transfer” to Schedule 13 Permit Biomass Boiler</a:t>
            </a:r>
          </a:p>
        </p:txBody>
      </p:sp>
      <p:pic>
        <p:nvPicPr>
          <p:cNvPr id="3" name="Picture 2" descr="A picture containing building, outdoor, ground, sky&#10;&#10;Description automatically generated">
            <a:extLst>
              <a:ext uri="{FF2B5EF4-FFF2-40B4-BE49-F238E27FC236}">
                <a16:creationId xmlns:a16="http://schemas.microsoft.com/office/drawing/2014/main" id="{9B4B80E2-7C40-421C-9114-CBDF4598F8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2686" y="746450"/>
            <a:ext cx="7626627" cy="5719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1321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4DC9CE-253C-4989-9E23-08AE98657E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06679"/>
          </a:xfrm>
        </p:spPr>
        <p:txBody>
          <a:bodyPr>
            <a:normAutofit fontScale="90000"/>
          </a:bodyPr>
          <a:lstStyle/>
          <a:p>
            <a:r>
              <a:rPr lang="en-GB" sz="1600" dirty="0"/>
              <a:t>View of mattresses waiting to be dried from behind drying bins</a:t>
            </a:r>
          </a:p>
        </p:txBody>
      </p:sp>
      <p:pic>
        <p:nvPicPr>
          <p:cNvPr id="3" name="Picture 2" descr="A pile of garbage next to a train&#10;&#10;Description automatically generated with low confidence">
            <a:extLst>
              <a:ext uri="{FF2B5EF4-FFF2-40B4-BE49-F238E27FC236}">
                <a16:creationId xmlns:a16="http://schemas.microsoft.com/office/drawing/2014/main" id="{52E342EF-D605-4DC6-8661-01F155D916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9804" y="671804"/>
            <a:ext cx="7752392" cy="5814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8862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D5BAAB-4955-4A67-B80E-13CA19E91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306678"/>
          </a:xfrm>
        </p:spPr>
        <p:txBody>
          <a:bodyPr>
            <a:normAutofit fontScale="90000"/>
          </a:bodyPr>
          <a:lstStyle/>
          <a:p>
            <a:r>
              <a:rPr lang="en-GB" sz="1600" dirty="0"/>
              <a:t>Scrap aluminium stockpile </a:t>
            </a:r>
          </a:p>
        </p:txBody>
      </p:sp>
      <p:pic>
        <p:nvPicPr>
          <p:cNvPr id="3" name="Picture 2" descr="A pile of junk&#10;&#10;Description automatically generated with low confidence">
            <a:extLst>
              <a:ext uri="{FF2B5EF4-FFF2-40B4-BE49-F238E27FC236}">
                <a16:creationId xmlns:a16="http://schemas.microsoft.com/office/drawing/2014/main" id="{4459F177-2E80-45D9-9467-4E44FAB9EA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7927" y="671804"/>
            <a:ext cx="7596145" cy="5697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8689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D03DC62798FD7C43A420D691A82D8B4E" ma:contentTypeVersion="772" ma:contentTypeDescription="Permitting &amp; Compliance Word Document" ma:contentTypeScope="" ma:versionID="24e2e3d7b6ea9a4e9a3c2d6c0b3b0c60">
  <xsd:schema xmlns:xsd="http://www.w3.org/2001/XMLSchema" xmlns:xs="http://www.w3.org/2001/XMLSchema" xmlns:p="http://schemas.microsoft.com/office/2006/metadata/properties" xmlns:ns2="859f7ad6-93f6-4205-b62b-a17f28acbbac" xmlns:ns4="0a3f541d-ab69-4573-98e7-35881639f867" xmlns:ns5="9be56660-2c31-41ef-bc00-23e72f632f2a" targetNamespace="http://schemas.microsoft.com/office/2006/metadata/properties" ma:root="true" ma:fieldsID="ebbdb030f78354b3df215977e49478e8" ns2:_="" ns4:_="" ns5:_="">
    <xsd:import namespace="859f7ad6-93f6-4205-b62b-a17f28acbbac"/>
    <xsd:import namespace="0a3f541d-ab69-4573-98e7-35881639f867"/>
    <xsd:import namespace="9be56660-2c31-41ef-bc00-23e72f632f2a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/>
                <xsd:element ref="ns2:Process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MediaServiceMetadata" minOccurs="0"/>
                <xsd:element ref="ns4:MediaServiceAutoKeyPoints" minOccurs="0"/>
                <xsd:element ref="ns4:MediaServiceKeyPoints" minOccurs="0"/>
                <xsd:element ref="ns4:MediaServiceFastMetadata" minOccurs="0"/>
                <xsd:element ref="ns5:_dlc_DocId" minOccurs="0"/>
                <xsd:element ref="ns5:_dlc_DocIdUrl" minOccurs="0"/>
                <xsd:element ref="ns5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Groundwater Investigation Consent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14" ma:displayName="License/Activity Type" ma:format="Dropdown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Process_x0020_Type" ma:index="15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a3f541d-ab69-4573-98e7-35881639f8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4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AutoKeyPoints" ma:index="2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FastMetadata" ma:index="27" nillable="true" ma:displayName="MediaServiceFastMetadata" ma:description="" ma:hidden="true" ma:internalName="MediaServiceFast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e56660-2c31-41ef-bc00-23e72f632f2a" elementFormDefault="qualified">
    <xsd:import namespace="http://schemas.microsoft.com/office/2006/documentManagement/types"/>
    <xsd:import namespace="http://schemas.microsoft.com/office/infopath/2007/PartnerControls"/>
    <xsd:element name="_dlc_DocId" ma:index="2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2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3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urrendered_x002f_Expired_x0020_Date xmlns="859f7ad6-93f6-4205-b62b-a17f28acbbac" xsi:nil="true"/>
    <Welsh_x0020_Local_x0020_Authority xmlns="859f7ad6-93f6-4205-b62b-a17f28acbbac">Ceredigion County Council</Welsh_x0020_Local_x0020_Authority>
    <Document_x0020_Date xmlns="859f7ad6-93f6-4205-b62b-a17f28acbbac">2021-10-12T23:00:00+00:00</Document_x0020_Date>
    <Surrendered_x002f_Expired xmlns="859f7ad6-93f6-4205-b62b-a17f28acbbac" xsi:nil="true"/>
    <Process_x0020_Type xmlns="859f7ad6-93f6-4205-b62b-a17f28acbbac">Compliance</Process_x0020_Type>
    <Site_x0020_Name xmlns="859f7ad6-93f6-4205-b62b-a17f28acbbac">Rheidol Recycling Park </Site_x0020_Name>
    <_dlc_DocId xmlns="9be56660-2c31-41ef-bc00-23e72f632f2a">REGU-195-6511531</_dlc_DocId>
    <Addressee xmlns="859f7ad6-93f6-4205-b62b-a17f28acbbac" xsi:nil="true"/>
    <Post_x0020_code xmlns="859f7ad6-93f6-4205-b62b-a17f28acbbac">SY23 3JQ</Post_x0020_code>
    <Disclosure_x0020_Status xmlns="859f7ad6-93f6-4205-b62b-a17f28acbbac">Public register</Disclosure_x0020_Status>
    <Environment_x0020_Sub_x0020_Folder xmlns="859f7ad6-93f6-4205-b62b-a17f28acbbac">Inspections</Environment_x0020_Sub_x0020_Folder>
    <Customer_x0020_Name xmlns="859f7ad6-93f6-4205-b62b-a17f28acbbac">C. B. Environmental Limited</Customer_x0020_Name>
    <Internal_x002f_External xmlns="859f7ad6-93f6-4205-b62b-a17f28acbbac">Internal document</Internal_x002f_External>
    <License_x002f_Activity_x0020_Type xmlns="859f7ad6-93f6-4205-b62b-a17f28acbbac">1. EPR Waste Facility</License_x002f_Activity_x0020_Type>
    <Facility_x0020_Address xmlns="859f7ad6-93f6-4205-b62b-a17f28acbbac">Glanyrafon Industrial Estate, Llanbadarn Fawr, Aberystwyth , Ceredigion</Facility_x0020_Address>
    <Document_x0020_Type xmlns="859f7ad6-93f6-4205-b62b-a17f28acbbac">Photo</Document_x0020_Type>
    <_dlc_DocIdUrl xmlns="9be56660-2c31-41ef-bc00-23e72f632f2a">
      <Url>https://cyfoethnaturiolcymru.sharepoint.com/teams/Regulatory/Permitting/_layouts/15/DocIdRedir.aspx?ID=REGU-195-6511531</Url>
      <Description>REGU-195-6511531</Description>
    </_dlc_DocIdUrl>
  </documentManagement>
</p:properties>
</file>

<file path=customXml/itemProps1.xml><?xml version="1.0" encoding="utf-8"?>
<ds:datastoreItem xmlns:ds="http://schemas.openxmlformats.org/officeDocument/2006/customXml" ds:itemID="{E202D8E2-35E2-4889-B27A-DAA70C9972CE}"/>
</file>

<file path=customXml/itemProps2.xml><?xml version="1.0" encoding="utf-8"?>
<ds:datastoreItem xmlns:ds="http://schemas.openxmlformats.org/officeDocument/2006/customXml" ds:itemID="{87CF3995-C31E-43F2-B3E8-9089F50FAC0E}"/>
</file>

<file path=customXml/itemProps3.xml><?xml version="1.0" encoding="utf-8"?>
<ds:datastoreItem xmlns:ds="http://schemas.openxmlformats.org/officeDocument/2006/customXml" ds:itemID="{0B169FED-9AB5-49CE-82C1-0B55CFB5945E}"/>
</file>

<file path=customXml/itemProps4.xml><?xml version="1.0" encoding="utf-8"?>
<ds:datastoreItem xmlns:ds="http://schemas.openxmlformats.org/officeDocument/2006/customXml" ds:itemID="{AE590187-3674-48DE-A12E-69E1C63EFDB2}"/>
</file>

<file path=customXml/itemProps5.xml><?xml version="1.0" encoding="utf-8"?>
<ds:datastoreItem xmlns:ds="http://schemas.openxmlformats.org/officeDocument/2006/customXml" ds:itemID="{DDA85EE4-83D2-48FA-B978-17100F42B08A}"/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206</Words>
  <Application>Microsoft Office PowerPoint</Application>
  <PresentationFormat>Widescreen</PresentationFormat>
  <Paragraphs>19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Rheidol Recycling Park Compliance Visit Photos</vt:lpstr>
      <vt:lpstr>View of main yard from weighbridge showing extent of encroachment of wood waste stockpile into yard</vt:lpstr>
      <vt:lpstr>Aggregate processing area with additional wood waste storage behind the bay</vt:lpstr>
      <vt:lpstr>Wood waste stockpile on main yard big enough that ELV shed is not visible behind </vt:lpstr>
      <vt:lpstr>Inside of ELV shed</vt:lpstr>
      <vt:lpstr>No separation between wood waste stockpile and ELV building </vt:lpstr>
      <vt:lpstr>Mixed municipal waste bay with scrap metal used to create bay push walls</vt:lpstr>
      <vt:lpstr>Scrap metal bins and ELVs on unmade yard area</vt:lpstr>
      <vt:lpstr>Three ELVs stored on hardstanding rather than impermeable pavement</vt:lpstr>
      <vt:lpstr>ELV and scrap metal stored on hardstanding</vt:lpstr>
      <vt:lpstr>Waste mattresses awaiting drying</vt:lpstr>
      <vt:lpstr>Waste mattresses (left) and gypsum/plasterboard (right) drying inside boiler room. Waste transfer is through door on the left </vt:lpstr>
      <vt:lpstr>The three drying bins from the “front” or yard side with concrete blocks separating bins from waste transfer building</vt:lpstr>
      <vt:lpstr>Drying bins separated from wood chip hopper by concrete blocks and showing yellow heating ducting </vt:lpstr>
      <vt:lpstr>Sch.13 Permit Biomass Boiler hopper  </vt:lpstr>
      <vt:lpstr>Wood shredding prior to “transfer” to Schedule 13 Permit Biomass Boiler</vt:lpstr>
      <vt:lpstr>View of mattresses waiting to be dried from behind drying bins</vt:lpstr>
      <vt:lpstr>Scrap aluminium stockpile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Dines, Malcolm</dc:creator>
  <cp:lastModifiedBy>Dines, Malcolm</cp:lastModifiedBy>
  <cp:revision>4</cp:revision>
  <dcterms:created xsi:type="dcterms:W3CDTF">2022-02-16T16:23:47Z</dcterms:created>
  <dcterms:modified xsi:type="dcterms:W3CDTF">2022-02-16T17:01:11Z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0x01010067EB80C5FE939D4A9B3D8BA62129B7F5010200D03DC62798FD7C43A420D691A82D8B4E</vt:lpwstr>
  </property>
  <property fmtid="{D5CDD505-2E9C-101B-9397-08002B2CF9AE}" pid="3" name="_dlc_DocIdItemGuid">
    <vt:lpwstr>1f84787f-e302-4214-ad04-118d3fb633e3</vt:lpwstr>
  </property>
</Properties>
</file>