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72" autoAdjust="0"/>
    <p:restoredTop sz="92294" autoAdjust="0"/>
  </p:normalViewPr>
  <p:slideViewPr>
    <p:cSldViewPr>
      <p:cViewPr varScale="1">
        <p:scale>
          <a:sx n="79" d="100"/>
          <a:sy n="79" d="100"/>
        </p:scale>
        <p:origin x="1090"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2016/17</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1576323"/>
              </p:ext>
            </p:extLst>
          </p:nvPr>
        </p:nvGraphicFramePr>
        <p:xfrm>
          <a:off x="539750" y="908050"/>
          <a:ext cx="8208912" cy="553065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b="0" dirty="0">
                          <a:solidFill>
                            <a:srgbClr val="000000"/>
                          </a:solidFill>
                          <a:latin typeface="Arial"/>
                          <a:ea typeface="Times New Roman"/>
                          <a:cs typeface="Arial"/>
                        </a:rPr>
                        <a:t>Reduce overall RIDDOR AFR to below </a:t>
                      </a:r>
                      <a:r>
                        <a:rPr lang="en-GB" sz="900" b="0" dirty="0" smtClean="0">
                          <a:solidFill>
                            <a:srgbClr val="000000"/>
                          </a:solidFill>
                          <a:latin typeface="Arial"/>
                          <a:ea typeface="Times New Roman"/>
                          <a:cs typeface="Arial"/>
                        </a:rPr>
                        <a:t>0.3- ECL</a:t>
                      </a:r>
                      <a:endParaRPr lang="en-GB" sz="900" b="0" dirty="0">
                        <a:solidFill>
                          <a:srgbClr val="00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b="0" dirty="0">
                          <a:solidFill>
                            <a:srgbClr val="000000"/>
                          </a:solidFill>
                          <a:latin typeface="Arial"/>
                          <a:ea typeface="Times New Roman"/>
                          <a:cs typeface="Arial"/>
                        </a:rPr>
                        <a:t>Reduce staff RIDDOR AFR to below </a:t>
                      </a:r>
                      <a:r>
                        <a:rPr lang="en-GB" sz="900" b="0" dirty="0" smtClean="0">
                          <a:solidFill>
                            <a:srgbClr val="000000"/>
                          </a:solidFill>
                          <a:latin typeface="Arial"/>
                          <a:ea typeface="Times New Roman"/>
                          <a:cs typeface="Arial"/>
                        </a:rPr>
                        <a:t>0.3 – ECL</a:t>
                      </a:r>
                    </a:p>
                    <a:p>
                      <a:pPr marL="182563" lvl="0" indent="-182563" algn="l">
                        <a:lnSpc>
                          <a:spcPct val="100000"/>
                        </a:lnSpc>
                        <a:spcAft>
                          <a:spcPts val="0"/>
                        </a:spcAft>
                        <a:buFont typeface="+mj-lt"/>
                        <a:buAutoNum type="arabicPeriod"/>
                      </a:pPr>
                      <a:r>
                        <a:rPr lang="en-GB" sz="900" b="0" dirty="0" smtClean="0">
                          <a:solidFill>
                            <a:srgbClr val="000000"/>
                          </a:solidFill>
                          <a:latin typeface="Arial"/>
                          <a:ea typeface="Times New Roman"/>
                          <a:cs typeface="Arial"/>
                        </a:rPr>
                        <a:t>Reduce the TRIR to below 0.6 - ECL</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b="0" dirty="0" smtClean="0">
                          <a:solidFill>
                            <a:srgbClr val="000000"/>
                          </a:solidFill>
                          <a:latin typeface="Arial"/>
                          <a:ea typeface="Times New Roman"/>
                          <a:cs typeface="Times New Roman"/>
                        </a:rPr>
                        <a:t>Introduce</a:t>
                      </a:r>
                      <a:r>
                        <a:rPr lang="en-GB" sz="900" b="0" baseline="0" dirty="0" smtClean="0">
                          <a:solidFill>
                            <a:srgbClr val="000000"/>
                          </a:solidFill>
                          <a:latin typeface="Arial"/>
                          <a:ea typeface="Times New Roman"/>
                          <a:cs typeface="Times New Roman"/>
                        </a:rPr>
                        <a:t> and implement an effective Drug and Alcohol company policy</a:t>
                      </a:r>
                    </a:p>
                    <a:p>
                      <a:pPr marL="228600" lvl="0" indent="-228600">
                        <a:lnSpc>
                          <a:spcPct val="100000"/>
                        </a:lnSpc>
                        <a:spcAft>
                          <a:spcPts val="0"/>
                        </a:spcAft>
                        <a:buFont typeface="+mj-lt"/>
                        <a:buAutoNum type="arabicPeriod"/>
                      </a:pPr>
                      <a:r>
                        <a:rPr lang="en-GB" sz="900" b="0" baseline="0" dirty="0" smtClean="0">
                          <a:solidFill>
                            <a:srgbClr val="000000"/>
                          </a:solidFill>
                          <a:latin typeface="Arial"/>
                          <a:ea typeface="Times New Roman"/>
                          <a:cs typeface="Times New Roman"/>
                        </a:rPr>
                        <a:t>Undertake random drug and alcohol testing on </a:t>
                      </a:r>
                      <a:r>
                        <a:rPr lang="en-GB" sz="900" b="0" baseline="0" dirty="0" smtClean="0">
                          <a:solidFill>
                            <a:schemeClr val="tx1"/>
                          </a:solidFill>
                          <a:latin typeface="Arial"/>
                          <a:ea typeface="Times New Roman"/>
                          <a:cs typeface="Times New Roman"/>
                        </a:rPr>
                        <a:t>5% </a:t>
                      </a:r>
                      <a:r>
                        <a:rPr lang="en-GB" sz="900" b="0" baseline="0" dirty="0" smtClean="0">
                          <a:solidFill>
                            <a:srgbClr val="000000"/>
                          </a:solidFill>
                          <a:latin typeface="Arial"/>
                          <a:ea typeface="Times New Roman"/>
                          <a:cs typeface="Times New Roman"/>
                        </a:rPr>
                        <a:t>of Infinis employees by March 17 </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baseline="0" dirty="0" smtClean="0">
                          <a:solidFill>
                            <a:schemeClr val="tx1"/>
                          </a:solidFill>
                          <a:latin typeface="Arial"/>
                          <a:ea typeface="Times New Roman"/>
                          <a:cs typeface="Arial"/>
                        </a:rPr>
                        <a:t>Undertake six proactive contractor inspections / audits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baseline="0" dirty="0" smtClean="0">
                          <a:solidFill>
                            <a:srgbClr val="000000"/>
                          </a:solidFill>
                          <a:latin typeface="+mn-lt"/>
                          <a:ea typeface="Times New Roman"/>
                          <a:cs typeface="Times New Roman"/>
                        </a:rPr>
                        <a:t>Undertake random drug and alcohol testing on </a:t>
                      </a:r>
                      <a:r>
                        <a:rPr lang="en-GB" sz="900" b="0" baseline="0" dirty="0" smtClean="0">
                          <a:solidFill>
                            <a:schemeClr val="tx1"/>
                          </a:solidFill>
                          <a:latin typeface="+mn-lt"/>
                          <a:ea typeface="Times New Roman"/>
                          <a:cs typeface="Times New Roman"/>
                        </a:rPr>
                        <a:t>six</a:t>
                      </a:r>
                      <a:r>
                        <a:rPr lang="en-GB" sz="900" b="0" baseline="0" dirty="0" smtClean="0">
                          <a:solidFill>
                            <a:srgbClr val="FF0000"/>
                          </a:solidFill>
                          <a:latin typeface="+mn-lt"/>
                          <a:ea typeface="Times New Roman"/>
                          <a:cs typeface="Times New Roman"/>
                        </a:rPr>
                        <a:t> </a:t>
                      </a:r>
                      <a:r>
                        <a:rPr lang="en-GB" sz="900" b="0" baseline="0" dirty="0" smtClean="0">
                          <a:solidFill>
                            <a:srgbClr val="000000"/>
                          </a:solidFill>
                          <a:latin typeface="+mn-lt"/>
                          <a:ea typeface="Times New Roman"/>
                          <a:cs typeface="Times New Roman"/>
                        </a:rPr>
                        <a:t> Infinis contractors by March 17 </a:t>
                      </a:r>
                      <a:endParaRPr lang="en-GB" sz="900" b="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indent="-228600">
                        <a:lnSpc>
                          <a:spcPct val="100000"/>
                        </a:lnSpc>
                        <a:spcAft>
                          <a:spcPts val="0"/>
                        </a:spcAft>
                        <a:buAutoNum type="arabicPeriod"/>
                      </a:pPr>
                      <a:r>
                        <a:rPr lang="en-GB" sz="900" dirty="0" smtClean="0">
                          <a:solidFill>
                            <a:srgbClr val="000000"/>
                          </a:solidFill>
                          <a:latin typeface="Arial"/>
                          <a:ea typeface="Times New Roman"/>
                          <a:cs typeface="Arial"/>
                        </a:rPr>
                        <a:t>Achieve</a:t>
                      </a:r>
                      <a:r>
                        <a:rPr lang="en-GB" sz="900" baseline="0" dirty="0" smtClean="0">
                          <a:solidFill>
                            <a:srgbClr val="000000"/>
                          </a:solidFill>
                          <a:latin typeface="Arial"/>
                          <a:ea typeface="Times New Roman"/>
                          <a:cs typeface="Arial"/>
                        </a:rPr>
                        <a:t> an overall reduction in the number of notifications made to the regulators (EA/ NRW/SEPA)</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smtClean="0">
                          <a:solidFill>
                            <a:srgbClr val="000000"/>
                          </a:solidFill>
                          <a:latin typeface="Arial"/>
                          <a:ea typeface="Times New Roman"/>
                          <a:cs typeface="Times New Roman"/>
                        </a:rPr>
                        <a:t>Avoid formal enforcement action from the environmental regulators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b="0" dirty="0" smtClean="0">
                          <a:solidFill>
                            <a:srgbClr val="000000"/>
                          </a:solidFill>
                          <a:latin typeface="Arial"/>
                          <a:ea typeface="Times New Roman"/>
                          <a:cs typeface="Times New Roman"/>
                        </a:rPr>
                        <a:t>No CCS scores 1</a:t>
                      </a:r>
                      <a:r>
                        <a:rPr lang="en-GB" sz="900" b="0" baseline="0" dirty="0" smtClean="0">
                          <a:solidFill>
                            <a:srgbClr val="000000"/>
                          </a:solidFill>
                          <a:latin typeface="Arial"/>
                          <a:ea typeface="Times New Roman"/>
                          <a:cs typeface="Times New Roman"/>
                        </a:rPr>
                        <a:t> or 2</a:t>
                      </a:r>
                    </a:p>
                    <a:p>
                      <a:pPr marL="228600" lvl="0" indent="-228600">
                        <a:lnSpc>
                          <a:spcPct val="100000"/>
                        </a:lnSpc>
                        <a:spcAft>
                          <a:spcPts val="0"/>
                        </a:spcAft>
                        <a:buFont typeface="+mj-lt"/>
                        <a:buAutoNum type="arabicPeriod"/>
                      </a:pPr>
                      <a:r>
                        <a:rPr lang="en-GB" sz="900" b="0" baseline="0" dirty="0" smtClean="0">
                          <a:solidFill>
                            <a:srgbClr val="000000"/>
                          </a:solidFill>
                          <a:latin typeface="Arial"/>
                          <a:ea typeface="Times New Roman"/>
                          <a:cs typeface="Times New Roman"/>
                        </a:rPr>
                        <a:t>No prosecutions for environmental incidents</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Track improvements in Parasitic load</a:t>
                      </a:r>
                      <a:r>
                        <a:rPr lang="en-GB" sz="900" b="0" baseline="0" dirty="0" smtClean="0">
                          <a:solidFill>
                            <a:srgbClr val="000000"/>
                          </a:solidFill>
                          <a:latin typeface="Arial"/>
                          <a:ea typeface="Times New Roman"/>
                          <a:cs typeface="Times New Roman"/>
                        </a:rPr>
                        <a:t> </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smtClean="0">
                          <a:solidFill>
                            <a:srgbClr val="000000"/>
                          </a:solidFill>
                          <a:latin typeface="Arial"/>
                          <a:ea typeface="Times New Roman"/>
                          <a:cs typeface="Arial"/>
                        </a:rPr>
                        <a:t>Optimise </a:t>
                      </a:r>
                      <a:r>
                        <a:rPr lang="en-GB" sz="900" dirty="0">
                          <a:solidFill>
                            <a:srgbClr val="000000"/>
                          </a:solidFill>
                          <a:latin typeface="Arial"/>
                          <a:ea typeface="Times New Roman"/>
                          <a:cs typeface="Arial"/>
                        </a:rPr>
                        <a:t>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Times New Roman"/>
                        </a:rPr>
                        <a:t>1.</a:t>
                      </a:r>
                      <a:r>
                        <a:rPr lang="en-GB" sz="900" baseline="0" dirty="0" smtClean="0">
                          <a:solidFill>
                            <a:srgbClr val="000000"/>
                          </a:solidFill>
                          <a:latin typeface="+mn-lt"/>
                          <a:ea typeface="Times New Roman"/>
                          <a:cs typeface="Times New Roman"/>
                        </a:rPr>
                        <a:t> </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1. Undertake gap analysis between existing and revised accreditation schemes and ensure compliance is maintained</a:t>
                      </a:r>
                    </a:p>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2. 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Docksway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Newport City Council</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Compliance</Process_x0020_Type>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Docksway, Maesglas, Newport NP20 0NS</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NP20 0NS</Post_x0020_code>
    <Surrendered_x002f_Expired_x0020_Date xmlns="859f7ad6-93f6-4205-b62b-a17f28acbbac" xsi:nil="true"/>
    <_dlc_DocId xmlns="9be56660-2c31-41ef-bc00-23e72f632f2a">REGU-386-14755</_dlc_DocId>
    <_dlc_DocIdUrl xmlns="9be56660-2c31-41ef-bc00-23e72f632f2a">
      <Url>https://cyfoethnaturiolcymru.sharepoint.com/teams/Regulatory/Permitting/_layouts/15/DocIdRedir.aspx?ID=REGU-386-14755</Url>
      <Description>REGU-386-14755</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Document" ma:contentTypeID="0x01010067EB80C5FE939D4A9B3D8BA62129B7F5050061C1216864DBDC418AD63AFD0738EBE7" ma:contentTypeVersion="671" ma:contentTypeDescription="" ma:contentTypeScope="" ma:versionID="d0ae9e18553398c6bbc501c6151467e7">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86f22fa8a3b0b368ad77a6ae2241f843"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9"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0" nillable="true" ma:displayName="Customer Address" ma:hidden="true" ma:internalName="Addressee" ma:readOnly="false">
      <xsd:simpleType>
        <xsd:restriction base="dms:Text">
          <xsd:maxLength value="255"/>
        </xsd:restriction>
      </xsd:simpleType>
    </xsd:element>
    <xsd:element name="Customer_x0020_Name" ma:index="11" nillable="true" ma:displayName="Customer Name" ma:hidden="true" ma:internalName="Customer_x0020_Name" ma:readOnly="false">
      <xsd:simpleType>
        <xsd:restriction base="dms:Text">
          <xsd:maxLength value="255"/>
        </xsd:restriction>
      </xsd:simpleType>
    </xsd:element>
    <xsd:element name="Facility_x0020_Address" ma:index="12" nillable="true" ma:displayName="Facility Address" ma:hidden="true" ma:internalName="Facility_x0020_Address" ma:readOnly="false">
      <xsd:simpleType>
        <xsd:restriction base="dms:Text">
          <xsd:maxLength value="255"/>
        </xsd:restriction>
      </xsd:simpleType>
    </xsd:element>
    <xsd:element name="Site_x0020_Name" ma:index="13" nillable="true" ma:displayName="Site Name" ma:hidden="true" ma:internalName="Site_x0020_Name" ma:readOnly="false">
      <xsd:simpleType>
        <xsd:restriction base="dms:Text">
          <xsd:maxLength value="255"/>
        </xsd:restriction>
      </xsd:simpleType>
    </xsd:element>
    <xsd:element name="Welsh_x0020_Local_x0020_Authority" ma:index="14"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5"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www.w3.org/XML/1998/namespace"/>
    <ds:schemaRef ds:uri="95e9cab7-2a99-4196-abac-d70a4efa7dba"/>
    <ds:schemaRef ds:uri="http://schemas.microsoft.com/office/infopath/2007/PartnerControls"/>
    <ds:schemaRef ds:uri="http://purl.org/dc/dcmitype/"/>
    <ds:schemaRef ds:uri="http://purl.org/dc/elements/1.1/"/>
    <ds:schemaRef ds:uri="http://purl.org/dc/terms/"/>
    <ds:schemaRef ds:uri="http://schemas.microsoft.com/office/2006/documentManagement/types"/>
    <ds:schemaRef ds:uri="http://schemas.openxmlformats.org/package/2006/metadata/core-properties"/>
    <ds:schemaRef ds:uri="adaddcc8-3207-4c74-b926-6b0d029923a5"/>
    <ds:schemaRef ds:uri="http://schemas.microsoft.com/office/2006/metadata/properties"/>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820A8D04-D857-4A8A-8020-A490720D293E}"/>
</file>

<file path=customXml/itemProps4.xml><?xml version="1.0" encoding="utf-8"?>
<ds:datastoreItem xmlns:ds="http://schemas.openxmlformats.org/officeDocument/2006/customXml" ds:itemID="{9C93C28F-0538-4F63-B464-EB9B120F0E34}"/>
</file>

<file path=customXml/itemProps5.xml><?xml version="1.0" encoding="utf-8"?>
<ds:datastoreItem xmlns:ds="http://schemas.openxmlformats.org/officeDocument/2006/customXml" ds:itemID="{E53DD74D-AF00-44C8-B9F2-A8298540AA4D}"/>
</file>

<file path=docProps/app.xml><?xml version="1.0" encoding="utf-8"?>
<Properties xmlns="http://schemas.openxmlformats.org/officeDocument/2006/extended-properties" xmlns:vt="http://schemas.openxmlformats.org/officeDocument/2006/docPropsVTypes">
  <Template>Infinis</Template>
  <TotalTime>49589</TotalTime>
  <Words>446</Words>
  <Application>Microsoft Office PowerPoint</Application>
  <PresentationFormat>On-screen Show (4:3)</PresentationFormat>
  <Paragraphs>37</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2016/17</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EMS-OTs 2016-17</dc:title>
  <dc:creator>Infinis</dc:creator>
  <cp:keywords/>
  <cp:lastModifiedBy>Parr, Elizabeth</cp:lastModifiedBy>
  <cp:revision>3170</cp:revision>
  <cp:lastPrinted>2016-09-26T08:01:49Z</cp:lastPrinted>
  <dcterms:created xsi:type="dcterms:W3CDTF">2006-10-12T15:01:17Z</dcterms:created>
  <dcterms:modified xsi:type="dcterms:W3CDTF">2016-09-26T08:04:26Z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0x01010067EB80C5FE939D4A9B3D8BA62129B7F5050061C1216864DBDC418AD63AFD0738EBE7</vt:lpwstr>
  </property>
  <property fmtid="{D5CDD505-2E9C-101B-9397-08002B2CF9AE}" pid="3" name="Departments">
    <vt:lpwstr/>
  </property>
  <property fmtid="{D5CDD505-2E9C-101B-9397-08002B2CF9AE}" pid="4" name="_dlc_DocIdItemGuid">
    <vt:lpwstr>e413a505-d1ff-4200-a400-80aade1f4d48</vt:lpwstr>
  </property>
  <property fmtid="{D5CDD505-2E9C-101B-9397-08002B2CF9AE}" pid="5" name="_docset_NoMedatataSyncRequired">
    <vt:lpwstr>False</vt:lpwstr>
  </property>
  <property fmtid="{D5CDD505-2E9C-101B-9397-08002B2CF9AE}" pid="6" name="_dlc_DocId">
    <vt:lpwstr>REGU-386-14755</vt:lpwstr>
  </property>
  <property fmtid="{D5CDD505-2E9C-101B-9397-08002B2CF9AE}" pid="7" name="_dlc_DocIdUrl">
    <vt:lpwstr>https://cyfoethnaturiolcymru.sharepoint.com/teams/Regulatory/Permitting/_layouts/15/DocIdRedir.aspx?ID=REGU-386-14755, REGU-386-14755</vt:lpwstr>
  </property>
</Properties>
</file>