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56.xml" ContentType="application/vnd.openxmlformats-officedocument.presentationml.slideLayout+xml"/>
  <Override PartName="/ppt/slideLayouts/slideLayout58.xml" ContentType="application/vnd.openxmlformats-officedocument.presentationml.slideLayout+xml"/>
  <Override PartName="/ppt/slideLayouts/slideLayout5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5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6.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3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customXml/itemProps4.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5"/>
    <p:sldMasterId id="2147483831" r:id="rId6"/>
    <p:sldMasterId id="2147483814" r:id="rId7"/>
    <p:sldMasterId id="2147483797" r:id="rId8"/>
  </p:sldMasterIdLst>
  <p:notesMasterIdLst>
    <p:notesMasterId r:id="rId10"/>
  </p:notesMasterIdLst>
  <p:handoutMasterIdLst>
    <p:handoutMasterId r:id="rId11"/>
  </p:handoutMasterIdLst>
  <p:sldIdLst>
    <p:sldId id="2061" r:id="rId9"/>
  </p:sldIdLst>
  <p:sldSz cx="9144000" cy="6858000" type="screen4x3"/>
  <p:notesSz cx="6735763" cy="9866313"/>
  <p:defaultTextStyle>
    <a:defPPr>
      <a:defRPr lang="en-US"/>
    </a:defPPr>
    <a:lvl1pPr algn="l" rtl="0" fontAlgn="base">
      <a:spcBef>
        <a:spcPct val="0"/>
      </a:spcBef>
      <a:spcAft>
        <a:spcPct val="0"/>
      </a:spcAft>
      <a:defRPr sz="1000" kern="1200">
        <a:solidFill>
          <a:schemeClr val="tx1"/>
        </a:solidFill>
        <a:latin typeface="Arial" charset="0"/>
        <a:ea typeface="+mn-ea"/>
        <a:cs typeface="+mn-cs"/>
      </a:defRPr>
    </a:lvl1pPr>
    <a:lvl2pPr marL="457200" algn="l" rtl="0" fontAlgn="base">
      <a:spcBef>
        <a:spcPct val="0"/>
      </a:spcBef>
      <a:spcAft>
        <a:spcPct val="0"/>
      </a:spcAft>
      <a:defRPr sz="1000" kern="1200">
        <a:solidFill>
          <a:schemeClr val="tx1"/>
        </a:solidFill>
        <a:latin typeface="Arial" charset="0"/>
        <a:ea typeface="+mn-ea"/>
        <a:cs typeface="+mn-cs"/>
      </a:defRPr>
    </a:lvl2pPr>
    <a:lvl3pPr marL="914400" algn="l" rtl="0" fontAlgn="base">
      <a:spcBef>
        <a:spcPct val="0"/>
      </a:spcBef>
      <a:spcAft>
        <a:spcPct val="0"/>
      </a:spcAft>
      <a:defRPr sz="1000" kern="1200">
        <a:solidFill>
          <a:schemeClr val="tx1"/>
        </a:solidFill>
        <a:latin typeface="Arial" charset="0"/>
        <a:ea typeface="+mn-ea"/>
        <a:cs typeface="+mn-cs"/>
      </a:defRPr>
    </a:lvl3pPr>
    <a:lvl4pPr marL="1371600" algn="l" rtl="0" fontAlgn="base">
      <a:spcBef>
        <a:spcPct val="0"/>
      </a:spcBef>
      <a:spcAft>
        <a:spcPct val="0"/>
      </a:spcAft>
      <a:defRPr sz="1000" kern="1200">
        <a:solidFill>
          <a:schemeClr val="tx1"/>
        </a:solidFill>
        <a:latin typeface="Arial" charset="0"/>
        <a:ea typeface="+mn-ea"/>
        <a:cs typeface="+mn-cs"/>
      </a:defRPr>
    </a:lvl4pPr>
    <a:lvl5pPr marL="1828800" algn="l" rtl="0" fontAlgn="base">
      <a:spcBef>
        <a:spcPct val="0"/>
      </a:spcBef>
      <a:spcAft>
        <a:spcPct val="0"/>
      </a:spcAft>
      <a:defRPr sz="1000" kern="1200">
        <a:solidFill>
          <a:schemeClr val="tx1"/>
        </a:solidFill>
        <a:latin typeface="Arial" charset="0"/>
        <a:ea typeface="+mn-ea"/>
        <a:cs typeface="+mn-cs"/>
      </a:defRPr>
    </a:lvl5pPr>
    <a:lvl6pPr marL="2286000" algn="l" defTabSz="914400" rtl="0" eaLnBrk="1" latinLnBrk="0" hangingPunct="1">
      <a:defRPr sz="1000" kern="1200">
        <a:solidFill>
          <a:schemeClr val="tx1"/>
        </a:solidFill>
        <a:latin typeface="Arial" charset="0"/>
        <a:ea typeface="+mn-ea"/>
        <a:cs typeface="+mn-cs"/>
      </a:defRPr>
    </a:lvl6pPr>
    <a:lvl7pPr marL="2743200" algn="l" defTabSz="914400" rtl="0" eaLnBrk="1" latinLnBrk="0" hangingPunct="1">
      <a:defRPr sz="1000" kern="1200">
        <a:solidFill>
          <a:schemeClr val="tx1"/>
        </a:solidFill>
        <a:latin typeface="Arial" charset="0"/>
        <a:ea typeface="+mn-ea"/>
        <a:cs typeface="+mn-cs"/>
      </a:defRPr>
    </a:lvl7pPr>
    <a:lvl8pPr marL="3200400" algn="l" defTabSz="914400" rtl="0" eaLnBrk="1" latinLnBrk="0" hangingPunct="1">
      <a:defRPr sz="1000" kern="1200">
        <a:solidFill>
          <a:schemeClr val="tx1"/>
        </a:solidFill>
        <a:latin typeface="Arial" charset="0"/>
        <a:ea typeface="+mn-ea"/>
        <a:cs typeface="+mn-cs"/>
      </a:defRPr>
    </a:lvl8pPr>
    <a:lvl9pPr marL="3657600" algn="l" defTabSz="914400" rtl="0" eaLnBrk="1" latinLnBrk="0" hangingPunct="1">
      <a:defRPr sz="1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552">
          <p15:clr>
            <a:srgbClr val="A4A3A4"/>
          </p15:clr>
        </p15:guide>
        <p15:guide id="2" orient="horz" pos="2592">
          <p15:clr>
            <a:srgbClr val="A4A3A4"/>
          </p15:clr>
        </p15:guide>
        <p15:guide id="3" orient="horz" pos="3328">
          <p15:clr>
            <a:srgbClr val="A4A3A4"/>
          </p15:clr>
        </p15:guide>
        <p15:guide id="4" pos="848">
          <p15:clr>
            <a:srgbClr val="A4A3A4"/>
          </p15:clr>
        </p15:guide>
        <p15:guide id="5" pos="5528">
          <p15:clr>
            <a:srgbClr val="A4A3A4"/>
          </p15:clr>
        </p15:guide>
      </p15:sldGuideLst>
    </p:ext>
    <p:ext uri="{2D200454-40CA-4A62-9FC3-DE9A4176ACB9}">
      <p15:notesGuideLst xmlns:p15="http://schemas.microsoft.com/office/powerpoint/2012/main">
        <p15:guide id="1" orient="horz" pos="3005" userDrawn="1">
          <p15:clr>
            <a:srgbClr val="A4A3A4"/>
          </p15:clr>
        </p15:guide>
        <p15:guide id="2" pos="2283"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tin.goodman"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3300"/>
    <a:srgbClr val="FF850D"/>
    <a:srgbClr val="0000FF"/>
    <a:srgbClr val="FF9900"/>
    <a:srgbClr val="99CCFF"/>
    <a:srgbClr val="ABABFF"/>
    <a:srgbClr val="99FF99"/>
    <a:srgbClr val="66FF66"/>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171" autoAdjust="0"/>
    <p:restoredTop sz="92294" autoAdjust="0"/>
  </p:normalViewPr>
  <p:slideViewPr>
    <p:cSldViewPr>
      <p:cViewPr varScale="1">
        <p:scale>
          <a:sx n="79" d="100"/>
          <a:sy n="79" d="100"/>
        </p:scale>
        <p:origin x="1426" y="77"/>
      </p:cViewPr>
      <p:guideLst>
        <p:guide orient="horz" pos="3552"/>
        <p:guide orient="horz" pos="2592"/>
        <p:guide orient="horz" pos="3328"/>
        <p:guide pos="848"/>
        <p:guide pos="55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6" d="100"/>
          <a:sy n="76" d="100"/>
        </p:scale>
        <p:origin x="-3324" y="-96"/>
      </p:cViewPr>
      <p:guideLst>
        <p:guide orient="horz" pos="3005"/>
        <p:guide pos="2283"/>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commentAuthors" Target="commentAuthors.xml"/><Relationship Id="rId17"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15363" name="Rectangle 3"/>
          <p:cNvSpPr>
            <a:spLocks noGrp="1" noChangeArrowheads="1"/>
          </p:cNvSpPr>
          <p:nvPr>
            <p:ph type="dt" sz="quarter" idx="1"/>
          </p:nvPr>
        </p:nvSpPr>
        <p:spPr bwMode="auto">
          <a:xfrm>
            <a:off x="3814627"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15364" name="Rectangle 4"/>
          <p:cNvSpPr>
            <a:spLocks noGrp="1" noChangeArrowheads="1"/>
          </p:cNvSpPr>
          <p:nvPr>
            <p:ph type="ftr" sz="quarter" idx="2"/>
          </p:nvPr>
        </p:nvSpPr>
        <p:spPr bwMode="auto">
          <a:xfrm>
            <a:off x="6"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15365" name="Rectangle 5"/>
          <p:cNvSpPr>
            <a:spLocks noGrp="1" noChangeArrowheads="1"/>
          </p:cNvSpPr>
          <p:nvPr>
            <p:ph type="sldNum" sz="quarter" idx="3"/>
          </p:nvPr>
        </p:nvSpPr>
        <p:spPr bwMode="auto">
          <a:xfrm>
            <a:off x="3814627"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C6E091E-A9DB-45E8-BF14-11C15EC71CFD}" type="slidenum">
              <a:rPr lang="en-US"/>
              <a:pPr>
                <a:defRPr/>
              </a:pPr>
              <a:t>‹#›</a:t>
            </a:fld>
            <a:endParaRPr lang="en-US" dirty="0"/>
          </a:p>
        </p:txBody>
      </p:sp>
    </p:spTree>
    <p:extLst>
      <p:ext uri="{BB962C8B-B14F-4D97-AF65-F5344CB8AC3E}">
        <p14:creationId xmlns:p14="http://schemas.microsoft.com/office/powerpoint/2010/main" val="8002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21507" name="Rectangle 3"/>
          <p:cNvSpPr>
            <a:spLocks noGrp="1" noChangeArrowheads="1"/>
          </p:cNvSpPr>
          <p:nvPr>
            <p:ph type="dt" idx="1"/>
          </p:nvPr>
        </p:nvSpPr>
        <p:spPr bwMode="auto">
          <a:xfrm>
            <a:off x="3816200"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70660" name="Rectangle 4"/>
          <p:cNvSpPr>
            <a:spLocks noGrp="1" noRot="1" noChangeAspect="1" noChangeArrowheads="1" noTextEdit="1"/>
          </p:cNvSpPr>
          <p:nvPr>
            <p:ph type="sldImg" idx="2"/>
          </p:nvPr>
        </p:nvSpPr>
        <p:spPr bwMode="auto">
          <a:xfrm>
            <a:off x="904875" y="741363"/>
            <a:ext cx="4929188" cy="36972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898214" y="4686228"/>
            <a:ext cx="4939349" cy="4440077"/>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1510" name="Rectangle 6"/>
          <p:cNvSpPr>
            <a:spLocks noGrp="1" noChangeArrowheads="1"/>
          </p:cNvSpPr>
          <p:nvPr>
            <p:ph type="ftr" sz="quarter" idx="4"/>
          </p:nvPr>
        </p:nvSpPr>
        <p:spPr bwMode="auto">
          <a:xfrm>
            <a:off x="6"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21511" name="Rectangle 7"/>
          <p:cNvSpPr>
            <a:spLocks noGrp="1" noChangeArrowheads="1"/>
          </p:cNvSpPr>
          <p:nvPr>
            <p:ph type="sldNum" sz="quarter" idx="5"/>
          </p:nvPr>
        </p:nvSpPr>
        <p:spPr bwMode="auto">
          <a:xfrm>
            <a:off x="3816200"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DD368AE-FD48-4DB0-B73D-C00E4C58C1AB}" type="slidenum">
              <a:rPr lang="en-US"/>
              <a:pPr>
                <a:defRPr/>
              </a:pPr>
              <a:t>‹#›</a:t>
            </a:fld>
            <a:endParaRPr lang="en-US" dirty="0"/>
          </a:p>
        </p:txBody>
      </p:sp>
    </p:spTree>
    <p:extLst>
      <p:ext uri="{BB962C8B-B14F-4D97-AF65-F5344CB8AC3E}">
        <p14:creationId xmlns:p14="http://schemas.microsoft.com/office/powerpoint/2010/main" val="3813193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45" r:id="rId2"/>
    <p:sldLayoutId id="2147483744" r:id="rId3"/>
    <p:sldLayoutId id="2147483743" r:id="rId4"/>
    <p:sldLayoutId id="2147483796" r:id="rId5"/>
    <p:sldLayoutId id="2147483742" r:id="rId6"/>
    <p:sldLayoutId id="2147483741" r:id="rId7"/>
    <p:sldLayoutId id="2147483740" r:id="rId8"/>
    <p:sldLayoutId id="2147483739" r:id="rId9"/>
    <p:sldLayoutId id="2147483738" r:id="rId10"/>
    <p:sldLayoutId id="2147483737" r:id="rId11"/>
    <p:sldLayoutId id="2147483736" r:id="rId12"/>
    <p:sldLayoutId id="2147483735" r:id="rId13"/>
    <p:sldLayoutId id="2147483734" r:id="rId14"/>
    <p:sldLayoutId id="2147483733" r:id="rId15"/>
    <p:sldLayoutId id="2147483771"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Proposed Objectives and Targets – 2015/16</a:t>
            </a:r>
            <a:endParaRPr lang="en-GB" sz="16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532303"/>
              </p:ext>
            </p:extLst>
          </p:nvPr>
        </p:nvGraphicFramePr>
        <p:xfrm>
          <a:off x="539750" y="908050"/>
          <a:ext cx="8208912" cy="5705792"/>
        </p:xfrm>
        <a:graphic>
          <a:graphicData uri="http://schemas.openxmlformats.org/drawingml/2006/table">
            <a:tbl>
              <a:tblPr/>
              <a:tblGrid>
                <a:gridCol w="2448272"/>
                <a:gridCol w="2847560"/>
                <a:gridCol w="2913080"/>
              </a:tblGrid>
              <a:tr h="169392">
                <a:tc>
                  <a:txBody>
                    <a:bodyPr/>
                    <a:lstStyle/>
                    <a:p>
                      <a:pPr>
                        <a:lnSpc>
                          <a:spcPts val="1300"/>
                        </a:lnSpc>
                        <a:spcAft>
                          <a:spcPts val="0"/>
                        </a:spcAft>
                      </a:pPr>
                      <a:r>
                        <a:rPr lang="en-GB" sz="1000" dirty="0">
                          <a:solidFill>
                            <a:srgbClr val="000000"/>
                          </a:solidFill>
                          <a:latin typeface="Arial"/>
                          <a:ea typeface="Times New Roman"/>
                          <a:cs typeface="Arial"/>
                        </a:rPr>
                        <a:t>Standard</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Objective</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Target measurement</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r>
              <a:tr h="406672">
                <a:tc rowSpan="3">
                  <a:txBody>
                    <a:bodyPr/>
                    <a:lstStyle/>
                    <a:p>
                      <a:pPr>
                        <a:lnSpc>
                          <a:spcPct val="100000"/>
                        </a:lnSpc>
                        <a:spcAft>
                          <a:spcPts val="0"/>
                        </a:spcAft>
                      </a:pPr>
                      <a:endParaRPr lang="en-GB" sz="900" dirty="0">
                        <a:solidFill>
                          <a:srgbClr val="808080"/>
                        </a:solidFill>
                        <a:latin typeface="Arial"/>
                        <a:ea typeface="Times New Roman"/>
                        <a:cs typeface="Arial"/>
                      </a:endParaRPr>
                    </a:p>
                    <a:p>
                      <a:pPr>
                        <a:lnSpc>
                          <a:spcPct val="100000"/>
                        </a:lnSpc>
                        <a:spcAft>
                          <a:spcPts val="0"/>
                        </a:spcAft>
                      </a:pPr>
                      <a:r>
                        <a:rPr lang="en-GB" sz="900" dirty="0">
                          <a:solidFill>
                            <a:srgbClr val="808080"/>
                          </a:solidFill>
                          <a:latin typeface="Arial"/>
                          <a:ea typeface="Times New Roman"/>
                          <a:cs typeface="Arial"/>
                        </a:rPr>
                        <a:t>18001 - The organization shall establish, implement and maintain documented OH&amp;S objectives,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shall be measurable, where practicable, and consistent with the OH&amp;S policy, including the commitments to the prevention of injury and ill health,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a:pPr>
                      <a:r>
                        <a:rPr lang="en-GB" sz="900" dirty="0">
                          <a:solidFill>
                            <a:srgbClr val="000000"/>
                          </a:solidFill>
                          <a:latin typeface="Arial"/>
                          <a:ea typeface="Times New Roman"/>
                          <a:cs typeface="Arial"/>
                        </a:rPr>
                        <a:t>Reduce safety incidents, targeting zero</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overall RIDDOR AFR to below </a:t>
                      </a:r>
                      <a:r>
                        <a:rPr lang="en-GB" sz="900" dirty="0" smtClean="0">
                          <a:solidFill>
                            <a:srgbClr val="FF0000"/>
                          </a:solidFill>
                          <a:latin typeface="Arial"/>
                          <a:ea typeface="Times New Roman"/>
                          <a:cs typeface="Arial"/>
                        </a:rPr>
                        <a:t>0.3- </a:t>
                      </a:r>
                      <a:r>
                        <a:rPr lang="en-GB" sz="900" b="1" dirty="0" smtClean="0">
                          <a:solidFill>
                            <a:srgbClr val="FF0000"/>
                          </a:solidFill>
                          <a:latin typeface="Arial"/>
                          <a:ea typeface="Times New Roman"/>
                          <a:cs typeface="Arial"/>
                        </a:rPr>
                        <a:t>ECL</a:t>
                      </a:r>
                      <a:endParaRPr lang="en-GB" sz="900" b="1" dirty="0">
                        <a:solidFill>
                          <a:srgbClr val="FF0000"/>
                        </a:solidFill>
                        <a:latin typeface="Arial"/>
                        <a:ea typeface="Times New Roman"/>
                        <a:cs typeface="Times New Roman"/>
                      </a:endParaRPr>
                    </a:p>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staff RIDDOR AFR to below </a:t>
                      </a:r>
                      <a:r>
                        <a:rPr lang="en-GB" sz="900" dirty="0" smtClean="0">
                          <a:solidFill>
                            <a:srgbClr val="FF0000"/>
                          </a:solidFill>
                          <a:latin typeface="Arial"/>
                          <a:ea typeface="Times New Roman"/>
                          <a:cs typeface="Arial"/>
                        </a:rPr>
                        <a:t>0.3 – </a:t>
                      </a:r>
                      <a:r>
                        <a:rPr lang="en-GB" sz="900" b="1" dirty="0" smtClean="0">
                          <a:solidFill>
                            <a:srgbClr val="FF0000"/>
                          </a:solidFill>
                          <a:latin typeface="Arial"/>
                          <a:ea typeface="Times New Roman"/>
                          <a:cs typeface="Arial"/>
                        </a:rPr>
                        <a:t>ECL</a:t>
                      </a:r>
                    </a:p>
                    <a:p>
                      <a:pPr marL="182563" lvl="0" indent="-182563" algn="l">
                        <a:lnSpc>
                          <a:spcPct val="100000"/>
                        </a:lnSpc>
                        <a:spcAft>
                          <a:spcPts val="0"/>
                        </a:spcAft>
                        <a:buFont typeface="+mj-lt"/>
                        <a:buAutoNum type="arabicPeriod"/>
                      </a:pPr>
                      <a:r>
                        <a:rPr lang="en-GB" sz="900" b="0" dirty="0" smtClean="0">
                          <a:solidFill>
                            <a:srgbClr val="FF0000"/>
                          </a:solidFill>
                          <a:latin typeface="Arial"/>
                          <a:ea typeface="Times New Roman"/>
                          <a:cs typeface="Arial"/>
                        </a:rPr>
                        <a:t>Reduce the TRIR to below 0.6 </a:t>
                      </a:r>
                      <a:r>
                        <a:rPr lang="en-GB" sz="900" b="1" dirty="0" smtClean="0">
                          <a:solidFill>
                            <a:srgbClr val="FF0000"/>
                          </a:solidFill>
                          <a:latin typeface="Arial"/>
                          <a:ea typeface="Times New Roman"/>
                          <a:cs typeface="Arial"/>
                        </a:rPr>
                        <a:t>- ECL</a:t>
                      </a:r>
                      <a:endParaRPr lang="en-GB" sz="900" b="1"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a:lstStyle/>
                    <a:p>
                      <a:endParaRPr lang="en-GB"/>
                    </a:p>
                  </a:txBody>
                  <a:tcPr/>
                </a:tc>
                <a:tc>
                  <a:txBody>
                    <a:bodyPr/>
                    <a:lstStyle/>
                    <a:p>
                      <a:pPr marL="182563" lvl="0" indent="-182563">
                        <a:lnSpc>
                          <a:spcPct val="100000"/>
                        </a:lnSpc>
                        <a:spcAft>
                          <a:spcPts val="0"/>
                        </a:spcAft>
                        <a:buFont typeface="+mj-lt"/>
                        <a:buAutoNum type="arabicPeriod" startAt="2"/>
                      </a:pPr>
                      <a:r>
                        <a:rPr lang="en-GB" sz="900" dirty="0">
                          <a:solidFill>
                            <a:srgbClr val="000000"/>
                          </a:solidFill>
                          <a:latin typeface="Arial"/>
                          <a:ea typeface="Times New Roman"/>
                          <a:cs typeface="Arial"/>
                        </a:rPr>
                        <a:t>Minimise exposure to factors that may cause injury and ill health</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smtClean="0">
                          <a:solidFill>
                            <a:srgbClr val="000000"/>
                          </a:solidFill>
                          <a:latin typeface="Arial"/>
                          <a:ea typeface="Times New Roman"/>
                          <a:cs typeface="Arial"/>
                        </a:rPr>
                        <a:t>Review</a:t>
                      </a:r>
                      <a:r>
                        <a:rPr lang="en-GB" sz="900" baseline="0" dirty="0" smtClean="0">
                          <a:solidFill>
                            <a:srgbClr val="000000"/>
                          </a:solidFill>
                          <a:latin typeface="Arial"/>
                          <a:ea typeface="Times New Roman"/>
                          <a:cs typeface="Arial"/>
                        </a:rPr>
                        <a:t> Asbestos register</a:t>
                      </a:r>
                      <a:r>
                        <a:rPr lang="en-GB" sz="900" dirty="0" smtClean="0">
                          <a:solidFill>
                            <a:srgbClr val="000000"/>
                          </a:solidFill>
                          <a:latin typeface="Arial"/>
                          <a:ea typeface="Times New Roman"/>
                          <a:cs typeface="Arial"/>
                        </a:rPr>
                        <a:t> </a:t>
                      </a:r>
                      <a:r>
                        <a:rPr lang="en-GB" sz="900" dirty="0">
                          <a:solidFill>
                            <a:srgbClr val="000000"/>
                          </a:solidFill>
                          <a:latin typeface="Arial"/>
                          <a:ea typeface="Times New Roman"/>
                          <a:cs typeface="Arial"/>
                        </a:rPr>
                        <a:t>by </a:t>
                      </a:r>
                      <a:r>
                        <a:rPr lang="en-GB" sz="900" dirty="0" smtClean="0">
                          <a:solidFill>
                            <a:srgbClr val="000000"/>
                          </a:solidFill>
                          <a:latin typeface="Arial"/>
                          <a:ea typeface="Times New Roman"/>
                          <a:cs typeface="Arial"/>
                        </a:rPr>
                        <a:t>Jan 16 - </a:t>
                      </a:r>
                      <a:r>
                        <a:rPr lang="en-GB" sz="900" b="1" dirty="0" smtClean="0">
                          <a:solidFill>
                            <a:srgbClr val="000000"/>
                          </a:solidFill>
                          <a:latin typeface="Arial"/>
                          <a:ea typeface="Times New Roman"/>
                          <a:cs typeface="Arial"/>
                        </a:rPr>
                        <a:t>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934">
                <a:tc vMerge="1">
                  <a:txBody>
                    <a:bodyPr/>
                    <a:lstStyle/>
                    <a:p>
                      <a:endParaRPr lang="en-GB"/>
                    </a:p>
                  </a:txBody>
                  <a:tcPr/>
                </a:tc>
                <a:tc>
                  <a:txBody>
                    <a:bodyPr/>
                    <a:lstStyle/>
                    <a:p>
                      <a:pPr marL="182563" lvl="0" indent="-182563">
                        <a:lnSpc>
                          <a:spcPct val="100000"/>
                        </a:lnSpc>
                        <a:spcAft>
                          <a:spcPts val="0"/>
                        </a:spcAft>
                        <a:buFont typeface="+mj-lt"/>
                        <a:buAutoNum type="arabicPeriod" startAt="3"/>
                      </a:pPr>
                      <a:r>
                        <a:rPr lang="en-GB" sz="900" dirty="0">
                          <a:solidFill>
                            <a:srgbClr val="000000"/>
                          </a:solidFill>
                          <a:latin typeface="Arial"/>
                          <a:ea typeface="Times New Roman"/>
                          <a:cs typeface="Arial"/>
                        </a:rPr>
                        <a:t>Improve safety of contractors, to </a:t>
                      </a:r>
                      <a:r>
                        <a:rPr lang="en-GB" sz="900" dirty="0" smtClean="0">
                          <a:solidFill>
                            <a:srgbClr val="000000"/>
                          </a:solidFill>
                          <a:latin typeface="Arial"/>
                          <a:ea typeface="Times New Roman"/>
                          <a:cs typeface="Arial"/>
                        </a:rPr>
                        <a:t>their</a:t>
                      </a:r>
                      <a:r>
                        <a:rPr lang="en-GB" sz="900" baseline="0" dirty="0" smtClean="0">
                          <a:solidFill>
                            <a:srgbClr val="000000"/>
                          </a:solidFill>
                          <a:latin typeface="Arial"/>
                          <a:ea typeface="Times New Roman"/>
                          <a:cs typeface="Arial"/>
                        </a:rPr>
                        <a:t> </a:t>
                      </a:r>
                      <a:r>
                        <a:rPr lang="en-GB" sz="900" dirty="0" smtClean="0">
                          <a:solidFill>
                            <a:srgbClr val="000000"/>
                          </a:solidFill>
                          <a:latin typeface="Arial"/>
                          <a:ea typeface="Times New Roman"/>
                          <a:cs typeface="Arial"/>
                        </a:rPr>
                        <a:t>employees</a:t>
                      </a:r>
                      <a:r>
                        <a:rPr lang="en-GB" sz="900" dirty="0">
                          <a:solidFill>
                            <a:srgbClr val="000000"/>
                          </a:solidFill>
                          <a:latin typeface="Arial"/>
                          <a:ea typeface="Times New Roman"/>
                          <a:cs typeface="Arial"/>
                        </a:rPr>
                        <a:t>, Infinis employees and others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dirty="0" smtClean="0">
                          <a:solidFill>
                            <a:schemeClr val="tx1"/>
                          </a:solidFill>
                          <a:latin typeface="Arial"/>
                          <a:ea typeface="Times New Roman"/>
                          <a:cs typeface="Arial"/>
                        </a:rPr>
                        <a:t>All</a:t>
                      </a:r>
                      <a:r>
                        <a:rPr lang="en-GB" sz="900" baseline="0" dirty="0" smtClean="0">
                          <a:solidFill>
                            <a:schemeClr val="tx1"/>
                          </a:solidFill>
                          <a:latin typeface="Arial"/>
                          <a:ea typeface="Times New Roman"/>
                          <a:cs typeface="Arial"/>
                        </a:rPr>
                        <a:t> new suppliers to pass HSQE assessment prior to acceptance as approved contractors – </a:t>
                      </a:r>
                      <a:r>
                        <a:rPr lang="en-GB" sz="900" b="1" dirty="0" smtClean="0">
                          <a:solidFill>
                            <a:schemeClr val="tx1"/>
                          </a:solidFill>
                          <a:latin typeface="Arial"/>
                          <a:ea typeface="Times New Roman"/>
                          <a:cs typeface="Arial"/>
                        </a:rPr>
                        <a:t>DL</a:t>
                      </a:r>
                    </a:p>
                    <a:p>
                      <a:pPr marL="228600" lvl="0" indent="-228600">
                        <a:lnSpc>
                          <a:spcPct val="100000"/>
                        </a:lnSpc>
                        <a:spcAft>
                          <a:spcPts val="0"/>
                        </a:spcAft>
                        <a:buFont typeface="+mj-lt"/>
                        <a:buAutoNum type="arabicPeriod"/>
                      </a:pPr>
                      <a:r>
                        <a:rPr lang="en-GB" sz="900" b="0" dirty="0" smtClean="0">
                          <a:solidFill>
                            <a:schemeClr val="tx1"/>
                          </a:solidFill>
                          <a:latin typeface="Arial"/>
                          <a:ea typeface="Times New Roman"/>
                          <a:cs typeface="Arial"/>
                        </a:rPr>
                        <a:t>For</a:t>
                      </a:r>
                      <a:r>
                        <a:rPr lang="en-GB" sz="900" b="0" baseline="0" dirty="0" smtClean="0">
                          <a:solidFill>
                            <a:schemeClr val="tx1"/>
                          </a:solidFill>
                          <a:latin typeface="Arial"/>
                          <a:ea typeface="Times New Roman"/>
                          <a:cs typeface="Arial"/>
                        </a:rPr>
                        <a:t> each windfarm construction project, set up a charity challenge fund, powered by near-miss reporting donations, to drive safety and environmental improvement reporting</a:t>
                      </a:r>
                      <a:endParaRPr lang="en-GB" sz="900" b="0" dirty="0" smtClean="0">
                        <a:solidFill>
                          <a:schemeClr val="tx1"/>
                        </a:solidFill>
                        <a:latin typeface="Arial"/>
                        <a:ea typeface="Times New Roman"/>
                        <a:cs typeface="Arial"/>
                      </a:endParaRPr>
                    </a:p>
                    <a:p>
                      <a:pPr marL="182563" lvl="0" indent="-182563">
                        <a:lnSpc>
                          <a:spcPct val="100000"/>
                        </a:lnSpc>
                        <a:spcAft>
                          <a:spcPts val="0"/>
                        </a:spcAft>
                        <a:buFont typeface="+mj-lt"/>
                        <a:buNone/>
                      </a:pPr>
                      <a:endParaRPr lang="en-GB" sz="900" b="1" dirty="0" smtClean="0">
                        <a:solidFill>
                          <a:srgbClr val="FF0000"/>
                        </a:solidFill>
                        <a:latin typeface="Arial"/>
                        <a:ea typeface="Times New Roman"/>
                        <a:cs typeface="Arial"/>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873">
                <a:tc rowSpan="3">
                  <a:txBody>
                    <a:bodyPr/>
                    <a:lstStyle/>
                    <a:p>
                      <a:pPr>
                        <a:lnSpc>
                          <a:spcPct val="100000"/>
                        </a:lnSpc>
                        <a:spcAft>
                          <a:spcPts val="0"/>
                        </a:spcAft>
                      </a:pPr>
                      <a:endParaRPr lang="en-GB" sz="900" dirty="0" smtClean="0">
                        <a:solidFill>
                          <a:srgbClr val="808080"/>
                        </a:solidFill>
                        <a:latin typeface="Arial"/>
                        <a:ea typeface="Times New Roman"/>
                        <a:cs typeface="Arial"/>
                      </a:endParaRPr>
                    </a:p>
                    <a:p>
                      <a:pPr>
                        <a:lnSpc>
                          <a:spcPct val="100000"/>
                        </a:lnSpc>
                        <a:spcAft>
                          <a:spcPts val="0"/>
                        </a:spcAft>
                      </a:pPr>
                      <a:r>
                        <a:rPr lang="en-GB" sz="900" dirty="0" smtClean="0">
                          <a:solidFill>
                            <a:srgbClr val="808080"/>
                          </a:solidFill>
                          <a:latin typeface="Arial"/>
                          <a:ea typeface="Times New Roman"/>
                          <a:cs typeface="Arial"/>
                        </a:rPr>
                        <a:t>14001 </a:t>
                      </a:r>
                      <a:r>
                        <a:rPr lang="en-GB" sz="900" dirty="0">
                          <a:solidFill>
                            <a:srgbClr val="808080"/>
                          </a:solidFill>
                          <a:latin typeface="Arial"/>
                          <a:ea typeface="Times New Roman"/>
                          <a:cs typeface="Arial"/>
                        </a:rPr>
                        <a:t>- The organization shall establish, implement and maintain documented environmental objectives and targets,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and targets shall be measurable, where practicable, and consistent with the environmental policy, including the commitments to prevention of pollution,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4"/>
                      </a:pPr>
                      <a:r>
                        <a:rPr lang="en-GB" sz="900" dirty="0">
                          <a:solidFill>
                            <a:srgbClr val="000000"/>
                          </a:solidFill>
                          <a:latin typeface="Arial"/>
                          <a:ea typeface="Times New Roman"/>
                          <a:cs typeface="Arial"/>
                        </a:rPr>
                        <a:t>Optimise environmental compliance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GB" sz="900" dirty="0">
                          <a:solidFill>
                            <a:srgbClr val="000000"/>
                          </a:solidFill>
                          <a:latin typeface="Arial"/>
                          <a:ea typeface="Times New Roman"/>
                          <a:cs typeface="Arial"/>
                        </a:rPr>
                        <a:t>Environmental compliance is monitored and measured using the LFG KPI </a:t>
                      </a:r>
                      <a:r>
                        <a:rPr lang="en-GB" sz="900" dirty="0" smtClean="0">
                          <a:solidFill>
                            <a:srgbClr val="000000"/>
                          </a:solidFill>
                          <a:latin typeface="Arial"/>
                          <a:ea typeface="Times New Roman"/>
                          <a:cs typeface="Arial"/>
                        </a:rPr>
                        <a:t>Dashboard and Targets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015">
                <a:tc vMerge="1">
                  <a:txBody>
                    <a:bodyPr/>
                    <a:lstStyle/>
                    <a:p>
                      <a:endParaRPr lang="en-GB"/>
                    </a:p>
                  </a:txBody>
                  <a:tcPr/>
                </a:tc>
                <a:tc>
                  <a:txBody>
                    <a:bodyPr/>
                    <a:lstStyle/>
                    <a:p>
                      <a:pPr marL="182563" lvl="0" indent="-182563">
                        <a:lnSpc>
                          <a:spcPct val="100000"/>
                        </a:lnSpc>
                        <a:spcAft>
                          <a:spcPts val="0"/>
                        </a:spcAft>
                        <a:buFont typeface="+mj-lt"/>
                        <a:buAutoNum type="arabicPeriod" startAt="5"/>
                      </a:pPr>
                      <a:r>
                        <a:rPr lang="en-GB" sz="900" dirty="0">
                          <a:solidFill>
                            <a:srgbClr val="000000"/>
                          </a:solidFill>
                          <a:latin typeface="Arial"/>
                          <a:ea typeface="Times New Roman"/>
                          <a:cs typeface="Arial"/>
                        </a:rPr>
                        <a:t>Minimise environmental impact of construction projects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FF0000"/>
                          </a:solidFill>
                          <a:latin typeface="Arial"/>
                          <a:ea typeface="Times New Roman"/>
                          <a:cs typeface="Times New Roman"/>
                        </a:rPr>
                        <a:t>Take</a:t>
                      </a:r>
                      <a:r>
                        <a:rPr lang="en-GB" sz="900" b="0" baseline="0" dirty="0" smtClean="0">
                          <a:solidFill>
                            <a:srgbClr val="FF0000"/>
                          </a:solidFill>
                          <a:latin typeface="Arial"/>
                          <a:ea typeface="Times New Roman"/>
                          <a:cs typeface="Times New Roman"/>
                        </a:rPr>
                        <a:t>  the </a:t>
                      </a:r>
                      <a:r>
                        <a:rPr lang="en-GB" sz="900" b="0" dirty="0" smtClean="0">
                          <a:solidFill>
                            <a:srgbClr val="FF0000"/>
                          </a:solidFill>
                          <a:latin typeface="Arial"/>
                          <a:ea typeface="Times New Roman"/>
                          <a:cs typeface="Times New Roman"/>
                        </a:rPr>
                        <a:t>A’Chruach and  Galawhistle wind farms through</a:t>
                      </a:r>
                      <a:r>
                        <a:rPr lang="en-GB" sz="900" b="0" baseline="0" dirty="0" smtClean="0">
                          <a:solidFill>
                            <a:srgbClr val="FF0000"/>
                          </a:solidFill>
                          <a:latin typeface="Arial"/>
                          <a:ea typeface="Times New Roman"/>
                          <a:cs typeface="Times New Roman"/>
                        </a:rPr>
                        <a:t> </a:t>
                      </a:r>
                      <a:r>
                        <a:rPr lang="en-GB" sz="900" b="0" dirty="0" smtClean="0">
                          <a:solidFill>
                            <a:srgbClr val="FF0000"/>
                          </a:solidFill>
                          <a:latin typeface="Arial"/>
                          <a:ea typeface="Times New Roman"/>
                          <a:cs typeface="Times New Roman"/>
                        </a:rPr>
                        <a:t>assessment by CEEQUAL,</a:t>
                      </a:r>
                      <a:r>
                        <a:rPr lang="en-GB" sz="900" b="0" baseline="0" dirty="0" smtClean="0">
                          <a:solidFill>
                            <a:srgbClr val="FF0000"/>
                          </a:solidFill>
                          <a:latin typeface="Arial"/>
                          <a:ea typeface="Times New Roman"/>
                          <a:cs typeface="Times New Roman"/>
                        </a:rPr>
                        <a:t> achieving  an award of Excellent for each site</a:t>
                      </a:r>
                      <a:endParaRPr lang="en-GB" sz="900" b="0"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vMerge="1">
                  <a:txBody>
                    <a:bodyPr/>
                    <a:lstStyle/>
                    <a:p>
                      <a:endParaRPr lang="en-GB"/>
                    </a:p>
                  </a:txBody>
                  <a:tcPr/>
                </a:tc>
                <a:tc>
                  <a:txBody>
                    <a:bodyPr/>
                    <a:lstStyle/>
                    <a:p>
                      <a:pPr marL="182563" lvl="0" indent="-182563">
                        <a:lnSpc>
                          <a:spcPct val="100000"/>
                        </a:lnSpc>
                        <a:spcAft>
                          <a:spcPts val="0"/>
                        </a:spcAft>
                        <a:buFont typeface="+mj-lt"/>
                        <a:buAutoNum type="arabicPeriod" startAt="6"/>
                      </a:pPr>
                      <a:r>
                        <a:rPr lang="en-GB" sz="900" dirty="0" smtClean="0">
                          <a:solidFill>
                            <a:srgbClr val="000000"/>
                          </a:solidFill>
                          <a:latin typeface="Arial"/>
                          <a:ea typeface="Times New Roman"/>
                          <a:cs typeface="Arial"/>
                        </a:rPr>
                        <a:t>Make</a:t>
                      </a:r>
                      <a:r>
                        <a:rPr lang="en-GB" sz="900" baseline="0" dirty="0" smtClean="0">
                          <a:solidFill>
                            <a:srgbClr val="000000"/>
                          </a:solidFill>
                          <a:latin typeface="Arial"/>
                          <a:ea typeface="Times New Roman"/>
                          <a:cs typeface="Arial"/>
                        </a:rPr>
                        <a:t> efficient use of energy consumed on site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000000"/>
                          </a:solidFill>
                          <a:latin typeface="Arial"/>
                          <a:ea typeface="Times New Roman"/>
                          <a:cs typeface="Times New Roman"/>
                        </a:rPr>
                        <a:t>Complete the ESOS assessment and</a:t>
                      </a:r>
                      <a:r>
                        <a:rPr lang="en-GB" sz="900" b="0" baseline="0" dirty="0" smtClean="0">
                          <a:solidFill>
                            <a:srgbClr val="000000"/>
                          </a:solidFill>
                          <a:latin typeface="Arial"/>
                          <a:ea typeface="Times New Roman"/>
                          <a:cs typeface="Times New Roman"/>
                        </a:rPr>
                        <a:t> implement the control measures agreed out of this process by 31 October 2015</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0679">
                <a:tc rowSpan="4">
                  <a:txBody>
                    <a:bodyPr/>
                    <a:lstStyle/>
                    <a:p>
                      <a:pPr>
                        <a:lnSpc>
                          <a:spcPct val="100000"/>
                        </a:lnSpc>
                        <a:spcAft>
                          <a:spcPts val="0"/>
                        </a:spcAft>
                      </a:pPr>
                      <a:endParaRPr lang="en-GB" sz="900" dirty="0">
                        <a:solidFill>
                          <a:srgbClr val="808080"/>
                        </a:solidFill>
                        <a:latin typeface="Helvetica"/>
                        <a:ea typeface="Times New Roman"/>
                        <a:cs typeface="Times New Roman"/>
                      </a:endParaRPr>
                    </a:p>
                    <a:p>
                      <a:pPr>
                        <a:lnSpc>
                          <a:spcPct val="100000"/>
                        </a:lnSpc>
                        <a:spcAft>
                          <a:spcPts val="0"/>
                        </a:spcAft>
                      </a:pPr>
                      <a:r>
                        <a:rPr lang="en-GB" sz="900" dirty="0">
                          <a:solidFill>
                            <a:srgbClr val="808080"/>
                          </a:solidFill>
                          <a:latin typeface="Helvetica"/>
                          <a:ea typeface="Times New Roman"/>
                          <a:cs typeface="Times New Roman"/>
                        </a:rPr>
                        <a:t>9001 - Top management shall ensure that quality objectives, including those needed to meet requirements for product [see 7.1 a)], are established at relevant functions and levels within the organization. The quality objectives shall be measurable and consistent with the quality policy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7"/>
                      </a:pPr>
                      <a:r>
                        <a:rPr lang="en-GB" sz="900" dirty="0">
                          <a:solidFill>
                            <a:srgbClr val="000000"/>
                          </a:solidFill>
                          <a:latin typeface="Arial"/>
                          <a:ea typeface="Times New Roman"/>
                          <a:cs typeface="Arial"/>
                        </a:rPr>
                        <a:t>Maximise kW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Operations KPI’s (e.g. MTTB, Availability,</a:t>
                      </a:r>
                      <a:r>
                        <a:rPr lang="en-GB" sz="900" baseline="0" dirty="0" smtClean="0">
                          <a:solidFill>
                            <a:srgbClr val="000000"/>
                          </a:solidFill>
                          <a:latin typeface="+mn-lt"/>
                          <a:ea typeface="Times New Roman"/>
                          <a:cs typeface="Arial"/>
                        </a:rPr>
                        <a:t> Capacity Factor) are monitored and measured monthly by the Operations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141">
                <a:tc vMerge="1">
                  <a:txBody>
                    <a:bodyPr/>
                    <a:lstStyle/>
                    <a:p>
                      <a:endParaRPr lang="en-GB"/>
                    </a:p>
                  </a:txBody>
                  <a:tcPr/>
                </a:tc>
                <a:tc>
                  <a:txBody>
                    <a:bodyPr/>
                    <a:lstStyle/>
                    <a:p>
                      <a:pPr marL="182563" lvl="0" indent="-182563">
                        <a:lnSpc>
                          <a:spcPct val="100000"/>
                        </a:lnSpc>
                        <a:spcAft>
                          <a:spcPts val="0"/>
                        </a:spcAft>
                        <a:buFont typeface="+mj-lt"/>
                        <a:buAutoNum type="arabicPeriod" startAt="8"/>
                      </a:pPr>
                      <a:r>
                        <a:rPr lang="en-GB" sz="900" dirty="0">
                          <a:solidFill>
                            <a:srgbClr val="000000"/>
                          </a:solidFill>
                          <a:latin typeface="Arial"/>
                          <a:ea typeface="Times New Roman"/>
                          <a:cs typeface="Arial"/>
                        </a:rPr>
                        <a:t>Maintain ISO 14001 + 9001 and OHSAS 18001 and ensure that these apply across the business and are seen to apply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Senior Management (ROMs, Heads of Department and Directors) to make the</a:t>
                      </a:r>
                      <a:r>
                        <a:rPr lang="en-GB" sz="900" b="0" baseline="0" dirty="0" smtClean="0">
                          <a:solidFill>
                            <a:schemeClr val="tx1"/>
                          </a:solidFill>
                          <a:latin typeface="Arial"/>
                          <a:ea typeface="Times New Roman"/>
                          <a:cs typeface="Times New Roman"/>
                        </a:rPr>
                        <a:t> agreed number of site visits per year</a:t>
                      </a:r>
                      <a:endParaRPr lang="en-GB" sz="900" b="0" dirty="0">
                        <a:solidFill>
                          <a:schemeClr val="tx1"/>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975">
                <a:tc vMerge="1">
                  <a:txBody>
                    <a:bodyPr/>
                    <a:lstStyle/>
                    <a:p>
                      <a:endParaRPr lang="en-GB"/>
                    </a:p>
                  </a:txBody>
                  <a:tcPr/>
                </a:tc>
                <a:tc>
                  <a:txBody>
                    <a:bodyPr/>
                    <a:lstStyle/>
                    <a:p>
                      <a:pPr marL="182563" lvl="0" indent="-182563">
                        <a:lnSpc>
                          <a:spcPct val="100000"/>
                        </a:lnSpc>
                        <a:spcAft>
                          <a:spcPts val="0"/>
                        </a:spcAft>
                        <a:buFont typeface="+mj-lt"/>
                        <a:buAutoNum type="arabicPeriod" startAt="9"/>
                      </a:pPr>
                      <a:r>
                        <a:rPr lang="en-GB" sz="900" dirty="0">
                          <a:solidFill>
                            <a:srgbClr val="000000"/>
                          </a:solidFill>
                          <a:latin typeface="Arial"/>
                          <a:ea typeface="Times New Roman"/>
                          <a:cs typeface="Arial"/>
                        </a:rPr>
                        <a:t>Ensure internal audit plans are in place, meeting their requirements and are delivered</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a:solidFill>
                            <a:srgbClr val="000000"/>
                          </a:solidFill>
                          <a:latin typeface="Arial"/>
                          <a:ea typeface="Times New Roman"/>
                          <a:cs typeface="Arial"/>
                        </a:rPr>
                        <a:t>Audit/Inspect 95% of Infinis sites as per audit </a:t>
                      </a:r>
                      <a:r>
                        <a:rPr lang="en-GB" sz="900" dirty="0" smtClean="0">
                          <a:solidFill>
                            <a:srgbClr val="000000"/>
                          </a:solidFill>
                          <a:latin typeface="Arial"/>
                          <a:ea typeface="Times New Roman"/>
                          <a:cs typeface="Arial"/>
                        </a:rPr>
                        <a:t>schedule – </a:t>
                      </a:r>
                      <a:r>
                        <a:rPr lang="en-GB" sz="900" b="1" dirty="0" smtClean="0">
                          <a:solidFill>
                            <a:srgbClr val="000000"/>
                          </a:solidFill>
                          <a:latin typeface="Arial"/>
                          <a:ea typeface="Times New Roman"/>
                          <a:cs typeface="Arial"/>
                        </a:rPr>
                        <a:t>/EW/MS/AP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261">
                <a:tc vMerge="1">
                  <a:txBody>
                    <a:bodyPr/>
                    <a:lstStyle/>
                    <a:p>
                      <a:endParaRPr lang="en-GB"/>
                    </a:p>
                  </a:txBody>
                  <a:tcPr/>
                </a:tc>
                <a:tc>
                  <a:txBody>
                    <a:bodyPr/>
                    <a:lstStyle/>
                    <a:p>
                      <a:pPr marL="182563" lvl="0" indent="-182563">
                        <a:lnSpc>
                          <a:spcPct val="100000"/>
                        </a:lnSpc>
                        <a:spcAft>
                          <a:spcPts val="0"/>
                        </a:spcAft>
                        <a:buFont typeface="+mj-lt"/>
                        <a:buAutoNum type="arabicPeriod" startAt="10"/>
                      </a:pPr>
                      <a:r>
                        <a:rPr lang="en-GB" sz="900" dirty="0">
                          <a:solidFill>
                            <a:srgbClr val="000000"/>
                          </a:solidFill>
                          <a:latin typeface="Arial"/>
                          <a:ea typeface="Times New Roman"/>
                          <a:cs typeface="Arial"/>
                        </a:rPr>
                        <a:t>Maximise revenue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Commercial KPI’s (e.g. NFFO termination, Power prices)</a:t>
                      </a:r>
                      <a:r>
                        <a:rPr lang="en-GB" sz="900" baseline="0" dirty="0" smtClean="0">
                          <a:solidFill>
                            <a:srgbClr val="000000"/>
                          </a:solidFill>
                          <a:latin typeface="+mn-lt"/>
                          <a:ea typeface="Times New Roman"/>
                          <a:cs typeface="Arial"/>
                        </a:rPr>
                        <a:t> are monitored and measured by the Commercial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blinds dir="vert"/>
  </p:transition>
  <p:timing>
    <p:tnLst>
      <p:par>
        <p:cTn id="1" dur="indefinite" restart="never" nodeType="tmRoot"/>
      </p:par>
    </p:tnLst>
  </p:timing>
</p:sld>
</file>

<file path=ppt/theme/theme1.xml><?xml version="1.0" encoding="utf-8"?>
<a:theme xmlns:a="http://schemas.openxmlformats.org/drawingml/2006/main" name="Infinis">
  <a:themeElements>
    <a:clrScheme name="Custom 4">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0088EE"/>
      </a:hlink>
      <a:folHlink>
        <a:srgbClr val="0088EE"/>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Site_x0020_Name xmlns="859f7ad6-93f6-4205-b62b-a17f28acbbac">Docksway Generation Plant</Site_x0020_Name>
    <Internal_x002f_External xmlns="859f7ad6-93f6-4205-b62b-a17f28acbbac">Incoming document</Internal_x002f_External>
    <Document_x0020_Type xmlns="859f7ad6-93f6-4205-b62b-a17f28acbbac">Form/Proforma</Document_x0020_Type>
    <Welsh_x0020_Local_x0020_Authority xmlns="859f7ad6-93f6-4205-b62b-a17f28acbbac">Newport City Council</Welsh_x0020_Local_x0020_Authority>
    <Disclosure_x0020_Status xmlns="859f7ad6-93f6-4205-b62b-a17f28acbbac">Public register</Disclosure_x0020_Status>
    <Addressee xmlns="859f7ad6-93f6-4205-b62b-a17f28acbbac">First Floor, 500 Pvaillion Drive, Northampton Business Park, Northampton NN4 7YJ</Addressee>
    <Process_x0020_Type xmlns="859f7ad6-93f6-4205-b62b-a17f28acbbac">Compliance</Process_x0020_Type>
    <License_x002f_Activity_x0020_Type xmlns="859f7ad6-93f6-4205-b62b-a17f28acbbac">3. EPR Regulated Industry</License_x002f_Activity_x0020_Type>
    <Document_x0020_Date xmlns="859f7ad6-93f6-4205-b62b-a17f28acbbac">2016-09-22T23:00:00+00:00</Document_x0020_Date>
    <Facility_x0020_Address xmlns="859f7ad6-93f6-4205-b62b-a17f28acbbac">Docksway, Maesglas, Newport NP20 0NS</Facility_x0020_Address>
    <Environment_x0020_Sub_x0020_Folder xmlns="859f7ad6-93f6-4205-b62b-a17f28acbbac">Licence supervision</Environment_x0020_Sub_x0020_Folder>
    <Customer_x0020_Name xmlns="859f7ad6-93f6-4205-b62b-a17f28acbbac">Novera Energy Generation No 2 Ltd</Customer_x0020_Name>
    <Surrendered_x002f_Expired xmlns="859f7ad6-93f6-4205-b62b-a17f28acbbac" xsi:nil="true"/>
    <Post_x0020_code xmlns="859f7ad6-93f6-4205-b62b-a17f28acbbac">NP20 0NS</Post_x0020_code>
    <Surrendered_x002f_Expired_x0020_Date xmlns="859f7ad6-93f6-4205-b62b-a17f28acbbac" xsi:nil="true"/>
    <_dlc_DocId xmlns="9be56660-2c31-41ef-bc00-23e72f632f2a">REGU-386-14757</_dlc_DocId>
    <_dlc_DocIdUrl xmlns="9be56660-2c31-41ef-bc00-23e72f632f2a">
      <Url>https://cyfoethnaturiolcymru.sharepoint.com/teams/Regulatory/Permitting/_layouts/15/DocIdRedir.aspx?ID=REGU-386-14757</Url>
      <Description>REGU-386-14757</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NRW Perm-Comp Document" ma:contentTypeID="0x01010067EB80C5FE939D4A9B3D8BA62129B7F5050061C1216864DBDC418AD63AFD0738EBE7" ma:contentTypeVersion="671" ma:contentTypeDescription="" ma:contentTypeScope="" ma:versionID="d0ae9e18553398c6bbc501c6151467e7">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86f22fa8a3b0b368ad77a6ae2241f843"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9"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0" nillable="true" ma:displayName="Customer Address" ma:hidden="true" ma:internalName="Addressee" ma:readOnly="false">
      <xsd:simpleType>
        <xsd:restriction base="dms:Text">
          <xsd:maxLength value="255"/>
        </xsd:restriction>
      </xsd:simpleType>
    </xsd:element>
    <xsd:element name="Customer_x0020_Name" ma:index="11" nillable="true" ma:displayName="Customer Name" ma:hidden="true" ma:internalName="Customer_x0020_Name" ma:readOnly="false">
      <xsd:simpleType>
        <xsd:restriction base="dms:Text">
          <xsd:maxLength value="255"/>
        </xsd:restriction>
      </xsd:simpleType>
    </xsd:element>
    <xsd:element name="Facility_x0020_Address" ma:index="12" nillable="true" ma:displayName="Facility Address" ma:hidden="true" ma:internalName="Facility_x0020_Address" ma:readOnly="false">
      <xsd:simpleType>
        <xsd:restriction base="dms:Text">
          <xsd:maxLength value="255"/>
        </xsd:restriction>
      </xsd:simpleType>
    </xsd:element>
    <xsd:element name="Site_x0020_Name" ma:index="13" nillable="true" ma:displayName="Site Name" ma:hidden="true" ma:internalName="Site_x0020_Name" ma:readOnly="false">
      <xsd:simpleType>
        <xsd:restriction base="dms:Text">
          <xsd:maxLength value="255"/>
        </xsd:restriction>
      </xsd:simpleType>
    </xsd:element>
    <xsd:element name="Welsh_x0020_Local_x0020_Authority" ma:index="14"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8"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5"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FFCE962-0460-4D0E-8200-9E8537FB07FB}">
  <ds:schemaRefs>
    <ds:schemaRef ds:uri="http://purl.org/dc/dcmitype/"/>
    <ds:schemaRef ds:uri="http://schemas.microsoft.com/office/2006/documentManagement/types"/>
    <ds:schemaRef ds:uri="http://purl.org/dc/terms/"/>
    <ds:schemaRef ds:uri="http://schemas.openxmlformats.org/package/2006/metadata/core-properties"/>
    <ds:schemaRef ds:uri="http://purl.org/dc/elements/1.1/"/>
    <ds:schemaRef ds:uri="http://schemas.microsoft.com/office/2006/metadata/properties"/>
    <ds:schemaRef ds:uri="adaddcc8-3207-4c74-b926-6b0d029923a5"/>
    <ds:schemaRef ds:uri="http://schemas.microsoft.com/office/infopath/2007/PartnerControls"/>
    <ds:schemaRef ds:uri="95e9cab7-2a99-4196-abac-d70a4efa7dba"/>
    <ds:schemaRef ds:uri="http://www.w3.org/XML/1998/namespace"/>
  </ds:schemaRefs>
</ds:datastoreItem>
</file>

<file path=customXml/itemProps2.xml><?xml version="1.0" encoding="utf-8"?>
<ds:datastoreItem xmlns:ds="http://schemas.openxmlformats.org/officeDocument/2006/customXml" ds:itemID="{BDA4BAF5-F4F5-4A74-A30E-C958C970B63C}">
  <ds:schemaRefs>
    <ds:schemaRef ds:uri="http://schemas.microsoft.com/sharepoint/v3/contenttype/forms"/>
  </ds:schemaRefs>
</ds:datastoreItem>
</file>

<file path=customXml/itemProps3.xml><?xml version="1.0" encoding="utf-8"?>
<ds:datastoreItem xmlns:ds="http://schemas.openxmlformats.org/officeDocument/2006/customXml" ds:itemID="{3DED26D2-730B-4BC5-B140-CBAB60250899}"/>
</file>

<file path=customXml/itemProps4.xml><?xml version="1.0" encoding="utf-8"?>
<ds:datastoreItem xmlns:ds="http://schemas.openxmlformats.org/officeDocument/2006/customXml" ds:itemID="{FF128171-1C88-4A19-B06B-798AB64F0047}"/>
</file>

<file path=customXml/itemProps5.xml><?xml version="1.0" encoding="utf-8"?>
<ds:datastoreItem xmlns:ds="http://schemas.openxmlformats.org/officeDocument/2006/customXml" ds:itemID="{29F143D4-3EBB-4076-ACAF-E9587A9132AD}"/>
</file>

<file path=docProps/app.xml><?xml version="1.0" encoding="utf-8"?>
<Properties xmlns="http://schemas.openxmlformats.org/officeDocument/2006/extended-properties" xmlns:vt="http://schemas.openxmlformats.org/officeDocument/2006/docPropsVTypes">
  <Template>Infinis</Template>
  <TotalTime>49523</TotalTime>
  <Words>485</Words>
  <Application>Microsoft Office PowerPoint</Application>
  <PresentationFormat>On-screen Show (4:3)</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vt:i4>
      </vt:variant>
    </vt:vector>
  </HeadingPairs>
  <TitlesOfParts>
    <vt:vector size="9" baseType="lpstr">
      <vt:lpstr>Arial</vt:lpstr>
      <vt:lpstr>Helvetica</vt:lpstr>
      <vt:lpstr>Times</vt:lpstr>
      <vt:lpstr>Times New Roman</vt:lpstr>
      <vt:lpstr>Infinis</vt:lpstr>
      <vt:lpstr>3_Infinis</vt:lpstr>
      <vt:lpstr>2_Infinis</vt:lpstr>
      <vt:lpstr>1_Infinis</vt:lpstr>
      <vt:lpstr>Proposed Objectives and Targets – 2015/16</vt:lpstr>
    </vt:vector>
  </TitlesOfParts>
  <Company>Infinis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EMS-2015-16 Q4 Infinis HSQE Management Review</dc:title>
  <dc:creator>Infinis</dc:creator>
  <cp:keywords/>
  <cp:lastModifiedBy>Parr, Elizabeth</cp:lastModifiedBy>
  <cp:revision>3160</cp:revision>
  <cp:lastPrinted>2016-09-26T08:04:59Z</cp:lastPrinted>
  <dcterms:created xsi:type="dcterms:W3CDTF">2006-10-12T15:01:17Z</dcterms:created>
  <dcterms:modified xsi:type="dcterms:W3CDTF">2016-09-26T08:05:37Z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0x01010067EB80C5FE939D4A9B3D8BA62129B7F5050061C1216864DBDC418AD63AFD0738EBE7</vt:lpwstr>
  </property>
  <property fmtid="{D5CDD505-2E9C-101B-9397-08002B2CF9AE}" pid="3" name="Departments">
    <vt:lpwstr/>
  </property>
  <property fmtid="{D5CDD505-2E9C-101B-9397-08002B2CF9AE}" pid="4" name="_dlc_DocIdItemGuid">
    <vt:lpwstr>b5d3b5e1-a5d4-45c1-b8a0-a841594c27fb</vt:lpwstr>
  </property>
  <property fmtid="{D5CDD505-2E9C-101B-9397-08002B2CF9AE}" pid="5" name="_docset_NoMedatataSyncRequired">
    <vt:lpwstr>False</vt:lpwstr>
  </property>
  <property fmtid="{D5CDD505-2E9C-101B-9397-08002B2CF9AE}" pid="6" name="_dlc_DocId">
    <vt:lpwstr>REGU-386-14757</vt:lpwstr>
  </property>
  <property fmtid="{D5CDD505-2E9C-101B-9397-08002B2CF9AE}" pid="7" name="_dlc_DocIdUrl">
    <vt:lpwstr>https://cyfoethnaturiolcymru.sharepoint.com/teams/Regulatory/Permitting/_layouts/15/DocIdRedir.aspx?ID=REGU-386-14757, REGU-386-14757</vt:lpwstr>
  </property>
</Properties>
</file>