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</p:sldMasterIdLst>
  <p:notesMasterIdLst>
    <p:notesMasterId r:id="rId12"/>
  </p:notesMasterIdLst>
  <p:sldIdLst>
    <p:sldId id="256" r:id="rId7"/>
    <p:sldId id="257" r:id="rId8"/>
    <p:sldId id="258" r:id="rId9"/>
    <p:sldId id="260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5" Type="http://schemas.openxmlformats.org/officeDocument/2006/relationships/customXml" Target="../customXml/item5.xml"/><Relationship Id="rId15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B072E-8FA7-4C9B-A150-F95D30FA3EDD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1B261-0C71-463E-B9EB-2EF850F83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880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0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856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6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3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4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345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67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34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47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48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7BF39-018A-4DDF-BCB8-9C2B08505334}" type="datetimeFigureOut">
              <a:rPr lang="en-GB" smtClean="0"/>
              <a:t>19/05/2021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0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75" y="137130"/>
            <a:ext cx="10424160" cy="672087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682239" y="2383370"/>
            <a:ext cx="126786" cy="13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2087206">
            <a:off x="5354351" y="3382670"/>
            <a:ext cx="165139" cy="2551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35064">
            <a:off x="6127942" y="4783837"/>
            <a:ext cx="1414127" cy="709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2880034">
            <a:off x="5198510" y="4010823"/>
            <a:ext cx="1271364" cy="752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959057" y="137130"/>
            <a:ext cx="2136711" cy="53744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9966927" y="364428"/>
            <a:ext cx="21367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Water storage tanks</a:t>
            </a:r>
          </a:p>
          <a:p>
            <a:endParaRPr lang="en-GB" sz="900" dirty="0"/>
          </a:p>
          <a:p>
            <a:r>
              <a:rPr lang="en-GB" sz="900" dirty="0"/>
              <a:t>            Lagoon for drainage </a:t>
            </a:r>
          </a:p>
          <a:p>
            <a:endParaRPr lang="en-GB" sz="900" dirty="0"/>
          </a:p>
          <a:p>
            <a:r>
              <a:rPr lang="en-GB" sz="900" dirty="0"/>
              <a:t>            Drainage channel</a:t>
            </a:r>
          </a:p>
          <a:p>
            <a:r>
              <a:rPr lang="en-GB" sz="900" dirty="0"/>
              <a:t>            </a:t>
            </a:r>
          </a:p>
          <a:p>
            <a:r>
              <a:rPr lang="en-GB" sz="900" dirty="0"/>
              <a:t>            Direction of waste water flow</a:t>
            </a:r>
          </a:p>
          <a:p>
            <a:endParaRPr lang="en-GB" sz="900" dirty="0"/>
          </a:p>
          <a:p>
            <a:r>
              <a:rPr lang="en-GB" sz="900" dirty="0"/>
              <a:t>            Access route</a:t>
            </a:r>
          </a:p>
          <a:p>
            <a:endParaRPr lang="en-GB" sz="900" dirty="0"/>
          </a:p>
          <a:p>
            <a:r>
              <a:rPr lang="en-GB" sz="900" dirty="0"/>
              <a:t>            River access points</a:t>
            </a:r>
          </a:p>
          <a:p>
            <a:endParaRPr lang="en-GB" sz="900" dirty="0"/>
          </a:p>
          <a:p>
            <a:r>
              <a:rPr lang="en-GB" sz="900" dirty="0"/>
              <a:t>            Field access points</a:t>
            </a:r>
          </a:p>
          <a:p>
            <a:endParaRPr lang="en-GB" sz="900" dirty="0"/>
          </a:p>
          <a:p>
            <a:r>
              <a:rPr lang="en-GB" sz="900" dirty="0"/>
              <a:t>            Water shut off valves</a:t>
            </a:r>
          </a:p>
          <a:p>
            <a:endParaRPr lang="en-GB" sz="900" dirty="0"/>
          </a:p>
          <a:p>
            <a:r>
              <a:rPr lang="en-GB" sz="900" dirty="0"/>
              <a:t>            Surface water drain</a:t>
            </a:r>
          </a:p>
          <a:p>
            <a:endParaRPr lang="en-GB" sz="900" dirty="0"/>
          </a:p>
          <a:p>
            <a:r>
              <a:rPr lang="en-GB" sz="900" dirty="0"/>
              <a:t>            Surface water flow direction(piped)</a:t>
            </a:r>
          </a:p>
          <a:p>
            <a:endParaRPr lang="en-GB" sz="900" dirty="0"/>
          </a:p>
          <a:p>
            <a:r>
              <a:rPr lang="en-GB" sz="900" dirty="0"/>
              <a:t>            Surface water outfall</a:t>
            </a:r>
          </a:p>
          <a:p>
            <a:endParaRPr lang="en-GB" sz="900" dirty="0"/>
          </a:p>
          <a:p>
            <a:r>
              <a:rPr lang="en-GB" sz="900" dirty="0"/>
              <a:t>            Staff meeting point</a:t>
            </a:r>
          </a:p>
          <a:p>
            <a:endParaRPr lang="en-GB" sz="900" dirty="0"/>
          </a:p>
          <a:p>
            <a:r>
              <a:rPr lang="en-GB" sz="900" dirty="0"/>
              <a:t>            Fire extinguishers</a:t>
            </a:r>
          </a:p>
          <a:p>
            <a:endParaRPr lang="en-GB" sz="900" dirty="0"/>
          </a:p>
          <a:p>
            <a:r>
              <a:rPr lang="en-GB" sz="900" dirty="0"/>
              <a:t>            FRS vantage areas</a:t>
            </a:r>
          </a:p>
          <a:p>
            <a:endParaRPr lang="en-GB" sz="900" dirty="0"/>
          </a:p>
          <a:p>
            <a:r>
              <a:rPr lang="en-GB" sz="900" dirty="0"/>
              <a:t>            Site run off outfall (new)</a:t>
            </a:r>
          </a:p>
          <a:p>
            <a:r>
              <a:rPr lang="en-GB" sz="900" dirty="0"/>
              <a:t>             </a:t>
            </a:r>
          </a:p>
        </p:txBody>
      </p:sp>
      <p:sp>
        <p:nvSpPr>
          <p:cNvPr id="27" name="Oval 26"/>
          <p:cNvSpPr/>
          <p:nvPr/>
        </p:nvSpPr>
        <p:spPr>
          <a:xfrm>
            <a:off x="10095723" y="644328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087206">
            <a:off x="10064885" y="928217"/>
            <a:ext cx="192304" cy="2594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18688155">
            <a:off x="10058670" y="1276803"/>
            <a:ext cx="227630" cy="11488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ight Arrow 87"/>
          <p:cNvSpPr/>
          <p:nvPr/>
        </p:nvSpPr>
        <p:spPr>
          <a:xfrm rot="21394106">
            <a:off x="9989291" y="1773558"/>
            <a:ext cx="323960" cy="13736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5" name="Straight Arrow Connector 124"/>
          <p:cNvCxnSpPr/>
          <p:nvPr/>
        </p:nvCxnSpPr>
        <p:spPr>
          <a:xfrm flipH="1">
            <a:off x="8410340" y="260758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5593155" y="3510288"/>
            <a:ext cx="107851" cy="147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flipH="1" flipV="1">
            <a:off x="5518359" y="3700281"/>
            <a:ext cx="659875" cy="748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9" idx="3"/>
          </p:cNvCxnSpPr>
          <p:nvPr/>
        </p:nvCxnSpPr>
        <p:spPr>
          <a:xfrm flipH="1" flipV="1">
            <a:off x="6255066" y="4520864"/>
            <a:ext cx="1208525" cy="622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/>
          <p:nvPr/>
        </p:nvCxnSpPr>
        <p:spPr>
          <a:xfrm flipV="1">
            <a:off x="10040703" y="1538558"/>
            <a:ext cx="240667" cy="88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5-Point Star 148"/>
          <p:cNvSpPr/>
          <p:nvPr/>
        </p:nvSpPr>
        <p:spPr>
          <a:xfrm>
            <a:off x="2818944" y="3014693"/>
            <a:ext cx="199609" cy="14732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5-Point Star 149"/>
          <p:cNvSpPr/>
          <p:nvPr/>
        </p:nvSpPr>
        <p:spPr>
          <a:xfrm>
            <a:off x="7774614" y="5595614"/>
            <a:ext cx="208835" cy="17647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5-Point Star 150"/>
          <p:cNvSpPr/>
          <p:nvPr/>
        </p:nvSpPr>
        <p:spPr>
          <a:xfrm>
            <a:off x="10054667" y="2080586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Isosceles Triangle 151"/>
          <p:cNvSpPr/>
          <p:nvPr/>
        </p:nvSpPr>
        <p:spPr>
          <a:xfrm>
            <a:off x="2818944" y="2551103"/>
            <a:ext cx="168660" cy="16025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Isosceles Triangle 152"/>
          <p:cNvSpPr/>
          <p:nvPr/>
        </p:nvSpPr>
        <p:spPr>
          <a:xfrm>
            <a:off x="4357362" y="1894021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Isosceles Triangle 153"/>
          <p:cNvSpPr/>
          <p:nvPr/>
        </p:nvSpPr>
        <p:spPr>
          <a:xfrm>
            <a:off x="10070141" y="2338194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TextBox 154"/>
          <p:cNvSpPr txBox="1"/>
          <p:nvPr/>
        </p:nvSpPr>
        <p:spPr>
          <a:xfrm>
            <a:off x="10003760" y="-39548"/>
            <a:ext cx="1192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Key:-</a:t>
            </a:r>
          </a:p>
        </p:txBody>
      </p:sp>
      <p:sp>
        <p:nvSpPr>
          <p:cNvPr id="156" name="Flowchart: Connector 155"/>
          <p:cNvSpPr/>
          <p:nvPr/>
        </p:nvSpPr>
        <p:spPr>
          <a:xfrm>
            <a:off x="1194321" y="5726651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Flowchart: Connector 156"/>
          <p:cNvSpPr/>
          <p:nvPr/>
        </p:nvSpPr>
        <p:spPr>
          <a:xfrm>
            <a:off x="749559" y="5729758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9" name="Straight Arrow Connector 158"/>
          <p:cNvCxnSpPr/>
          <p:nvPr/>
        </p:nvCxnSpPr>
        <p:spPr>
          <a:xfrm flipV="1">
            <a:off x="758889" y="5855627"/>
            <a:ext cx="401216" cy="116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>
            <a:endCxn id="156" idx="5"/>
          </p:cNvCxnSpPr>
          <p:nvPr/>
        </p:nvCxnSpPr>
        <p:spPr>
          <a:xfrm>
            <a:off x="1255602" y="5794064"/>
            <a:ext cx="289142" cy="25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833008" y="5555388"/>
            <a:ext cx="3110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N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1218674" y="5549164"/>
            <a:ext cx="355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SW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1511095" y="5938147"/>
            <a:ext cx="14661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Prevailing wind direction</a:t>
            </a:r>
          </a:p>
        </p:txBody>
      </p:sp>
      <p:sp>
        <p:nvSpPr>
          <p:cNvPr id="169" name="Rectangle 168"/>
          <p:cNvSpPr/>
          <p:nvPr/>
        </p:nvSpPr>
        <p:spPr>
          <a:xfrm>
            <a:off x="9959057" y="37323"/>
            <a:ext cx="2136711" cy="573476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TextBox 169"/>
          <p:cNvSpPr txBox="1"/>
          <p:nvPr/>
        </p:nvSpPr>
        <p:spPr>
          <a:xfrm>
            <a:off x="4478253" y="5092925"/>
            <a:ext cx="22079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Nant </a:t>
            </a:r>
            <a:r>
              <a:rPr lang="en-GB" sz="1100" dirty="0" err="1"/>
              <a:t>Mychydd</a:t>
            </a:r>
            <a:r>
              <a:rPr lang="en-GB" sz="1100" dirty="0"/>
              <a:t> River</a:t>
            </a:r>
          </a:p>
        </p:txBody>
      </p:sp>
      <p:cxnSp>
        <p:nvCxnSpPr>
          <p:cNvPr id="172" name="Straight Arrow Connector 171"/>
          <p:cNvCxnSpPr/>
          <p:nvPr/>
        </p:nvCxnSpPr>
        <p:spPr>
          <a:xfrm flipV="1">
            <a:off x="5380875" y="4811563"/>
            <a:ext cx="657083" cy="290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Flowchart: Collate 172"/>
          <p:cNvSpPr/>
          <p:nvPr/>
        </p:nvSpPr>
        <p:spPr>
          <a:xfrm>
            <a:off x="3974164" y="3288711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4" name="Flowchart: Collate 173"/>
          <p:cNvSpPr/>
          <p:nvPr/>
        </p:nvSpPr>
        <p:spPr>
          <a:xfrm>
            <a:off x="10099244" y="2565037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5" name="Rectangle 174"/>
          <p:cNvSpPr/>
          <p:nvPr/>
        </p:nvSpPr>
        <p:spPr>
          <a:xfrm rot="21235075">
            <a:off x="6050932" y="1979374"/>
            <a:ext cx="52660" cy="32886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Rectangle 175"/>
          <p:cNvSpPr/>
          <p:nvPr/>
        </p:nvSpPr>
        <p:spPr>
          <a:xfrm rot="21235075">
            <a:off x="10112595" y="2871126"/>
            <a:ext cx="45719" cy="190174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8" name="Straight Arrow Connector 177"/>
          <p:cNvCxnSpPr/>
          <p:nvPr/>
        </p:nvCxnSpPr>
        <p:spPr>
          <a:xfrm flipH="1">
            <a:off x="5523795" y="2290019"/>
            <a:ext cx="552964" cy="10010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/>
          <p:nvPr/>
        </p:nvCxnSpPr>
        <p:spPr>
          <a:xfrm flipH="1">
            <a:off x="5607283" y="2460595"/>
            <a:ext cx="28742" cy="77011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/>
          <p:nvPr/>
        </p:nvCxnSpPr>
        <p:spPr>
          <a:xfrm flipH="1">
            <a:off x="4078575" y="3199531"/>
            <a:ext cx="1451539" cy="168526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/>
          <p:nvPr/>
        </p:nvCxnSpPr>
        <p:spPr>
          <a:xfrm flipH="1">
            <a:off x="10057460" y="3133498"/>
            <a:ext cx="187621" cy="125177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/>
          <p:nvPr/>
        </p:nvCxnSpPr>
        <p:spPr>
          <a:xfrm flipH="1" flipV="1">
            <a:off x="3115308" y="2970028"/>
            <a:ext cx="827046" cy="37675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Flowchart: Summing Junction 188"/>
          <p:cNvSpPr/>
          <p:nvPr/>
        </p:nvSpPr>
        <p:spPr>
          <a:xfrm>
            <a:off x="10054071" y="3448510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Flowchart: Summing Junction 189"/>
          <p:cNvSpPr/>
          <p:nvPr/>
        </p:nvSpPr>
        <p:spPr>
          <a:xfrm>
            <a:off x="2852857" y="3255512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TextBox 190"/>
          <p:cNvSpPr txBox="1"/>
          <p:nvPr/>
        </p:nvSpPr>
        <p:spPr>
          <a:xfrm>
            <a:off x="4478253" y="1935057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SP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9951187" y="3612413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SP</a:t>
            </a:r>
          </a:p>
        </p:txBody>
      </p:sp>
      <p:sp>
        <p:nvSpPr>
          <p:cNvPr id="193" name="Rectangle 192"/>
          <p:cNvSpPr/>
          <p:nvPr/>
        </p:nvSpPr>
        <p:spPr>
          <a:xfrm>
            <a:off x="6960167" y="1295942"/>
            <a:ext cx="82666" cy="618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4" name="Straight Arrow Connector 193"/>
          <p:cNvCxnSpPr/>
          <p:nvPr/>
        </p:nvCxnSpPr>
        <p:spPr>
          <a:xfrm>
            <a:off x="6631716" y="801259"/>
            <a:ext cx="378787" cy="4985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/>
          <p:cNvSpPr txBox="1"/>
          <p:nvPr/>
        </p:nvSpPr>
        <p:spPr>
          <a:xfrm>
            <a:off x="6086626" y="656396"/>
            <a:ext cx="1277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Fuel Tank—2,500l</a:t>
            </a:r>
          </a:p>
        </p:txBody>
      </p:sp>
      <p:sp>
        <p:nvSpPr>
          <p:cNvPr id="197" name="TextBox 196"/>
          <p:cNvSpPr txBox="1"/>
          <p:nvPr/>
        </p:nvSpPr>
        <p:spPr>
          <a:xfrm>
            <a:off x="4849812" y="910202"/>
            <a:ext cx="750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Spill kits &amp; PPE, PCE</a:t>
            </a:r>
          </a:p>
        </p:txBody>
      </p:sp>
      <p:cxnSp>
        <p:nvCxnSpPr>
          <p:cNvPr id="198" name="Straight Arrow Connector 197"/>
          <p:cNvCxnSpPr/>
          <p:nvPr/>
        </p:nvCxnSpPr>
        <p:spPr>
          <a:xfrm>
            <a:off x="5193092" y="1116039"/>
            <a:ext cx="6875" cy="9030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/>
          <p:cNvSpPr txBox="1"/>
          <p:nvPr/>
        </p:nvSpPr>
        <p:spPr>
          <a:xfrm>
            <a:off x="17545" y="326992"/>
            <a:ext cx="3097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Figure 1 Appendix A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3983725" y="487313"/>
            <a:ext cx="491811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rgbClr val="FF0000"/>
                </a:solidFill>
              </a:rPr>
              <a:t>The ‘off site’ emergency information pack is held within the security cabin, on site, next to the weighbridge office.</a:t>
            </a:r>
          </a:p>
        </p:txBody>
      </p:sp>
      <p:sp>
        <p:nvSpPr>
          <p:cNvPr id="3" name="Flowchart: Connector 2"/>
          <p:cNvSpPr/>
          <p:nvPr/>
        </p:nvSpPr>
        <p:spPr>
          <a:xfrm>
            <a:off x="10072476" y="4007242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lowchart: Connector 109"/>
          <p:cNvSpPr/>
          <p:nvPr/>
        </p:nvSpPr>
        <p:spPr>
          <a:xfrm>
            <a:off x="6102176" y="2728859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lowchart: Connector 110"/>
          <p:cNvSpPr/>
          <p:nvPr/>
        </p:nvSpPr>
        <p:spPr>
          <a:xfrm>
            <a:off x="5918594" y="272160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lowchart: Connector 111"/>
          <p:cNvSpPr/>
          <p:nvPr/>
        </p:nvSpPr>
        <p:spPr>
          <a:xfrm>
            <a:off x="5966181" y="184007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lowchart: Connector 112"/>
          <p:cNvSpPr/>
          <p:nvPr/>
        </p:nvSpPr>
        <p:spPr>
          <a:xfrm>
            <a:off x="6830377" y="1272555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lowchart: Connector 113"/>
          <p:cNvSpPr/>
          <p:nvPr/>
        </p:nvSpPr>
        <p:spPr>
          <a:xfrm>
            <a:off x="6441553" y="15449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lowchart: Connector 115"/>
          <p:cNvSpPr/>
          <p:nvPr/>
        </p:nvSpPr>
        <p:spPr>
          <a:xfrm>
            <a:off x="5103769" y="1991914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lowchart: Connector 119"/>
          <p:cNvSpPr/>
          <p:nvPr/>
        </p:nvSpPr>
        <p:spPr>
          <a:xfrm>
            <a:off x="4822855" y="20190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Flowchart: Collate 185"/>
          <p:cNvSpPr/>
          <p:nvPr/>
        </p:nvSpPr>
        <p:spPr>
          <a:xfrm rot="2918545">
            <a:off x="5407500" y="352180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2386161" y="3832226"/>
            <a:ext cx="127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Settlement pond-Spring water (312,165l)</a:t>
            </a:r>
          </a:p>
        </p:txBody>
      </p:sp>
      <p:cxnSp>
        <p:nvCxnSpPr>
          <p:cNvPr id="202" name="Straight Arrow Connector 201"/>
          <p:cNvCxnSpPr/>
          <p:nvPr/>
        </p:nvCxnSpPr>
        <p:spPr>
          <a:xfrm flipV="1">
            <a:off x="2818944" y="3187935"/>
            <a:ext cx="620547" cy="6864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Arrow Connector 202"/>
          <p:cNvCxnSpPr/>
          <p:nvPr/>
        </p:nvCxnSpPr>
        <p:spPr>
          <a:xfrm flipH="1">
            <a:off x="5375627" y="656396"/>
            <a:ext cx="470712" cy="12541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338964" y="1910505"/>
            <a:ext cx="97489" cy="12965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2" name="Straight Arrow Connector 161"/>
          <p:cNvCxnSpPr/>
          <p:nvPr/>
        </p:nvCxnSpPr>
        <p:spPr>
          <a:xfrm flipH="1">
            <a:off x="7869665" y="3531181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Arrow Connector 203"/>
          <p:cNvCxnSpPr/>
          <p:nvPr/>
        </p:nvCxnSpPr>
        <p:spPr>
          <a:xfrm flipH="1">
            <a:off x="7167857" y="4552543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 flipH="1">
            <a:off x="7413605" y="221501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Arrow Connector 205"/>
          <p:cNvCxnSpPr/>
          <p:nvPr/>
        </p:nvCxnSpPr>
        <p:spPr>
          <a:xfrm flipH="1">
            <a:off x="6996285" y="294172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 flipH="1">
            <a:off x="6281602" y="382050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H="1">
            <a:off x="6751023" y="1700503"/>
            <a:ext cx="271358" cy="38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 flipH="1">
            <a:off x="6093803" y="2242800"/>
            <a:ext cx="182526" cy="12742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Flowchart: Collate 209"/>
          <p:cNvSpPr/>
          <p:nvPr/>
        </p:nvSpPr>
        <p:spPr>
          <a:xfrm>
            <a:off x="5944543" y="408864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1" name="Flowchart: Collate 210"/>
          <p:cNvSpPr/>
          <p:nvPr/>
        </p:nvSpPr>
        <p:spPr>
          <a:xfrm>
            <a:off x="6715557" y="4662875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3" name="Flowchart: Collate 212"/>
          <p:cNvSpPr/>
          <p:nvPr/>
        </p:nvSpPr>
        <p:spPr>
          <a:xfrm>
            <a:off x="3037693" y="303620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Arrow 86"/>
          <p:cNvSpPr/>
          <p:nvPr/>
        </p:nvSpPr>
        <p:spPr>
          <a:xfrm rot="21394106">
            <a:off x="3173361" y="2162723"/>
            <a:ext cx="2875771" cy="1937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Rectangle 213"/>
          <p:cNvSpPr/>
          <p:nvPr/>
        </p:nvSpPr>
        <p:spPr>
          <a:xfrm>
            <a:off x="4515109" y="2090043"/>
            <a:ext cx="45719" cy="31035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7441530">
            <a:off x="7167047" y="3577549"/>
            <a:ext cx="3157323" cy="391864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ounded Rectangle 215"/>
          <p:cNvSpPr/>
          <p:nvPr/>
        </p:nvSpPr>
        <p:spPr>
          <a:xfrm rot="1653633">
            <a:off x="6853274" y="1607231"/>
            <a:ext cx="3193486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Rounded Rectangle 216"/>
          <p:cNvSpPr/>
          <p:nvPr/>
        </p:nvSpPr>
        <p:spPr>
          <a:xfrm rot="1653633">
            <a:off x="10045184" y="4183667"/>
            <a:ext cx="193048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ight Arrow 217"/>
          <p:cNvSpPr/>
          <p:nvPr/>
        </p:nvSpPr>
        <p:spPr>
          <a:xfrm rot="19423506">
            <a:off x="6077485" y="1847386"/>
            <a:ext cx="709905" cy="17738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ight Arrow 218"/>
          <p:cNvSpPr/>
          <p:nvPr/>
        </p:nvSpPr>
        <p:spPr>
          <a:xfrm rot="1731856">
            <a:off x="6715059" y="2056139"/>
            <a:ext cx="1575288" cy="16884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ight Arrow 219"/>
          <p:cNvSpPr/>
          <p:nvPr/>
        </p:nvSpPr>
        <p:spPr>
          <a:xfrm rot="4806500">
            <a:off x="5740136" y="2701929"/>
            <a:ext cx="1169112" cy="154057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Right Arrow 220"/>
          <p:cNvSpPr/>
          <p:nvPr/>
        </p:nvSpPr>
        <p:spPr>
          <a:xfrm rot="1868998">
            <a:off x="6345261" y="3642430"/>
            <a:ext cx="1204947" cy="19229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Right Arrow 221"/>
          <p:cNvSpPr/>
          <p:nvPr/>
        </p:nvSpPr>
        <p:spPr>
          <a:xfrm rot="7382830">
            <a:off x="7691201" y="2854299"/>
            <a:ext cx="822910" cy="18340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Right Arrow 222"/>
          <p:cNvSpPr/>
          <p:nvPr/>
        </p:nvSpPr>
        <p:spPr>
          <a:xfrm rot="18177761">
            <a:off x="7322901" y="3539652"/>
            <a:ext cx="691265" cy="17618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Right Arrow 223"/>
          <p:cNvSpPr/>
          <p:nvPr/>
        </p:nvSpPr>
        <p:spPr>
          <a:xfrm rot="7382830">
            <a:off x="5926442" y="3545903"/>
            <a:ext cx="525380" cy="16253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Right Arrow 224"/>
          <p:cNvSpPr/>
          <p:nvPr/>
        </p:nvSpPr>
        <p:spPr>
          <a:xfrm rot="7382830">
            <a:off x="7003354" y="4249269"/>
            <a:ext cx="429513" cy="15952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ight Arrow 225"/>
          <p:cNvSpPr/>
          <p:nvPr/>
        </p:nvSpPr>
        <p:spPr>
          <a:xfrm rot="19900027">
            <a:off x="4437934" y="1313753"/>
            <a:ext cx="2176075" cy="177479"/>
          </a:xfrm>
          <a:prstGeom prst="rightArrow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1">
                <a:shade val="5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4176711" y="246287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FRS access, equipment and drainage</a:t>
            </a:r>
          </a:p>
        </p:txBody>
      </p:sp>
      <p:sp>
        <p:nvSpPr>
          <p:cNvPr id="93" name="Isosceles Triangle 92"/>
          <p:cNvSpPr/>
          <p:nvPr/>
        </p:nvSpPr>
        <p:spPr>
          <a:xfrm>
            <a:off x="3228265" y="2636040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Flowchart: Summing Junction 93"/>
          <p:cNvSpPr/>
          <p:nvPr/>
        </p:nvSpPr>
        <p:spPr>
          <a:xfrm>
            <a:off x="4034560" y="3305674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F8E0DA87-8528-4C91-A101-1FF267731FA6}"/>
              </a:ext>
            </a:extLst>
          </p:cNvPr>
          <p:cNvSpPr txBox="1"/>
          <p:nvPr/>
        </p:nvSpPr>
        <p:spPr>
          <a:xfrm>
            <a:off x="4062557" y="3835212"/>
            <a:ext cx="127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Lined storage lagoon-site water (1,024,500l)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306131-C2CA-4505-8FA4-F56E2F39EDED}"/>
              </a:ext>
            </a:extLst>
          </p:cNvPr>
          <p:cNvSpPr/>
          <p:nvPr/>
        </p:nvSpPr>
        <p:spPr>
          <a:xfrm rot="21135481">
            <a:off x="5532661" y="2465585"/>
            <a:ext cx="85608" cy="622306"/>
          </a:xfrm>
          <a:custGeom>
            <a:avLst/>
            <a:gdLst>
              <a:gd name="connsiteX0" fmla="*/ 0 w 56170"/>
              <a:gd name="connsiteY0" fmla="*/ 0 h 701419"/>
              <a:gd name="connsiteX1" fmla="*/ 56170 w 56170"/>
              <a:gd name="connsiteY1" fmla="*/ 0 h 701419"/>
              <a:gd name="connsiteX2" fmla="*/ 56170 w 56170"/>
              <a:gd name="connsiteY2" fmla="*/ 701419 h 701419"/>
              <a:gd name="connsiteX3" fmla="*/ 0 w 56170"/>
              <a:gd name="connsiteY3" fmla="*/ 701419 h 701419"/>
              <a:gd name="connsiteX4" fmla="*/ 0 w 56170"/>
              <a:gd name="connsiteY4" fmla="*/ 0 h 701419"/>
              <a:gd name="connsiteX0" fmla="*/ 53584 w 109754"/>
              <a:gd name="connsiteY0" fmla="*/ 0 h 701419"/>
              <a:gd name="connsiteX1" fmla="*/ 109754 w 109754"/>
              <a:gd name="connsiteY1" fmla="*/ 0 h 701419"/>
              <a:gd name="connsiteX2" fmla="*/ 109754 w 109754"/>
              <a:gd name="connsiteY2" fmla="*/ 701419 h 701419"/>
              <a:gd name="connsiteX3" fmla="*/ 0 w 109754"/>
              <a:gd name="connsiteY3" fmla="*/ 651914 h 701419"/>
              <a:gd name="connsiteX4" fmla="*/ 53584 w 109754"/>
              <a:gd name="connsiteY4" fmla="*/ 0 h 701419"/>
              <a:gd name="connsiteX0" fmla="*/ 53584 w 109754"/>
              <a:gd name="connsiteY0" fmla="*/ 0 h 701419"/>
              <a:gd name="connsiteX1" fmla="*/ 109754 w 109754"/>
              <a:gd name="connsiteY1" fmla="*/ 0 h 701419"/>
              <a:gd name="connsiteX2" fmla="*/ 109754 w 109754"/>
              <a:gd name="connsiteY2" fmla="*/ 701419 h 701419"/>
              <a:gd name="connsiteX3" fmla="*/ 0 w 109754"/>
              <a:gd name="connsiteY3" fmla="*/ 651914 h 701419"/>
              <a:gd name="connsiteX4" fmla="*/ 53584 w 109754"/>
              <a:gd name="connsiteY4" fmla="*/ 0 h 701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754" h="701419">
                <a:moveTo>
                  <a:pt x="53584" y="0"/>
                </a:moveTo>
                <a:lnTo>
                  <a:pt x="109754" y="0"/>
                </a:lnTo>
                <a:lnTo>
                  <a:pt x="109754" y="701419"/>
                </a:lnTo>
                <a:lnTo>
                  <a:pt x="0" y="651914"/>
                </a:lnTo>
                <a:cubicBezTo>
                  <a:pt x="61498" y="512917"/>
                  <a:pt x="35723" y="217305"/>
                  <a:pt x="53584" y="0"/>
                </a:cubicBezTo>
                <a:close/>
              </a:path>
            </a:pathLst>
          </a:cu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B32FEA53-8C74-4C04-990E-8C0CCCF39F6B}"/>
              </a:ext>
            </a:extLst>
          </p:cNvPr>
          <p:cNvSpPr/>
          <p:nvPr/>
        </p:nvSpPr>
        <p:spPr>
          <a:xfrm rot="15944853">
            <a:off x="4482340" y="2974133"/>
            <a:ext cx="75369" cy="666299"/>
          </a:xfrm>
          <a:prstGeom prst="rect">
            <a:avLst/>
          </a:pr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0A309559-4B38-42A8-9D13-8C4CA4C89E7B}"/>
              </a:ext>
            </a:extLst>
          </p:cNvPr>
          <p:cNvSpPr/>
          <p:nvPr/>
        </p:nvSpPr>
        <p:spPr>
          <a:xfrm rot="15480312">
            <a:off x="5095983" y="2880787"/>
            <a:ext cx="369192" cy="858880"/>
          </a:xfrm>
          <a:custGeom>
            <a:avLst/>
            <a:gdLst>
              <a:gd name="connsiteX0" fmla="*/ 0 w 144244"/>
              <a:gd name="connsiteY0" fmla="*/ 0 h 776600"/>
              <a:gd name="connsiteX1" fmla="*/ 144244 w 144244"/>
              <a:gd name="connsiteY1" fmla="*/ 0 h 776600"/>
              <a:gd name="connsiteX2" fmla="*/ 144244 w 144244"/>
              <a:gd name="connsiteY2" fmla="*/ 776600 h 776600"/>
              <a:gd name="connsiteX3" fmla="*/ 0 w 144244"/>
              <a:gd name="connsiteY3" fmla="*/ 776600 h 776600"/>
              <a:gd name="connsiteX4" fmla="*/ 0 w 144244"/>
              <a:gd name="connsiteY4" fmla="*/ 0 h 776600"/>
              <a:gd name="connsiteX0" fmla="*/ 216022 w 360266"/>
              <a:gd name="connsiteY0" fmla="*/ 0 h 776600"/>
              <a:gd name="connsiteX1" fmla="*/ 360266 w 360266"/>
              <a:gd name="connsiteY1" fmla="*/ 0 h 776600"/>
              <a:gd name="connsiteX2" fmla="*/ 360266 w 360266"/>
              <a:gd name="connsiteY2" fmla="*/ 776600 h 776600"/>
              <a:gd name="connsiteX3" fmla="*/ 0 w 360266"/>
              <a:gd name="connsiteY3" fmla="*/ 412991 h 776600"/>
              <a:gd name="connsiteX4" fmla="*/ 216022 w 360266"/>
              <a:gd name="connsiteY4" fmla="*/ 0 h 776600"/>
              <a:gd name="connsiteX0" fmla="*/ 216022 w 360266"/>
              <a:gd name="connsiteY0" fmla="*/ 0 h 794138"/>
              <a:gd name="connsiteX1" fmla="*/ 360266 w 360266"/>
              <a:gd name="connsiteY1" fmla="*/ 0 h 794138"/>
              <a:gd name="connsiteX2" fmla="*/ 356540 w 360266"/>
              <a:gd name="connsiteY2" fmla="*/ 794138 h 794138"/>
              <a:gd name="connsiteX3" fmla="*/ 0 w 360266"/>
              <a:gd name="connsiteY3" fmla="*/ 412991 h 794138"/>
              <a:gd name="connsiteX4" fmla="*/ 216022 w 360266"/>
              <a:gd name="connsiteY4" fmla="*/ 0 h 794138"/>
              <a:gd name="connsiteX0" fmla="*/ 216022 w 382490"/>
              <a:gd name="connsiteY0" fmla="*/ 0 h 794138"/>
              <a:gd name="connsiteX1" fmla="*/ 360266 w 382490"/>
              <a:gd name="connsiteY1" fmla="*/ 0 h 794138"/>
              <a:gd name="connsiteX2" fmla="*/ 356540 w 382490"/>
              <a:gd name="connsiteY2" fmla="*/ 794138 h 794138"/>
              <a:gd name="connsiteX3" fmla="*/ 0 w 382490"/>
              <a:gd name="connsiteY3" fmla="*/ 412991 h 794138"/>
              <a:gd name="connsiteX4" fmla="*/ 216022 w 382490"/>
              <a:gd name="connsiteY4" fmla="*/ 0 h 794138"/>
              <a:gd name="connsiteX0" fmla="*/ 222232 w 382490"/>
              <a:gd name="connsiteY0" fmla="*/ 0 h 823368"/>
              <a:gd name="connsiteX1" fmla="*/ 360266 w 382490"/>
              <a:gd name="connsiteY1" fmla="*/ 29230 h 823368"/>
              <a:gd name="connsiteX2" fmla="*/ 356540 w 382490"/>
              <a:gd name="connsiteY2" fmla="*/ 823368 h 823368"/>
              <a:gd name="connsiteX3" fmla="*/ 0 w 382490"/>
              <a:gd name="connsiteY3" fmla="*/ 442221 h 823368"/>
              <a:gd name="connsiteX4" fmla="*/ 222232 w 382490"/>
              <a:gd name="connsiteY4" fmla="*/ 0 h 823368"/>
              <a:gd name="connsiteX0" fmla="*/ 222232 w 369192"/>
              <a:gd name="connsiteY0" fmla="*/ 0 h 861944"/>
              <a:gd name="connsiteX1" fmla="*/ 360266 w 369192"/>
              <a:gd name="connsiteY1" fmla="*/ 29230 h 861944"/>
              <a:gd name="connsiteX2" fmla="*/ 336154 w 369192"/>
              <a:gd name="connsiteY2" fmla="*/ 861944 h 861944"/>
              <a:gd name="connsiteX3" fmla="*/ 0 w 369192"/>
              <a:gd name="connsiteY3" fmla="*/ 442221 h 861944"/>
              <a:gd name="connsiteX4" fmla="*/ 222232 w 369192"/>
              <a:gd name="connsiteY4" fmla="*/ 0 h 861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9192" h="861944">
                <a:moveTo>
                  <a:pt x="222232" y="0"/>
                </a:moveTo>
                <a:lnTo>
                  <a:pt x="360266" y="29230"/>
                </a:lnTo>
                <a:cubicBezTo>
                  <a:pt x="359024" y="293943"/>
                  <a:pt x="392943" y="853427"/>
                  <a:pt x="336154" y="861944"/>
                </a:cubicBezTo>
                <a:lnTo>
                  <a:pt x="0" y="442221"/>
                </a:lnTo>
                <a:lnTo>
                  <a:pt x="222232" y="0"/>
                </a:lnTo>
                <a:close/>
              </a:path>
            </a:pathLst>
          </a:custGeom>
          <a:pattFill prst="pct60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97" name="Straight Arrow Connector 96">
            <a:extLst>
              <a:ext uri="{FF2B5EF4-FFF2-40B4-BE49-F238E27FC236}">
                <a16:creationId xmlns:a16="http://schemas.microsoft.com/office/drawing/2014/main" id="{F70B8627-E6E5-489F-9378-BAB42C3409C7}"/>
              </a:ext>
            </a:extLst>
          </p:cNvPr>
          <p:cNvCxnSpPr>
            <a:cxnSpLocks/>
          </p:cNvCxnSpPr>
          <p:nvPr/>
        </p:nvCxnSpPr>
        <p:spPr>
          <a:xfrm flipV="1">
            <a:off x="4797063" y="3269514"/>
            <a:ext cx="294959" cy="5845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Oval 100">
            <a:extLst>
              <a:ext uri="{FF2B5EF4-FFF2-40B4-BE49-F238E27FC236}">
                <a16:creationId xmlns:a16="http://schemas.microsoft.com/office/drawing/2014/main" id="{D13617C1-6813-4DCD-BBB8-48A87960049E}"/>
              </a:ext>
            </a:extLst>
          </p:cNvPr>
          <p:cNvSpPr/>
          <p:nvPr/>
        </p:nvSpPr>
        <p:spPr>
          <a:xfrm>
            <a:off x="6903560" y="1403777"/>
            <a:ext cx="126786" cy="1347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Flowchart: Summing Junction 101">
            <a:extLst>
              <a:ext uri="{FF2B5EF4-FFF2-40B4-BE49-F238E27FC236}">
                <a16:creationId xmlns:a16="http://schemas.microsoft.com/office/drawing/2014/main" id="{8ECF33C0-B83E-4C08-9A7B-E3B4102024CD}"/>
              </a:ext>
            </a:extLst>
          </p:cNvPr>
          <p:cNvSpPr/>
          <p:nvPr/>
        </p:nvSpPr>
        <p:spPr>
          <a:xfrm>
            <a:off x="5652186" y="3092089"/>
            <a:ext cx="134766" cy="11397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Flowchart: Summing Junction 102">
            <a:extLst>
              <a:ext uri="{FF2B5EF4-FFF2-40B4-BE49-F238E27FC236}">
                <a16:creationId xmlns:a16="http://schemas.microsoft.com/office/drawing/2014/main" id="{746A06A9-CA7B-4ADF-98B8-FEFE5744B4EF}"/>
              </a:ext>
            </a:extLst>
          </p:cNvPr>
          <p:cNvSpPr/>
          <p:nvPr/>
        </p:nvSpPr>
        <p:spPr>
          <a:xfrm>
            <a:off x="10071215" y="4562095"/>
            <a:ext cx="134766" cy="113970"/>
          </a:xfrm>
          <a:prstGeom prst="flowChartSummingJunc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99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icture 1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103" name="Rounded Rectangle 102"/>
          <p:cNvSpPr/>
          <p:nvPr/>
        </p:nvSpPr>
        <p:spPr>
          <a:xfrm rot="17980616">
            <a:off x="7606180" y="3908622"/>
            <a:ext cx="271842" cy="436145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ounded Rectangle 103"/>
          <p:cNvSpPr/>
          <p:nvPr/>
        </p:nvSpPr>
        <p:spPr>
          <a:xfrm rot="17928530">
            <a:off x="8515913" y="2508438"/>
            <a:ext cx="295030" cy="472638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Rounded Rectangle 108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Rounded Rectangle 109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ounded Rectangle 112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ounded Rectangle 113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/>
          <p:cNvSpPr/>
          <p:nvPr/>
        </p:nvSpPr>
        <p:spPr>
          <a:xfrm rot="18269032">
            <a:off x="7757772" y="3539470"/>
            <a:ext cx="429116" cy="483910"/>
          </a:xfrm>
          <a:prstGeom prst="ellipse">
            <a:avLst/>
          </a:prstGeom>
          <a:pattFill prst="trellis">
            <a:fgClr>
              <a:schemeClr val="accent4">
                <a:lumMod val="75000"/>
              </a:schemeClr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 rot="1975127">
            <a:off x="8018471" y="3140398"/>
            <a:ext cx="434892" cy="392008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/>
          <p:cNvSpPr/>
          <p:nvPr/>
        </p:nvSpPr>
        <p:spPr>
          <a:xfrm rot="18269032">
            <a:off x="7062347" y="3045439"/>
            <a:ext cx="367642" cy="235755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1" name="Straight Connector 12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Straight Connector 125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Connector 137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Oval 152"/>
          <p:cNvSpPr/>
          <p:nvPr/>
        </p:nvSpPr>
        <p:spPr>
          <a:xfrm rot="1577350">
            <a:off x="8369649" y="2930771"/>
            <a:ext cx="188863" cy="2290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/>
          <p:cNvSpPr/>
          <p:nvPr/>
        </p:nvSpPr>
        <p:spPr>
          <a:xfrm>
            <a:off x="7258635" y="182654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/>
          <p:cNvSpPr/>
          <p:nvPr/>
        </p:nvSpPr>
        <p:spPr>
          <a:xfrm>
            <a:off x="7485338" y="3712994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6" name="Straight Arrow Connector 155"/>
          <p:cNvCxnSpPr/>
          <p:nvPr/>
        </p:nvCxnSpPr>
        <p:spPr>
          <a:xfrm flipV="1">
            <a:off x="7721231" y="1852466"/>
            <a:ext cx="85411" cy="1605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TextBox 156"/>
          <p:cNvSpPr txBox="1"/>
          <p:nvPr/>
        </p:nvSpPr>
        <p:spPr>
          <a:xfrm>
            <a:off x="9172189" y="2678747"/>
            <a:ext cx="11487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wood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8775231" y="3687928"/>
            <a:ext cx="10938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wood piles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8583009" y="3297812"/>
            <a:ext cx="1269504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Wood treatment area</a:t>
            </a:r>
          </a:p>
        </p:txBody>
      </p:sp>
      <p:cxnSp>
        <p:nvCxnSpPr>
          <p:cNvPr id="160" name="Straight Arrow Connector 159"/>
          <p:cNvCxnSpPr>
            <a:cxnSpLocks/>
            <a:stCxn id="157" idx="1"/>
          </p:cNvCxnSpPr>
          <p:nvPr/>
        </p:nvCxnSpPr>
        <p:spPr>
          <a:xfrm flipH="1">
            <a:off x="8771982" y="2786469"/>
            <a:ext cx="400207" cy="1385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5228141" y="4819993"/>
            <a:ext cx="11119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Composting area</a:t>
            </a:r>
          </a:p>
        </p:txBody>
      </p:sp>
      <p:sp>
        <p:nvSpPr>
          <p:cNvPr id="162" name="TextBox 161"/>
          <p:cNvSpPr txBox="1"/>
          <p:nvPr/>
        </p:nvSpPr>
        <p:spPr>
          <a:xfrm>
            <a:off x="7794342" y="4538435"/>
            <a:ext cx="1388538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Green waste treatment area</a:t>
            </a:r>
          </a:p>
        </p:txBody>
      </p:sp>
      <p:sp>
        <p:nvSpPr>
          <p:cNvPr id="163" name="TextBox 162"/>
          <p:cNvSpPr txBox="1"/>
          <p:nvPr/>
        </p:nvSpPr>
        <p:spPr>
          <a:xfrm>
            <a:off x="7862099" y="4322315"/>
            <a:ext cx="13816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Green waste</a:t>
            </a:r>
          </a:p>
        </p:txBody>
      </p:sp>
      <p:cxnSp>
        <p:nvCxnSpPr>
          <p:cNvPr id="164" name="Straight Arrow Connector 163"/>
          <p:cNvCxnSpPr>
            <a:cxnSpLocks/>
          </p:cNvCxnSpPr>
          <p:nvPr/>
        </p:nvCxnSpPr>
        <p:spPr>
          <a:xfrm flipH="1" flipV="1">
            <a:off x="7359839" y="3248753"/>
            <a:ext cx="705969" cy="110536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Arrow Connector 164"/>
          <p:cNvCxnSpPr>
            <a:cxnSpLocks/>
          </p:cNvCxnSpPr>
          <p:nvPr/>
        </p:nvCxnSpPr>
        <p:spPr>
          <a:xfrm flipH="1">
            <a:off x="8075507" y="3799887"/>
            <a:ext cx="715501" cy="164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Oval 165"/>
          <p:cNvSpPr/>
          <p:nvPr/>
        </p:nvSpPr>
        <p:spPr>
          <a:xfrm rot="2069485">
            <a:off x="7547056" y="2414517"/>
            <a:ext cx="418216" cy="1418322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TextBox 166"/>
          <p:cNvSpPr txBox="1"/>
          <p:nvPr/>
        </p:nvSpPr>
        <p:spPr>
          <a:xfrm>
            <a:off x="8271861" y="3998900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Road sweepings storage</a:t>
            </a:r>
          </a:p>
        </p:txBody>
      </p:sp>
      <p:cxnSp>
        <p:nvCxnSpPr>
          <p:cNvPr id="168" name="Straight Arrow Connector 167"/>
          <p:cNvCxnSpPr>
            <a:cxnSpLocks/>
            <a:stCxn id="167" idx="1"/>
          </p:cNvCxnSpPr>
          <p:nvPr/>
        </p:nvCxnSpPr>
        <p:spPr>
          <a:xfrm flipH="1">
            <a:off x="7772807" y="4106622"/>
            <a:ext cx="499054" cy="246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TextBox 169"/>
          <p:cNvSpPr txBox="1"/>
          <p:nvPr/>
        </p:nvSpPr>
        <p:spPr>
          <a:xfrm rot="18284631">
            <a:off x="7184606" y="2895015"/>
            <a:ext cx="12754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Quarantine area</a:t>
            </a:r>
          </a:p>
        </p:txBody>
      </p:sp>
      <p:sp>
        <p:nvSpPr>
          <p:cNvPr id="173" name="Oval 172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TextBox 173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75" name="Straight Connector 174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/>
          <p:cNvCxnSpPr>
            <a:cxnSpLocks/>
            <a:stCxn id="180" idx="0"/>
          </p:cNvCxnSpPr>
          <p:nvPr/>
        </p:nvCxnSpPr>
        <p:spPr>
          <a:xfrm flipV="1">
            <a:off x="4129799" y="2851360"/>
            <a:ext cx="1760805" cy="14828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Arrow Connector 176"/>
          <p:cNvCxnSpPr>
            <a:cxnSpLocks/>
            <a:stCxn id="180" idx="0"/>
          </p:cNvCxnSpPr>
          <p:nvPr/>
        </p:nvCxnSpPr>
        <p:spPr>
          <a:xfrm flipV="1">
            <a:off x="4129799" y="3042380"/>
            <a:ext cx="1736926" cy="12918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/>
          <p:cNvCxnSpPr>
            <a:cxnSpLocks/>
          </p:cNvCxnSpPr>
          <p:nvPr/>
        </p:nvCxnSpPr>
        <p:spPr>
          <a:xfrm flipV="1">
            <a:off x="4137774" y="3199024"/>
            <a:ext cx="1689024" cy="11327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Arrow Connector 178"/>
          <p:cNvCxnSpPr>
            <a:cxnSpLocks/>
            <a:stCxn id="180" idx="0"/>
          </p:cNvCxnSpPr>
          <p:nvPr/>
        </p:nvCxnSpPr>
        <p:spPr>
          <a:xfrm flipV="1">
            <a:off x="4129799" y="3406510"/>
            <a:ext cx="1661212" cy="927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3099576" y="4334210"/>
            <a:ext cx="20604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stockpiles (air drying bays)—predominantly glass wastes for drying process. Will be used for other wastes (e.g. textiles/mattresses) when required for transportation purposes only.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7387951" y="1078752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Unprocessed glass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7851852" y="1331334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glass</a:t>
            </a:r>
          </a:p>
        </p:txBody>
      </p:sp>
      <p:sp>
        <p:nvSpPr>
          <p:cNvPr id="183" name="TextBox 182"/>
          <p:cNvSpPr txBox="1"/>
          <p:nvPr/>
        </p:nvSpPr>
        <p:spPr>
          <a:xfrm>
            <a:off x="6822427" y="792199"/>
            <a:ext cx="1156209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800" b="1" dirty="0"/>
              <a:t>Glass treatment area</a:t>
            </a:r>
          </a:p>
        </p:txBody>
      </p:sp>
      <p:sp>
        <p:nvSpPr>
          <p:cNvPr id="184" name="Rounded Rectangle 183"/>
          <p:cNvSpPr/>
          <p:nvPr/>
        </p:nvSpPr>
        <p:spPr>
          <a:xfrm rot="18012105">
            <a:off x="7328771" y="1547897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Rounded Rectangle 184"/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6" name="Straight Arrow Connector 185"/>
          <p:cNvCxnSpPr>
            <a:cxnSpLocks/>
            <a:endCxn id="184" idx="3"/>
          </p:cNvCxnSpPr>
          <p:nvPr/>
        </p:nvCxnSpPr>
        <p:spPr>
          <a:xfrm flipH="1">
            <a:off x="7491192" y="1266129"/>
            <a:ext cx="281614" cy="2866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>
            <a:cxnSpLocks/>
            <a:endCxn id="185" idx="3"/>
          </p:cNvCxnSpPr>
          <p:nvPr/>
        </p:nvCxnSpPr>
        <p:spPr>
          <a:xfrm flipH="1">
            <a:off x="7824066" y="1540005"/>
            <a:ext cx="281987" cy="2131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4202009" y="303936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Waste storage and plant locations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98CF812-8AA9-4617-AF13-A12CD0C05F7A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064AB79A-52FE-4B99-BA15-7E53D1DA7D36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1568DC5F-34D1-4390-84D3-DA384934DAB8}"/>
              </a:ext>
            </a:extLst>
          </p:cNvPr>
          <p:cNvCxnSpPr>
            <a:cxnSpLocks/>
          </p:cNvCxnSpPr>
          <p:nvPr/>
        </p:nvCxnSpPr>
        <p:spPr>
          <a:xfrm>
            <a:off x="5784105" y="2441917"/>
            <a:ext cx="33906" cy="2948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B3036011-3EBC-4A2D-95D7-B032C3A3329E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>
            <a:extLst>
              <a:ext uri="{FF2B5EF4-FFF2-40B4-BE49-F238E27FC236}">
                <a16:creationId xmlns:a16="http://schemas.microsoft.com/office/drawing/2014/main" id="{DDAED34B-4E30-494B-A5DE-67FBB8C5D538}"/>
              </a:ext>
            </a:extLst>
          </p:cNvPr>
          <p:cNvSpPr txBox="1"/>
          <p:nvPr/>
        </p:nvSpPr>
        <p:spPr>
          <a:xfrm>
            <a:off x="1573797" y="3930526"/>
            <a:ext cx="161879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Internal storage bays (not heated)</a:t>
            </a:r>
          </a:p>
        </p:txBody>
      </p:sp>
      <p:cxnSp>
        <p:nvCxnSpPr>
          <p:cNvPr id="197" name="Straight Arrow Connector 196">
            <a:extLst>
              <a:ext uri="{FF2B5EF4-FFF2-40B4-BE49-F238E27FC236}">
                <a16:creationId xmlns:a16="http://schemas.microsoft.com/office/drawing/2014/main" id="{31D4EC6D-9914-4177-840C-4BE3B44937B4}"/>
              </a:ext>
            </a:extLst>
          </p:cNvPr>
          <p:cNvCxnSpPr>
            <a:cxnSpLocks/>
            <a:stCxn id="195" idx="0"/>
          </p:cNvCxnSpPr>
          <p:nvPr/>
        </p:nvCxnSpPr>
        <p:spPr>
          <a:xfrm flipV="1">
            <a:off x="2383195" y="2491238"/>
            <a:ext cx="3473679" cy="14392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Arrow Connector 197">
            <a:extLst>
              <a:ext uri="{FF2B5EF4-FFF2-40B4-BE49-F238E27FC236}">
                <a16:creationId xmlns:a16="http://schemas.microsoft.com/office/drawing/2014/main" id="{D6AA0DE7-D8C6-481B-8CB8-98208BCB1CC3}"/>
              </a:ext>
            </a:extLst>
          </p:cNvPr>
          <p:cNvCxnSpPr>
            <a:cxnSpLocks/>
            <a:stCxn id="195" idx="0"/>
          </p:cNvCxnSpPr>
          <p:nvPr/>
        </p:nvCxnSpPr>
        <p:spPr>
          <a:xfrm flipV="1">
            <a:off x="2383195" y="2643668"/>
            <a:ext cx="3518746" cy="128685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Rounded Rectangle 145">
            <a:extLst>
              <a:ext uri="{FF2B5EF4-FFF2-40B4-BE49-F238E27FC236}">
                <a16:creationId xmlns:a16="http://schemas.microsoft.com/office/drawing/2014/main" id="{B56C4D15-AFC1-4001-8BE6-2066A666D214}"/>
              </a:ext>
            </a:extLst>
          </p:cNvPr>
          <p:cNvSpPr/>
          <p:nvPr/>
        </p:nvSpPr>
        <p:spPr>
          <a:xfrm rot="18012105">
            <a:off x="7101602" y="1415073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0" name="Straight Arrow Connector 199">
            <a:extLst>
              <a:ext uri="{FF2B5EF4-FFF2-40B4-BE49-F238E27FC236}">
                <a16:creationId xmlns:a16="http://schemas.microsoft.com/office/drawing/2014/main" id="{50627B48-DF08-4071-B843-6423EEA56BF6}"/>
              </a:ext>
            </a:extLst>
          </p:cNvPr>
          <p:cNvCxnSpPr>
            <a:cxnSpLocks/>
            <a:endCxn id="199" idx="3"/>
          </p:cNvCxnSpPr>
          <p:nvPr/>
        </p:nvCxnSpPr>
        <p:spPr>
          <a:xfrm flipH="1">
            <a:off x="7264023" y="1263971"/>
            <a:ext cx="491387" cy="1559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Oval 201">
            <a:extLst>
              <a:ext uri="{FF2B5EF4-FFF2-40B4-BE49-F238E27FC236}">
                <a16:creationId xmlns:a16="http://schemas.microsoft.com/office/drawing/2014/main" id="{7F47F815-ED7C-4A76-8005-3CF4D0714016}"/>
              </a:ext>
            </a:extLst>
          </p:cNvPr>
          <p:cNvSpPr/>
          <p:nvPr/>
        </p:nvSpPr>
        <p:spPr>
          <a:xfrm rot="17919428">
            <a:off x="6803914" y="3416909"/>
            <a:ext cx="408936" cy="228476"/>
          </a:xfrm>
          <a:prstGeom prst="ellipse">
            <a:avLst/>
          </a:prstGeom>
          <a:pattFill prst="trellis">
            <a:fgClr>
              <a:srgbClr val="00B05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999BBAD7-8112-4C9E-984A-05F290D59551}"/>
              </a:ext>
            </a:extLst>
          </p:cNvPr>
          <p:cNvSpPr txBox="1"/>
          <p:nvPr/>
        </p:nvSpPr>
        <p:spPr>
          <a:xfrm>
            <a:off x="7661058" y="4786917"/>
            <a:ext cx="17581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Processed (Oversized) Green waste</a:t>
            </a:r>
          </a:p>
        </p:txBody>
      </p:sp>
      <p:sp>
        <p:nvSpPr>
          <p:cNvPr id="212" name="Rectangle: Rounded Corners 189">
            <a:extLst>
              <a:ext uri="{FF2B5EF4-FFF2-40B4-BE49-F238E27FC236}">
                <a16:creationId xmlns:a16="http://schemas.microsoft.com/office/drawing/2014/main" id="{A706FF1E-A9C5-48F7-B693-A5C913AD253D}"/>
              </a:ext>
            </a:extLst>
          </p:cNvPr>
          <p:cNvSpPr/>
          <p:nvPr/>
        </p:nvSpPr>
        <p:spPr>
          <a:xfrm rot="1786743">
            <a:off x="5823675" y="3896573"/>
            <a:ext cx="1909590" cy="796727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3" name="Straight Arrow Connector 212"/>
          <p:cNvCxnSpPr>
            <a:cxnSpLocks/>
            <a:stCxn id="161" idx="0"/>
          </p:cNvCxnSpPr>
          <p:nvPr/>
        </p:nvCxnSpPr>
        <p:spPr>
          <a:xfrm flipV="1">
            <a:off x="5784105" y="4244763"/>
            <a:ext cx="607972" cy="57523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Rounded Rectangle 10">
            <a:extLst>
              <a:ext uri="{FF2B5EF4-FFF2-40B4-BE49-F238E27FC236}">
                <a16:creationId xmlns:a16="http://schemas.microsoft.com/office/drawing/2014/main" id="{7E05C72E-FC18-40D0-9653-230CF52EF6A5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Rounded Rectangle 10">
            <a:extLst>
              <a:ext uri="{FF2B5EF4-FFF2-40B4-BE49-F238E27FC236}">
                <a16:creationId xmlns:a16="http://schemas.microsoft.com/office/drawing/2014/main" id="{2AF734A5-9CC5-4ED4-822A-A74F748C9832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ounded Rectangle 10">
            <a:extLst>
              <a:ext uri="{FF2B5EF4-FFF2-40B4-BE49-F238E27FC236}">
                <a16:creationId xmlns:a16="http://schemas.microsoft.com/office/drawing/2014/main" id="{3BAAB78C-E7E6-4A15-A0DF-0F17F66851A4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C3958B14-80C1-41D5-B6A2-DF483375D25F}"/>
              </a:ext>
            </a:extLst>
          </p:cNvPr>
          <p:cNvSpPr txBox="1"/>
          <p:nvPr/>
        </p:nvSpPr>
        <p:spPr>
          <a:xfrm>
            <a:off x="4265023" y="564175"/>
            <a:ext cx="2365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stockpiles (air drying bays)—predominantly glass wastes for drying process. Will be used for other wastes (e.g. textiles/mattresses) when required for transportation purposes only.</a:t>
            </a:r>
          </a:p>
        </p:txBody>
      </p:sp>
      <p:cxnSp>
        <p:nvCxnSpPr>
          <p:cNvPr id="221" name="Straight Arrow Connector 220">
            <a:extLst>
              <a:ext uri="{FF2B5EF4-FFF2-40B4-BE49-F238E27FC236}">
                <a16:creationId xmlns:a16="http://schemas.microsoft.com/office/drawing/2014/main" id="{6887B657-020D-4B42-AAE6-02F9A43A4D84}"/>
              </a:ext>
            </a:extLst>
          </p:cNvPr>
          <p:cNvCxnSpPr>
            <a:cxnSpLocks/>
            <a:stCxn id="217" idx="2"/>
          </p:cNvCxnSpPr>
          <p:nvPr/>
        </p:nvCxnSpPr>
        <p:spPr>
          <a:xfrm>
            <a:off x="5447977" y="1148950"/>
            <a:ext cx="828411" cy="2858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Arrow Connector 223">
            <a:extLst>
              <a:ext uri="{FF2B5EF4-FFF2-40B4-BE49-F238E27FC236}">
                <a16:creationId xmlns:a16="http://schemas.microsoft.com/office/drawing/2014/main" id="{C21B9804-5702-492D-B13D-65BC90E8C662}"/>
              </a:ext>
            </a:extLst>
          </p:cNvPr>
          <p:cNvCxnSpPr>
            <a:cxnSpLocks/>
            <a:stCxn id="217" idx="2"/>
          </p:cNvCxnSpPr>
          <p:nvPr/>
        </p:nvCxnSpPr>
        <p:spPr>
          <a:xfrm>
            <a:off x="5447977" y="1148950"/>
            <a:ext cx="988746" cy="15110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Arrow Connector 225">
            <a:extLst>
              <a:ext uri="{FF2B5EF4-FFF2-40B4-BE49-F238E27FC236}">
                <a16:creationId xmlns:a16="http://schemas.microsoft.com/office/drawing/2014/main" id="{F1BA7E21-A1DF-474D-BBD0-E5560D40517D}"/>
              </a:ext>
            </a:extLst>
          </p:cNvPr>
          <p:cNvCxnSpPr>
            <a:cxnSpLocks/>
            <a:stCxn id="217" idx="2"/>
          </p:cNvCxnSpPr>
          <p:nvPr/>
        </p:nvCxnSpPr>
        <p:spPr>
          <a:xfrm>
            <a:off x="5447977" y="1148950"/>
            <a:ext cx="620449" cy="3913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0E3DFBA8-FFB5-45B2-A707-7C3602D61465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574C2C71-9B15-44BB-BC85-DF8CCE9BCCDF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84B47E15-F7B3-4D27-8F95-23C5C6EBFA96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6F1C327A-C84D-4FFC-9FB1-71E22397C335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71B87D31-91A0-455F-BF44-C15C6E98E8D7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3" name="Group 232"/>
          <p:cNvGrpSpPr/>
          <p:nvPr/>
        </p:nvGrpSpPr>
        <p:grpSpPr>
          <a:xfrm rot="258401">
            <a:off x="6584139" y="1933438"/>
            <a:ext cx="1099620" cy="1742335"/>
            <a:chOff x="6557226" y="1925666"/>
            <a:chExt cx="1099620" cy="1742335"/>
          </a:xfrm>
        </p:grpSpPr>
        <p:cxnSp>
          <p:nvCxnSpPr>
            <p:cNvPr id="234" name="Straight Connector 233"/>
            <p:cNvCxnSpPr>
              <a:cxnSpLocks/>
            </p:cNvCxnSpPr>
            <p:nvPr/>
          </p:nvCxnSpPr>
          <p:spPr>
            <a:xfrm flipH="1">
              <a:off x="6557226" y="1925666"/>
              <a:ext cx="182870" cy="36952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Straight Connector 235"/>
            <p:cNvCxnSpPr>
              <a:cxnSpLocks/>
            </p:cNvCxnSpPr>
            <p:nvPr/>
          </p:nvCxnSpPr>
          <p:spPr>
            <a:xfrm flipH="1" flipV="1">
              <a:off x="6663663" y="2088626"/>
              <a:ext cx="993183" cy="50344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>
              <a:cxnSpLocks/>
            </p:cNvCxnSpPr>
            <p:nvPr/>
          </p:nvCxnSpPr>
          <p:spPr>
            <a:xfrm flipH="1">
              <a:off x="6808308" y="2315763"/>
              <a:ext cx="731235" cy="135223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>
              <a:cxnSpLocks/>
            </p:cNvCxnSpPr>
            <p:nvPr/>
          </p:nvCxnSpPr>
          <p:spPr>
            <a:xfrm flipH="1" flipV="1">
              <a:off x="7007784" y="2792862"/>
              <a:ext cx="424045" cy="21080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>
              <a:cxnSpLocks/>
            </p:cNvCxnSpPr>
            <p:nvPr/>
          </p:nvCxnSpPr>
          <p:spPr>
            <a:xfrm flipH="1" flipV="1">
              <a:off x="6816580" y="3159909"/>
              <a:ext cx="424045" cy="21080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>
              <a:cxnSpLocks/>
            </p:cNvCxnSpPr>
            <p:nvPr/>
          </p:nvCxnSpPr>
          <p:spPr>
            <a:xfrm flipH="1">
              <a:off x="6945846" y="2116166"/>
              <a:ext cx="182870" cy="36952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7329C360-746D-4E44-9F0F-26C49ACCD205}"/>
              </a:ext>
            </a:extLst>
          </p:cNvPr>
          <p:cNvCxnSpPr>
            <a:cxnSpLocks/>
          </p:cNvCxnSpPr>
          <p:nvPr/>
        </p:nvCxnSpPr>
        <p:spPr>
          <a:xfrm flipH="1" flipV="1">
            <a:off x="7137919" y="3655784"/>
            <a:ext cx="597470" cy="11431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/>
          <p:cNvCxnSpPr/>
          <p:nvPr/>
        </p:nvCxnSpPr>
        <p:spPr>
          <a:xfrm flipH="1" flipV="1">
            <a:off x="8341033" y="276514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/>
          <p:cNvCxnSpPr>
            <a:cxnSpLocks/>
          </p:cNvCxnSpPr>
          <p:nvPr/>
        </p:nvCxnSpPr>
        <p:spPr>
          <a:xfrm flipV="1">
            <a:off x="8179512" y="200412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8" name="Oval 247"/>
          <p:cNvSpPr/>
          <p:nvPr/>
        </p:nvSpPr>
        <p:spPr>
          <a:xfrm rot="1537094">
            <a:off x="6418358" y="2438264"/>
            <a:ext cx="379040" cy="831093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9" name="TextBox 248"/>
          <p:cNvSpPr txBox="1"/>
          <p:nvPr/>
        </p:nvSpPr>
        <p:spPr>
          <a:xfrm rot="17752240">
            <a:off x="6165483" y="2753855"/>
            <a:ext cx="8826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Quarantine area</a:t>
            </a:r>
          </a:p>
        </p:txBody>
      </p:sp>
      <p:sp>
        <p:nvSpPr>
          <p:cNvPr id="250" name="Rounded Rectangle 249"/>
          <p:cNvSpPr/>
          <p:nvPr/>
        </p:nvSpPr>
        <p:spPr>
          <a:xfrm rot="17928530">
            <a:off x="8690774" y="2213150"/>
            <a:ext cx="295030" cy="472638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1" name="Straight Connector 250"/>
          <p:cNvCxnSpPr/>
          <p:nvPr/>
        </p:nvCxnSpPr>
        <p:spPr>
          <a:xfrm flipH="1" flipV="1">
            <a:off x="8534073" y="247050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Arrow Connector 251"/>
          <p:cNvCxnSpPr>
            <a:cxnSpLocks/>
            <a:stCxn id="157" idx="1"/>
          </p:cNvCxnSpPr>
          <p:nvPr/>
        </p:nvCxnSpPr>
        <p:spPr>
          <a:xfrm flipH="1" flipV="1">
            <a:off x="8861109" y="2550857"/>
            <a:ext cx="311080" cy="2356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7372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807883" y="1751830"/>
            <a:ext cx="131062" cy="205965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310515" y="4243255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Existing area for treatment/storage--concreted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32500" y="3734097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Waste storage building</a:t>
            </a:r>
          </a:p>
        </p:txBody>
      </p:sp>
      <p:cxnSp>
        <p:nvCxnSpPr>
          <p:cNvPr id="25" name="Straight Arrow Connector 24"/>
          <p:cNvCxnSpPr>
            <a:cxnSpLocks/>
            <a:stCxn id="24" idx="0"/>
          </p:cNvCxnSpPr>
          <p:nvPr/>
        </p:nvCxnSpPr>
        <p:spPr>
          <a:xfrm flipH="1" flipV="1">
            <a:off x="5904156" y="3225755"/>
            <a:ext cx="161322" cy="5083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89456" y="509600"/>
            <a:ext cx="16494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Existing series of concrete bays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5952069" y="725044"/>
            <a:ext cx="1058907" cy="20169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cxnSpLocks/>
          </p:cNvCxnSpPr>
          <p:nvPr/>
        </p:nvCxnSpPr>
        <p:spPr>
          <a:xfrm>
            <a:off x="6994539" y="720140"/>
            <a:ext cx="345643" cy="73494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363006" y="2967889"/>
            <a:ext cx="12331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/>
              <a:t>New series of concrete bays/wall to be installed</a:t>
            </a:r>
          </a:p>
        </p:txBody>
      </p:sp>
      <p:cxnSp>
        <p:nvCxnSpPr>
          <p:cNvPr id="40" name="Straight Arrow Connector 39"/>
          <p:cNvCxnSpPr>
            <a:cxnSpLocks/>
            <a:stCxn id="38" idx="1"/>
          </p:cNvCxnSpPr>
          <p:nvPr/>
        </p:nvCxnSpPr>
        <p:spPr>
          <a:xfrm flipH="1">
            <a:off x="7101631" y="3137166"/>
            <a:ext cx="261375" cy="1008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879426" y="331119"/>
            <a:ext cx="10114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Infrastructure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4672B62-0E92-4AE5-BBB6-BCB4ECFAC7B2}"/>
              </a:ext>
            </a:extLst>
          </p:cNvPr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262ACF3-C650-43EB-AF55-6CE086C778FF}"/>
              </a:ext>
            </a:extLst>
          </p:cNvPr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E2D6214-78E1-4FAB-AB6A-6C1714EC2C33}"/>
              </a:ext>
            </a:extLst>
          </p:cNvPr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518B032-7976-42E4-8339-3218395B3ACF}"/>
              </a:ext>
            </a:extLst>
          </p:cNvPr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8153C5BF-1D4C-4DDB-83B3-E4A018A51D16}"/>
              </a:ext>
            </a:extLst>
          </p:cNvPr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5CCCF35-4B32-4F72-8FFC-E001282FA702}"/>
              </a:ext>
            </a:extLst>
          </p:cNvPr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9E4DB2D-C8A4-46BE-8818-12DD747C8789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223EB41D-4BB5-41F9-A858-BBA896035D55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92F4491-2098-4EB4-9BF5-C021A9B2F606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A237591-CB99-49A8-B514-3C10B4C3A777}"/>
              </a:ext>
            </a:extLst>
          </p:cNvPr>
          <p:cNvCxnSpPr>
            <a:cxnSpLocks/>
          </p:cNvCxnSpPr>
          <p:nvPr/>
        </p:nvCxnSpPr>
        <p:spPr>
          <a:xfrm flipH="1" flipV="1">
            <a:off x="5769048" y="2435560"/>
            <a:ext cx="47725" cy="33572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05A70246-38C1-4DFE-B859-B3DE3B63D050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6915970E-483B-4079-B549-A5E2B49DD86C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C4DCD003-2DF6-4A40-971A-B7F6C87B9404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F08EC373-2FB0-437B-9E1F-81A11F8AE6E9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965619FC-00DC-48EC-86F2-DBFE5124A26E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6467FF29-7555-4154-AAA4-A7F61BF207AC}"/>
              </a:ext>
            </a:extLst>
          </p:cNvPr>
          <p:cNvCxnSpPr>
            <a:cxnSpLocks/>
          </p:cNvCxnSpPr>
          <p:nvPr/>
        </p:nvCxnSpPr>
        <p:spPr>
          <a:xfrm flipH="1">
            <a:off x="6191219" y="717849"/>
            <a:ext cx="822288" cy="7064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9D9973B0-AFFA-4DC9-A5A1-8FC6878E0748}"/>
              </a:ext>
            </a:extLst>
          </p:cNvPr>
          <p:cNvCxnSpPr>
            <a:cxnSpLocks/>
            <a:stCxn id="38" idx="2"/>
          </p:cNvCxnSpPr>
          <p:nvPr/>
        </p:nvCxnSpPr>
        <p:spPr>
          <a:xfrm>
            <a:off x="7979568" y="3306443"/>
            <a:ext cx="95941" cy="2027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85BFC8E1-66A5-47F9-A6E8-58085994C4A3}"/>
              </a:ext>
            </a:extLst>
          </p:cNvPr>
          <p:cNvCxnSpPr>
            <a:cxnSpLocks/>
          </p:cNvCxnSpPr>
          <p:nvPr/>
        </p:nvCxnSpPr>
        <p:spPr>
          <a:xfrm>
            <a:off x="4069499" y="3345081"/>
            <a:ext cx="0" cy="8391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4B62D33E-87E0-4BA9-90F3-B833983E5C9F}"/>
              </a:ext>
            </a:extLst>
          </p:cNvPr>
          <p:cNvSpPr txBox="1"/>
          <p:nvPr/>
        </p:nvSpPr>
        <p:spPr>
          <a:xfrm>
            <a:off x="2172830" y="3704825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Spring water storage 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EB88C22-14D5-44AB-B7C9-EAEF1E0EC258}"/>
              </a:ext>
            </a:extLst>
          </p:cNvPr>
          <p:cNvSpPr txBox="1"/>
          <p:nvPr/>
        </p:nvSpPr>
        <p:spPr>
          <a:xfrm>
            <a:off x="3959031" y="3759659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Lines storage lagoon-site water</a:t>
            </a:r>
          </a:p>
        </p:txBody>
      </p: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8BA19FF6-1250-4650-96D5-410636C89DA5}"/>
              </a:ext>
            </a:extLst>
          </p:cNvPr>
          <p:cNvCxnSpPr>
            <a:cxnSpLocks/>
          </p:cNvCxnSpPr>
          <p:nvPr/>
        </p:nvCxnSpPr>
        <p:spPr>
          <a:xfrm flipV="1">
            <a:off x="4645766" y="3251709"/>
            <a:ext cx="422623" cy="56083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0EC3C94D-D1D8-425C-965B-00C94314CCD5}"/>
              </a:ext>
            </a:extLst>
          </p:cNvPr>
          <p:cNvCxnSpPr>
            <a:cxnSpLocks/>
          </p:cNvCxnSpPr>
          <p:nvPr/>
        </p:nvCxnSpPr>
        <p:spPr>
          <a:xfrm flipV="1">
            <a:off x="2820931" y="3127918"/>
            <a:ext cx="613521" cy="5858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Group 89"/>
          <p:cNvGrpSpPr/>
          <p:nvPr/>
        </p:nvGrpSpPr>
        <p:grpSpPr>
          <a:xfrm>
            <a:off x="6584139" y="1933438"/>
            <a:ext cx="2390145" cy="1742335"/>
            <a:chOff x="6584139" y="1933438"/>
            <a:chExt cx="2390145" cy="1742335"/>
          </a:xfrm>
        </p:grpSpPr>
        <p:cxnSp>
          <p:nvCxnSpPr>
            <p:cNvPr id="91" name="Straight Connector 90"/>
            <p:cNvCxnSpPr/>
            <p:nvPr/>
          </p:nvCxnSpPr>
          <p:spPr>
            <a:xfrm flipH="1" flipV="1">
              <a:off x="8341033" y="2765148"/>
              <a:ext cx="440211" cy="24758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" name="Group 91"/>
            <p:cNvGrpSpPr/>
            <p:nvPr/>
          </p:nvGrpSpPr>
          <p:grpSpPr>
            <a:xfrm>
              <a:off x="6584139" y="1933438"/>
              <a:ext cx="2390145" cy="1742335"/>
              <a:chOff x="6584139" y="1933438"/>
              <a:chExt cx="2390145" cy="1742335"/>
            </a:xfrm>
          </p:grpSpPr>
          <p:grpSp>
            <p:nvGrpSpPr>
              <p:cNvPr id="93" name="Group 92"/>
              <p:cNvGrpSpPr/>
              <p:nvPr/>
            </p:nvGrpSpPr>
            <p:grpSpPr>
              <a:xfrm>
                <a:off x="6584139" y="1933438"/>
                <a:ext cx="1810207" cy="1742335"/>
                <a:chOff x="6584139" y="1933438"/>
                <a:chExt cx="1810207" cy="1742335"/>
              </a:xfrm>
            </p:grpSpPr>
            <p:grpSp>
              <p:nvGrpSpPr>
                <p:cNvPr id="95" name="Group 94"/>
                <p:cNvGrpSpPr/>
                <p:nvPr/>
              </p:nvGrpSpPr>
              <p:grpSpPr>
                <a:xfrm rot="258401">
                  <a:off x="6584139" y="1933438"/>
                  <a:ext cx="1099620" cy="1742335"/>
                  <a:chOff x="6557226" y="1925666"/>
                  <a:chExt cx="1099620" cy="1742335"/>
                </a:xfrm>
              </p:grpSpPr>
              <p:cxnSp>
                <p:nvCxnSpPr>
                  <p:cNvPr id="97" name="Straight Connector 96"/>
                  <p:cNvCxnSpPr>
                    <a:cxnSpLocks/>
                  </p:cNvCxnSpPr>
                  <p:nvPr/>
                </p:nvCxnSpPr>
                <p:spPr>
                  <a:xfrm flipH="1">
                    <a:off x="6557226" y="1925666"/>
                    <a:ext cx="182870" cy="369526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/>
                  <p:cNvCxnSpPr>
                    <a:cxnSpLocks/>
                  </p:cNvCxnSpPr>
                  <p:nvPr/>
                </p:nvCxnSpPr>
                <p:spPr>
                  <a:xfrm flipH="1" flipV="1">
                    <a:off x="6663663" y="2088626"/>
                    <a:ext cx="993183" cy="503445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/>
                  <p:cNvCxnSpPr>
                    <a:cxnSpLocks/>
                  </p:cNvCxnSpPr>
                  <p:nvPr/>
                </p:nvCxnSpPr>
                <p:spPr>
                  <a:xfrm flipH="1">
                    <a:off x="6808308" y="2315763"/>
                    <a:ext cx="731235" cy="1352238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/>
                  <p:cNvCxnSpPr>
                    <a:cxnSpLocks/>
                  </p:cNvCxnSpPr>
                  <p:nvPr/>
                </p:nvCxnSpPr>
                <p:spPr>
                  <a:xfrm flipH="1" flipV="1">
                    <a:off x="7007784" y="2792862"/>
                    <a:ext cx="424045" cy="210802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/>
                  <p:cNvCxnSpPr>
                    <a:cxnSpLocks/>
                  </p:cNvCxnSpPr>
                  <p:nvPr/>
                </p:nvCxnSpPr>
                <p:spPr>
                  <a:xfrm flipH="1" flipV="1">
                    <a:off x="6816580" y="3159909"/>
                    <a:ext cx="424045" cy="210802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/>
                  <p:cNvCxnSpPr>
                    <a:cxnSpLocks/>
                  </p:cNvCxnSpPr>
                  <p:nvPr/>
                </p:nvCxnSpPr>
                <p:spPr>
                  <a:xfrm flipH="1">
                    <a:off x="6945846" y="2116166"/>
                    <a:ext cx="182870" cy="369526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96" name="Straight Connector 95"/>
                <p:cNvCxnSpPr>
                  <a:cxnSpLocks/>
                </p:cNvCxnSpPr>
                <p:nvPr/>
              </p:nvCxnSpPr>
              <p:spPr>
                <a:xfrm flipV="1">
                  <a:off x="8179512" y="2004125"/>
                  <a:ext cx="214834" cy="348023"/>
                </a:xfrm>
                <a:prstGeom prst="line">
                  <a:avLst/>
                </a:prstGeom>
                <a:ln w="222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4" name="Straight Connector 93"/>
              <p:cNvCxnSpPr/>
              <p:nvPr/>
            </p:nvCxnSpPr>
            <p:spPr>
              <a:xfrm flipH="1" flipV="1">
                <a:off x="8534073" y="2470508"/>
                <a:ext cx="440211" cy="247581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9D9973B0-AFFA-4DC9-A5A1-8FC6878E0748}"/>
              </a:ext>
            </a:extLst>
          </p:cNvPr>
          <p:cNvCxnSpPr>
            <a:cxnSpLocks/>
            <a:stCxn id="38" idx="0"/>
          </p:cNvCxnSpPr>
          <p:nvPr/>
        </p:nvCxnSpPr>
        <p:spPr>
          <a:xfrm flipV="1">
            <a:off x="7979568" y="2495972"/>
            <a:ext cx="495493" cy="471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9D9973B0-AFFA-4DC9-A5A1-8FC6878E0748}"/>
              </a:ext>
            </a:extLst>
          </p:cNvPr>
          <p:cNvCxnSpPr>
            <a:cxnSpLocks/>
            <a:stCxn id="38" idx="0"/>
          </p:cNvCxnSpPr>
          <p:nvPr/>
        </p:nvCxnSpPr>
        <p:spPr>
          <a:xfrm flipV="1">
            <a:off x="7979568" y="2825820"/>
            <a:ext cx="356600" cy="14206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9D9973B0-AFFA-4DC9-A5A1-8FC6878E0748}"/>
              </a:ext>
            </a:extLst>
          </p:cNvPr>
          <p:cNvCxnSpPr>
            <a:cxnSpLocks/>
            <a:stCxn id="38" idx="0"/>
          </p:cNvCxnSpPr>
          <p:nvPr/>
        </p:nvCxnSpPr>
        <p:spPr>
          <a:xfrm flipV="1">
            <a:off x="7979568" y="2403344"/>
            <a:ext cx="199944" cy="5645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>
            <a:cxnSpLocks/>
            <a:stCxn id="38" idx="1"/>
          </p:cNvCxnSpPr>
          <p:nvPr/>
        </p:nvCxnSpPr>
        <p:spPr>
          <a:xfrm flipH="1" flipV="1">
            <a:off x="7120919" y="2470957"/>
            <a:ext cx="242087" cy="6662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174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0938" y="56079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89" name="TextBox 88"/>
          <p:cNvSpPr txBox="1"/>
          <p:nvPr/>
        </p:nvSpPr>
        <p:spPr>
          <a:xfrm>
            <a:off x="4202008" y="303936"/>
            <a:ext cx="2787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Stack management and separation distances</a:t>
            </a:r>
          </a:p>
        </p:txBody>
      </p:sp>
      <p:cxnSp>
        <p:nvCxnSpPr>
          <p:cNvPr id="94" name="Straight Arrow Connector 93"/>
          <p:cNvCxnSpPr>
            <a:cxnSpLocks/>
          </p:cNvCxnSpPr>
          <p:nvPr/>
        </p:nvCxnSpPr>
        <p:spPr>
          <a:xfrm flipH="1" flipV="1">
            <a:off x="6967432" y="4440139"/>
            <a:ext cx="255340" cy="1911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006238" y="4386828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7m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1920241" y="4237059"/>
            <a:ext cx="375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Separation distances justified within the previous FPMP, please see this document for reasoning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014669" y="3086619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20-30m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8034317" y="2226831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40m</a:t>
            </a:r>
          </a:p>
        </p:txBody>
      </p:sp>
      <p:sp>
        <p:nvSpPr>
          <p:cNvPr id="136" name="TextBox 135"/>
          <p:cNvSpPr txBox="1"/>
          <p:nvPr/>
        </p:nvSpPr>
        <p:spPr>
          <a:xfrm>
            <a:off x="7360757" y="213123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sp>
        <p:nvSpPr>
          <p:cNvPr id="70" name="Rounded Rectangle 8">
            <a:extLst>
              <a:ext uri="{FF2B5EF4-FFF2-40B4-BE49-F238E27FC236}">
                <a16:creationId xmlns:a16="http://schemas.microsoft.com/office/drawing/2014/main" id="{42B97F0F-4CAC-4F94-B49E-EDE4E9BB4CC9}"/>
              </a:ext>
            </a:extLst>
          </p:cNvPr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9">
            <a:extLst>
              <a:ext uri="{FF2B5EF4-FFF2-40B4-BE49-F238E27FC236}">
                <a16:creationId xmlns:a16="http://schemas.microsoft.com/office/drawing/2014/main" id="{5BE42789-42BA-4C3C-8ABF-4DC535A20189}"/>
              </a:ext>
            </a:extLst>
          </p:cNvPr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ounded Rectangle 10">
            <a:extLst>
              <a:ext uri="{FF2B5EF4-FFF2-40B4-BE49-F238E27FC236}">
                <a16:creationId xmlns:a16="http://schemas.microsoft.com/office/drawing/2014/main" id="{AD400B6D-8163-47F1-8DC9-EFE61598FB33}"/>
              </a:ext>
            </a:extLst>
          </p:cNvPr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F4CBCA81-DCD9-4390-A836-8A8459C203BC}"/>
              </a:ext>
            </a:extLst>
          </p:cNvPr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53DC3188-7201-41AA-8BA2-0DCA48291B8E}"/>
              </a:ext>
            </a:extLst>
          </p:cNvPr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120025F-DA90-4001-919A-70E9349193CF}"/>
              </a:ext>
            </a:extLst>
          </p:cNvPr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62E2DE3-5565-407D-8CA6-C60AAAF45A56}"/>
              </a:ext>
            </a:extLst>
          </p:cNvPr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Rounded Rectangle 145">
            <a:extLst>
              <a:ext uri="{FF2B5EF4-FFF2-40B4-BE49-F238E27FC236}">
                <a16:creationId xmlns:a16="http://schemas.microsoft.com/office/drawing/2014/main" id="{095A850A-E66C-4A2D-AE2A-619B17BE133C}"/>
              </a:ext>
            </a:extLst>
          </p:cNvPr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ounded Rectangle 146">
            <a:extLst>
              <a:ext uri="{FF2B5EF4-FFF2-40B4-BE49-F238E27FC236}">
                <a16:creationId xmlns:a16="http://schemas.microsoft.com/office/drawing/2014/main" id="{4215A69F-63B2-42DE-83A9-521BD6ED5DB5}"/>
              </a:ext>
            </a:extLst>
          </p:cNvPr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ounded Rectangle 145">
            <a:extLst>
              <a:ext uri="{FF2B5EF4-FFF2-40B4-BE49-F238E27FC236}">
                <a16:creationId xmlns:a16="http://schemas.microsoft.com/office/drawing/2014/main" id="{0DCAEC5B-C386-4062-B215-C5EFBD8C2630}"/>
              </a:ext>
            </a:extLst>
          </p:cNvPr>
          <p:cNvSpPr/>
          <p:nvPr/>
        </p:nvSpPr>
        <p:spPr>
          <a:xfrm rot="18012105">
            <a:off x="7101603" y="1415074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: Rounded Corners 189">
            <a:extLst>
              <a:ext uri="{FF2B5EF4-FFF2-40B4-BE49-F238E27FC236}">
                <a16:creationId xmlns:a16="http://schemas.microsoft.com/office/drawing/2014/main" id="{1BB14905-4785-429A-943D-D7B376758D62}"/>
              </a:ext>
            </a:extLst>
          </p:cNvPr>
          <p:cNvSpPr/>
          <p:nvPr/>
        </p:nvSpPr>
        <p:spPr>
          <a:xfrm rot="1786743">
            <a:off x="5862619" y="3924529"/>
            <a:ext cx="1874273" cy="775196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ounded Rectangle 10">
            <a:extLst>
              <a:ext uri="{FF2B5EF4-FFF2-40B4-BE49-F238E27FC236}">
                <a16:creationId xmlns:a16="http://schemas.microsoft.com/office/drawing/2014/main" id="{E6B30F60-DC9E-4CD5-9DB0-F3C65A596B6B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Rounded Rectangle 10">
            <a:extLst>
              <a:ext uri="{FF2B5EF4-FFF2-40B4-BE49-F238E27FC236}">
                <a16:creationId xmlns:a16="http://schemas.microsoft.com/office/drawing/2014/main" id="{4CF2C500-5144-4744-9880-398CC4F0F20E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Rounded Rectangle 10">
            <a:extLst>
              <a:ext uri="{FF2B5EF4-FFF2-40B4-BE49-F238E27FC236}">
                <a16:creationId xmlns:a16="http://schemas.microsoft.com/office/drawing/2014/main" id="{6573301E-8F51-4D0C-87C8-9B5D6909F750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57C88D44-0F45-41DC-BFED-781E5649FD01}"/>
              </a:ext>
            </a:extLst>
          </p:cNvPr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62F561B2-040D-4CAC-B4B9-CE50851ADD76}"/>
              </a:ext>
            </a:extLst>
          </p:cNvPr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AB4E0FC8-0542-4D93-98C4-F835EBD05763}"/>
              </a:ext>
            </a:extLst>
          </p:cNvPr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AD4219EF-1AAF-4CA0-8489-A86DD64C0CF9}"/>
              </a:ext>
            </a:extLst>
          </p:cNvPr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BB0301F8-10F8-4F37-9F7E-84C2DEBC51A4}"/>
              </a:ext>
            </a:extLst>
          </p:cNvPr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4FD1A0B8-F16D-41EF-92C4-5AA8332C56DB}"/>
              </a:ext>
            </a:extLst>
          </p:cNvPr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3FBB2F06-6324-45AC-A1D4-C9358B84033B}"/>
              </a:ext>
            </a:extLst>
          </p:cNvPr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919643C3-FCD9-48FB-9240-993030D8E56D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B299AFB4-A690-413F-9C8B-C30FAE4F09FB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105D40D3-953E-445A-8A0D-510E0C8123E3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E6345A29-DD69-4042-9093-93B6ACF68ECE}"/>
              </a:ext>
            </a:extLst>
          </p:cNvPr>
          <p:cNvCxnSpPr>
            <a:cxnSpLocks/>
          </p:cNvCxnSpPr>
          <p:nvPr/>
        </p:nvCxnSpPr>
        <p:spPr>
          <a:xfrm flipH="1" flipV="1">
            <a:off x="5769048" y="2435560"/>
            <a:ext cx="47725" cy="33572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665FD6E8-1E48-4237-8605-CE2B5F2EB193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>
            <a:extLst>
              <a:ext uri="{FF2B5EF4-FFF2-40B4-BE49-F238E27FC236}">
                <a16:creationId xmlns:a16="http://schemas.microsoft.com/office/drawing/2014/main" id="{A40739EA-69C2-40B2-8E43-532DC9C60E5B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3CA11581-FC5C-4120-9B5B-7F19CBFB0885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4F90435E-36E0-4546-8135-4440CF065C0A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A37EB185-92CB-45FD-9389-C174629A5D43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91A4D3D8-02DB-4588-8BC4-0E158180501B}"/>
              </a:ext>
            </a:extLst>
          </p:cNvPr>
          <p:cNvCxnSpPr>
            <a:cxnSpLocks/>
          </p:cNvCxnSpPr>
          <p:nvPr/>
        </p:nvCxnSpPr>
        <p:spPr>
          <a:xfrm flipV="1">
            <a:off x="5677921" y="4209320"/>
            <a:ext cx="576139" cy="5214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AFF0959F-DEDE-463F-9257-447BEC3252F9}"/>
              </a:ext>
            </a:extLst>
          </p:cNvPr>
          <p:cNvSpPr txBox="1"/>
          <p:nvPr/>
        </p:nvSpPr>
        <p:spPr>
          <a:xfrm>
            <a:off x="5314217" y="4680110"/>
            <a:ext cx="1001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3-3.5m between windrows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59FCD3F-D43A-47CD-92AE-7B33D51F753E}"/>
              </a:ext>
            </a:extLst>
          </p:cNvPr>
          <p:cNvCxnSpPr/>
          <p:nvPr/>
        </p:nvCxnSpPr>
        <p:spPr>
          <a:xfrm flipV="1">
            <a:off x="6165333" y="2302460"/>
            <a:ext cx="409352" cy="166135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906EEB5B-6C7D-45FB-B47A-27E4293BE629}"/>
              </a:ext>
            </a:extLst>
          </p:cNvPr>
          <p:cNvCxnSpPr>
            <a:cxnSpLocks/>
          </p:cNvCxnSpPr>
          <p:nvPr/>
        </p:nvCxnSpPr>
        <p:spPr>
          <a:xfrm flipV="1">
            <a:off x="7345707" y="1976083"/>
            <a:ext cx="289032" cy="318071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917F2E86-FBF1-43DB-B50F-9131D713B904}"/>
              </a:ext>
            </a:extLst>
          </p:cNvPr>
          <p:cNvCxnSpPr>
            <a:cxnSpLocks/>
          </p:cNvCxnSpPr>
          <p:nvPr/>
        </p:nvCxnSpPr>
        <p:spPr>
          <a:xfrm>
            <a:off x="7186002" y="3487071"/>
            <a:ext cx="434625" cy="21828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9D52B461-42B5-4C62-B5FB-8235A32C03D2}"/>
              </a:ext>
            </a:extLst>
          </p:cNvPr>
          <p:cNvCxnSpPr>
            <a:cxnSpLocks/>
          </p:cNvCxnSpPr>
          <p:nvPr/>
        </p:nvCxnSpPr>
        <p:spPr>
          <a:xfrm>
            <a:off x="6064147" y="3398698"/>
            <a:ext cx="152680" cy="220642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>
            <a:extLst>
              <a:ext uri="{FF2B5EF4-FFF2-40B4-BE49-F238E27FC236}">
                <a16:creationId xmlns:a16="http://schemas.microsoft.com/office/drawing/2014/main" id="{DF4E4713-0116-4D05-9E57-C92496AEB931}"/>
              </a:ext>
            </a:extLst>
          </p:cNvPr>
          <p:cNvCxnSpPr>
            <a:cxnSpLocks/>
          </p:cNvCxnSpPr>
          <p:nvPr/>
        </p:nvCxnSpPr>
        <p:spPr>
          <a:xfrm>
            <a:off x="6127582" y="3119149"/>
            <a:ext cx="643062" cy="3867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>
            <a:extLst>
              <a:ext uri="{FF2B5EF4-FFF2-40B4-BE49-F238E27FC236}">
                <a16:creationId xmlns:a16="http://schemas.microsoft.com/office/drawing/2014/main" id="{055B0BF3-072C-40A1-A77D-9AFACD766D47}"/>
              </a:ext>
            </a:extLst>
          </p:cNvPr>
          <p:cNvSpPr txBox="1"/>
          <p:nvPr/>
        </p:nvSpPr>
        <p:spPr>
          <a:xfrm>
            <a:off x="7062160" y="3562019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cxnSp>
        <p:nvCxnSpPr>
          <p:cNvPr id="161" name="Straight Arrow Connector 160">
            <a:extLst>
              <a:ext uri="{FF2B5EF4-FFF2-40B4-BE49-F238E27FC236}">
                <a16:creationId xmlns:a16="http://schemas.microsoft.com/office/drawing/2014/main" id="{FC33295E-63EE-4C91-AF3A-68FD9B543567}"/>
              </a:ext>
            </a:extLst>
          </p:cNvPr>
          <p:cNvCxnSpPr>
            <a:cxnSpLocks/>
          </p:cNvCxnSpPr>
          <p:nvPr/>
        </p:nvCxnSpPr>
        <p:spPr>
          <a:xfrm>
            <a:off x="7727463" y="2650015"/>
            <a:ext cx="586905" cy="95704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Box 161">
            <a:extLst>
              <a:ext uri="{FF2B5EF4-FFF2-40B4-BE49-F238E27FC236}">
                <a16:creationId xmlns:a16="http://schemas.microsoft.com/office/drawing/2014/main" id="{5FD0A520-C380-4D45-9135-F7CD812918CC}"/>
              </a:ext>
            </a:extLst>
          </p:cNvPr>
          <p:cNvSpPr txBox="1"/>
          <p:nvPr/>
        </p:nvSpPr>
        <p:spPr>
          <a:xfrm>
            <a:off x="7600434" y="262025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20-25m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8EC7EA29-07CE-458C-8601-5203281CF09E}"/>
              </a:ext>
            </a:extLst>
          </p:cNvPr>
          <p:cNvSpPr txBox="1"/>
          <p:nvPr/>
        </p:nvSpPr>
        <p:spPr>
          <a:xfrm>
            <a:off x="6235284" y="2436734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A4CC41FB-5635-4786-9876-533816BCC1FF}"/>
              </a:ext>
            </a:extLst>
          </p:cNvPr>
          <p:cNvSpPr txBox="1"/>
          <p:nvPr/>
        </p:nvSpPr>
        <p:spPr>
          <a:xfrm>
            <a:off x="6209077" y="1790061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15-20m</a:t>
            </a:r>
          </a:p>
        </p:txBody>
      </p:sp>
      <p:cxnSp>
        <p:nvCxnSpPr>
          <p:cNvPr id="165" name="Straight Arrow Connector 164">
            <a:extLst>
              <a:ext uri="{FF2B5EF4-FFF2-40B4-BE49-F238E27FC236}">
                <a16:creationId xmlns:a16="http://schemas.microsoft.com/office/drawing/2014/main" id="{09BF373C-9A82-40CF-9D5F-5324DE04814F}"/>
              </a:ext>
            </a:extLst>
          </p:cNvPr>
          <p:cNvCxnSpPr>
            <a:cxnSpLocks/>
          </p:cNvCxnSpPr>
          <p:nvPr/>
        </p:nvCxnSpPr>
        <p:spPr>
          <a:xfrm>
            <a:off x="6391758" y="1602653"/>
            <a:ext cx="340017" cy="408604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>
            <a:extLst>
              <a:ext uri="{FF2B5EF4-FFF2-40B4-BE49-F238E27FC236}">
                <a16:creationId xmlns:a16="http://schemas.microsoft.com/office/drawing/2014/main" id="{A695E603-B476-418B-952E-BB42C49F1229}"/>
              </a:ext>
            </a:extLst>
          </p:cNvPr>
          <p:cNvSpPr txBox="1"/>
          <p:nvPr/>
        </p:nvSpPr>
        <p:spPr>
          <a:xfrm>
            <a:off x="5706602" y="3476813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5-10m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7E72C35A-1F15-46F3-8E47-746208701B4B}"/>
              </a:ext>
            </a:extLst>
          </p:cNvPr>
          <p:cNvSpPr txBox="1"/>
          <p:nvPr/>
        </p:nvSpPr>
        <p:spPr>
          <a:xfrm>
            <a:off x="6557375" y="1427880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10-15m</a:t>
            </a:r>
          </a:p>
        </p:txBody>
      </p:sp>
      <p:cxnSp>
        <p:nvCxnSpPr>
          <p:cNvPr id="168" name="Straight Arrow Connector 167">
            <a:extLst>
              <a:ext uri="{FF2B5EF4-FFF2-40B4-BE49-F238E27FC236}">
                <a16:creationId xmlns:a16="http://schemas.microsoft.com/office/drawing/2014/main" id="{6087A2A5-4BD6-4C1F-9552-F3ABF6287787}"/>
              </a:ext>
            </a:extLst>
          </p:cNvPr>
          <p:cNvCxnSpPr>
            <a:cxnSpLocks/>
          </p:cNvCxnSpPr>
          <p:nvPr/>
        </p:nvCxnSpPr>
        <p:spPr>
          <a:xfrm>
            <a:off x="6423796" y="1604620"/>
            <a:ext cx="723824" cy="665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2" name="Group 231"/>
          <p:cNvGrpSpPr/>
          <p:nvPr/>
        </p:nvGrpSpPr>
        <p:grpSpPr>
          <a:xfrm>
            <a:off x="6584139" y="1933438"/>
            <a:ext cx="2490469" cy="2475793"/>
            <a:chOff x="6584139" y="1933438"/>
            <a:chExt cx="2490469" cy="2475793"/>
          </a:xfrm>
        </p:grpSpPr>
        <p:sp>
          <p:nvSpPr>
            <p:cNvPr id="233" name="Rounded Rectangle 232"/>
            <p:cNvSpPr/>
            <p:nvPr/>
          </p:nvSpPr>
          <p:spPr>
            <a:xfrm rot="17980616">
              <a:off x="7606180" y="3908622"/>
              <a:ext cx="271842" cy="436145"/>
            </a:xfrm>
            <a:prstGeom prst="roundRect">
              <a:avLst/>
            </a:prstGeom>
            <a:pattFill prst="ltUpDiag">
              <a:fgClr>
                <a:schemeClr val="accent2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Rounded Rectangle 233"/>
            <p:cNvSpPr/>
            <p:nvPr/>
          </p:nvSpPr>
          <p:spPr>
            <a:xfrm rot="17928530">
              <a:off x="8515913" y="2508438"/>
              <a:ext cx="295030" cy="472638"/>
            </a:xfrm>
            <a:prstGeom prst="roundRect">
              <a:avLst/>
            </a:prstGeom>
            <a:solidFill>
              <a:srgbClr val="00B050">
                <a:alpha val="7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Oval 234"/>
            <p:cNvSpPr/>
            <p:nvPr/>
          </p:nvSpPr>
          <p:spPr>
            <a:xfrm rot="18269032">
              <a:off x="7757772" y="3539470"/>
              <a:ext cx="429116" cy="483910"/>
            </a:xfrm>
            <a:prstGeom prst="ellipse">
              <a:avLst/>
            </a:prstGeom>
            <a:pattFill prst="trellis">
              <a:fgClr>
                <a:schemeClr val="accent4">
                  <a:lumMod val="75000"/>
                </a:schemeClr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6" name="Oval 235"/>
            <p:cNvSpPr/>
            <p:nvPr/>
          </p:nvSpPr>
          <p:spPr>
            <a:xfrm rot="1975127">
              <a:off x="8018471" y="3140398"/>
              <a:ext cx="434892" cy="392008"/>
            </a:xfrm>
            <a:prstGeom prst="ellipse">
              <a:avLst/>
            </a:prstGeom>
            <a:pattFill prst="ltUpDiag">
              <a:fgClr>
                <a:schemeClr val="accent2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Rounded Rectangle 246"/>
            <p:cNvSpPr/>
            <p:nvPr/>
          </p:nvSpPr>
          <p:spPr>
            <a:xfrm rot="17928530">
              <a:off x="8690774" y="2213150"/>
              <a:ext cx="295030" cy="472638"/>
            </a:xfrm>
            <a:prstGeom prst="roundRect">
              <a:avLst/>
            </a:prstGeom>
            <a:solidFill>
              <a:srgbClr val="00B050">
                <a:alpha val="7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48" name="Group 247"/>
            <p:cNvGrpSpPr/>
            <p:nvPr/>
          </p:nvGrpSpPr>
          <p:grpSpPr>
            <a:xfrm>
              <a:off x="6584139" y="1933438"/>
              <a:ext cx="2390145" cy="2475793"/>
              <a:chOff x="6584139" y="1933438"/>
              <a:chExt cx="2390145" cy="2475793"/>
            </a:xfrm>
          </p:grpSpPr>
          <p:cxnSp>
            <p:nvCxnSpPr>
              <p:cNvPr id="250" name="Straight Connector 249"/>
              <p:cNvCxnSpPr/>
              <p:nvPr/>
            </p:nvCxnSpPr>
            <p:spPr>
              <a:xfrm flipH="1" flipV="1">
                <a:off x="7447784" y="4161650"/>
                <a:ext cx="440211" cy="247581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Straight Connector 250"/>
              <p:cNvCxnSpPr/>
              <p:nvPr/>
            </p:nvCxnSpPr>
            <p:spPr>
              <a:xfrm flipH="1" flipV="1">
                <a:off x="7635298" y="3878692"/>
                <a:ext cx="440211" cy="247581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/>
              <p:cNvCxnSpPr/>
              <p:nvPr/>
            </p:nvCxnSpPr>
            <p:spPr>
              <a:xfrm flipH="1" flipV="1">
                <a:off x="7914313" y="3466188"/>
                <a:ext cx="440211" cy="247581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53" name="Group 252"/>
              <p:cNvGrpSpPr/>
              <p:nvPr/>
            </p:nvGrpSpPr>
            <p:grpSpPr>
              <a:xfrm>
                <a:off x="6584139" y="1933438"/>
                <a:ext cx="2390145" cy="1742335"/>
                <a:chOff x="6584139" y="1933438"/>
                <a:chExt cx="2390145" cy="1742335"/>
              </a:xfrm>
            </p:grpSpPr>
            <p:cxnSp>
              <p:nvCxnSpPr>
                <p:cNvPr id="254" name="Straight Connector 253"/>
                <p:cNvCxnSpPr/>
                <p:nvPr/>
              </p:nvCxnSpPr>
              <p:spPr>
                <a:xfrm flipH="1" flipV="1">
                  <a:off x="8341033" y="2765148"/>
                  <a:ext cx="440211" cy="247581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255" name="Group 254"/>
                <p:cNvGrpSpPr/>
                <p:nvPr/>
              </p:nvGrpSpPr>
              <p:grpSpPr>
                <a:xfrm>
                  <a:off x="6584139" y="1933438"/>
                  <a:ext cx="2390145" cy="1742335"/>
                  <a:chOff x="6584139" y="1933438"/>
                  <a:chExt cx="2390145" cy="1742335"/>
                </a:xfrm>
              </p:grpSpPr>
              <p:grpSp>
                <p:nvGrpSpPr>
                  <p:cNvPr id="256" name="Group 255"/>
                  <p:cNvGrpSpPr/>
                  <p:nvPr/>
                </p:nvGrpSpPr>
                <p:grpSpPr>
                  <a:xfrm>
                    <a:off x="6584139" y="1933438"/>
                    <a:ext cx="1810207" cy="1742335"/>
                    <a:chOff x="6584139" y="1933438"/>
                    <a:chExt cx="1810207" cy="1742335"/>
                  </a:xfrm>
                </p:grpSpPr>
                <p:grpSp>
                  <p:nvGrpSpPr>
                    <p:cNvPr id="258" name="Group 257"/>
                    <p:cNvGrpSpPr/>
                    <p:nvPr/>
                  </p:nvGrpSpPr>
                  <p:grpSpPr>
                    <a:xfrm rot="258401">
                      <a:off x="6584139" y="1933438"/>
                      <a:ext cx="1099620" cy="1742335"/>
                      <a:chOff x="6557226" y="1925666"/>
                      <a:chExt cx="1099620" cy="1742335"/>
                    </a:xfrm>
                  </p:grpSpPr>
                  <p:cxnSp>
                    <p:nvCxnSpPr>
                      <p:cNvPr id="260" name="Straight Connector 259"/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6557226" y="1925666"/>
                        <a:ext cx="182870" cy="369526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1" name="Straight Connector 260"/>
                      <p:cNvCxnSpPr>
                        <a:cxnSpLocks/>
                      </p:cNvCxnSpPr>
                      <p:nvPr/>
                    </p:nvCxnSpPr>
                    <p:spPr>
                      <a:xfrm flipH="1" flipV="1">
                        <a:off x="6663663" y="2088626"/>
                        <a:ext cx="993183" cy="503445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2" name="Straight Connector 261"/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6808308" y="2315763"/>
                        <a:ext cx="731235" cy="1352238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3" name="Straight Connector 262"/>
                      <p:cNvCxnSpPr>
                        <a:cxnSpLocks/>
                      </p:cNvCxnSpPr>
                      <p:nvPr/>
                    </p:nvCxnSpPr>
                    <p:spPr>
                      <a:xfrm flipH="1" flipV="1">
                        <a:off x="7007784" y="2792862"/>
                        <a:ext cx="424045" cy="210802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4" name="Straight Connector 263"/>
                      <p:cNvCxnSpPr>
                        <a:cxnSpLocks/>
                      </p:cNvCxnSpPr>
                      <p:nvPr/>
                    </p:nvCxnSpPr>
                    <p:spPr>
                      <a:xfrm flipH="1" flipV="1">
                        <a:off x="6816580" y="3159909"/>
                        <a:ext cx="424045" cy="210802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65" name="Straight Connector 264"/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6945846" y="2116166"/>
                        <a:ext cx="182870" cy="369526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259" name="Straight Connector 258"/>
                    <p:cNvCxnSpPr>
                      <a:cxnSpLocks/>
                    </p:cNvCxnSpPr>
                    <p:nvPr/>
                  </p:nvCxnSpPr>
                  <p:spPr>
                    <a:xfrm flipV="1">
                      <a:off x="8179512" y="2004125"/>
                      <a:ext cx="214834" cy="348023"/>
                    </a:xfrm>
                    <a:prstGeom prst="line">
                      <a:avLst/>
                    </a:prstGeom>
                    <a:ln w="22225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257" name="Straight Connector 256"/>
                  <p:cNvCxnSpPr/>
                  <p:nvPr/>
                </p:nvCxnSpPr>
                <p:spPr>
                  <a:xfrm flipH="1" flipV="1">
                    <a:off x="8534073" y="2470508"/>
                    <a:ext cx="440211" cy="247581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</p:grpSp>
      <p:sp>
        <p:nvSpPr>
          <p:cNvPr id="266" name="Oval 265"/>
          <p:cNvSpPr/>
          <p:nvPr/>
        </p:nvSpPr>
        <p:spPr>
          <a:xfrm rot="18269032">
            <a:off x="7062347" y="3045439"/>
            <a:ext cx="367642" cy="235755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7" name="Oval 266">
            <a:extLst>
              <a:ext uri="{FF2B5EF4-FFF2-40B4-BE49-F238E27FC236}">
                <a16:creationId xmlns:a16="http://schemas.microsoft.com/office/drawing/2014/main" id="{7F47F815-ED7C-4A76-8005-3CF4D0714016}"/>
              </a:ext>
            </a:extLst>
          </p:cNvPr>
          <p:cNvSpPr/>
          <p:nvPr/>
        </p:nvSpPr>
        <p:spPr>
          <a:xfrm rot="17919428">
            <a:off x="6803914" y="3416909"/>
            <a:ext cx="408936" cy="228476"/>
          </a:xfrm>
          <a:prstGeom prst="ellipse">
            <a:avLst/>
          </a:prstGeom>
          <a:pattFill prst="trellis">
            <a:fgClr>
              <a:srgbClr val="00B05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316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17621399">
            <a:off x="7198836" y="1713980"/>
            <a:ext cx="289494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7447784" y="4161650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cxnSpLocks/>
          </p:cNvCxnSpPr>
          <p:nvPr/>
        </p:nvCxnSpPr>
        <p:spPr>
          <a:xfrm flipH="1">
            <a:off x="6994539" y="1298560"/>
            <a:ext cx="151733" cy="2541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cxnSpLocks/>
          </p:cNvCxnSpPr>
          <p:nvPr/>
        </p:nvCxnSpPr>
        <p:spPr>
          <a:xfrm flipH="1" flipV="1">
            <a:off x="7136667" y="1311683"/>
            <a:ext cx="2035522" cy="111724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>
            <a:cxnSpLocks/>
          </p:cNvCxnSpPr>
          <p:nvPr/>
        </p:nvCxnSpPr>
        <p:spPr>
          <a:xfrm flipV="1">
            <a:off x="7851852" y="1821245"/>
            <a:ext cx="214834" cy="348023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val 64"/>
          <p:cNvSpPr/>
          <p:nvPr/>
        </p:nvSpPr>
        <p:spPr>
          <a:xfrm>
            <a:off x="7258635" y="182654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7485338" y="3712994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6" name="Straight Arrow Connector 75"/>
          <p:cNvCxnSpPr/>
          <p:nvPr/>
        </p:nvCxnSpPr>
        <p:spPr>
          <a:xfrm flipV="1">
            <a:off x="7721231" y="1852466"/>
            <a:ext cx="85411" cy="1605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Fixed plant locations</a:t>
            </a:r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Rounded Rectangle 145"/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ounded Rectangle 146"/>
          <p:cNvSpPr/>
          <p:nvPr/>
        </p:nvSpPr>
        <p:spPr>
          <a:xfrm rot="18012105">
            <a:off x="7682156" y="1625132"/>
            <a:ext cx="188830" cy="419332"/>
          </a:xfrm>
          <a:prstGeom prst="roundRect">
            <a:avLst/>
          </a:prstGeom>
          <a:pattFill prst="trellis">
            <a:fgClr>
              <a:srgbClr val="00B0F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TextBox 83"/>
          <p:cNvSpPr txBox="1"/>
          <p:nvPr/>
        </p:nvSpPr>
        <p:spPr>
          <a:xfrm>
            <a:off x="4202009" y="303936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/>
              <a:t>Clay bund locations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898CF812-8AA9-4617-AF13-A12CD0C05F7A}"/>
              </a:ext>
            </a:extLst>
          </p:cNvPr>
          <p:cNvCxnSpPr>
            <a:cxnSpLocks/>
          </p:cNvCxnSpPr>
          <p:nvPr/>
        </p:nvCxnSpPr>
        <p:spPr>
          <a:xfrm flipH="1">
            <a:off x="5809624" y="2695530"/>
            <a:ext cx="337626" cy="5132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064AB79A-52FE-4B99-BA15-7E53D1DA7D36}"/>
              </a:ext>
            </a:extLst>
          </p:cNvPr>
          <p:cNvCxnSpPr>
            <a:cxnSpLocks/>
          </p:cNvCxnSpPr>
          <p:nvPr/>
        </p:nvCxnSpPr>
        <p:spPr>
          <a:xfrm flipH="1">
            <a:off x="5792288" y="2543852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568DC5F-34D1-4390-84D3-DA384934DAB8}"/>
              </a:ext>
            </a:extLst>
          </p:cNvPr>
          <p:cNvCxnSpPr>
            <a:cxnSpLocks/>
          </p:cNvCxnSpPr>
          <p:nvPr/>
        </p:nvCxnSpPr>
        <p:spPr>
          <a:xfrm>
            <a:off x="5784105" y="2441917"/>
            <a:ext cx="33906" cy="2948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B3036011-3EBC-4A2D-95D7-B032C3A3329E}"/>
              </a:ext>
            </a:extLst>
          </p:cNvPr>
          <p:cNvCxnSpPr>
            <a:cxnSpLocks/>
          </p:cNvCxnSpPr>
          <p:nvPr/>
        </p:nvCxnSpPr>
        <p:spPr>
          <a:xfrm flipH="1">
            <a:off x="5770878" y="2403344"/>
            <a:ext cx="337626" cy="421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ounded Rectangle 145">
            <a:extLst>
              <a:ext uri="{FF2B5EF4-FFF2-40B4-BE49-F238E27FC236}">
                <a16:creationId xmlns:a16="http://schemas.microsoft.com/office/drawing/2014/main" id="{B56C4D15-AFC1-4001-8BE6-2066A666D214}"/>
              </a:ext>
            </a:extLst>
          </p:cNvPr>
          <p:cNvSpPr/>
          <p:nvPr/>
        </p:nvSpPr>
        <p:spPr>
          <a:xfrm rot="18012105">
            <a:off x="7101603" y="1415074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Rectangle: Rounded Corners 189">
            <a:extLst>
              <a:ext uri="{FF2B5EF4-FFF2-40B4-BE49-F238E27FC236}">
                <a16:creationId xmlns:a16="http://schemas.microsoft.com/office/drawing/2014/main" id="{A706FF1E-A9C5-48F7-B693-A5C913AD253D}"/>
              </a:ext>
            </a:extLst>
          </p:cNvPr>
          <p:cNvSpPr/>
          <p:nvPr/>
        </p:nvSpPr>
        <p:spPr>
          <a:xfrm rot="1786743">
            <a:off x="5823675" y="3896573"/>
            <a:ext cx="1909590" cy="796727"/>
          </a:xfrm>
          <a:custGeom>
            <a:avLst/>
            <a:gdLst>
              <a:gd name="connsiteX0" fmla="*/ 0 w 1885527"/>
              <a:gd name="connsiteY0" fmla="*/ 240074 h 745016"/>
              <a:gd name="connsiteX1" fmla="*/ 240074 w 1885527"/>
              <a:gd name="connsiteY1" fmla="*/ 0 h 745016"/>
              <a:gd name="connsiteX2" fmla="*/ 1645453 w 1885527"/>
              <a:gd name="connsiteY2" fmla="*/ 0 h 745016"/>
              <a:gd name="connsiteX3" fmla="*/ 1885527 w 1885527"/>
              <a:gd name="connsiteY3" fmla="*/ 240074 h 745016"/>
              <a:gd name="connsiteX4" fmla="*/ 1885527 w 1885527"/>
              <a:gd name="connsiteY4" fmla="*/ 504942 h 745016"/>
              <a:gd name="connsiteX5" fmla="*/ 1645453 w 1885527"/>
              <a:gd name="connsiteY5" fmla="*/ 745016 h 745016"/>
              <a:gd name="connsiteX6" fmla="*/ 240074 w 1885527"/>
              <a:gd name="connsiteY6" fmla="*/ 745016 h 745016"/>
              <a:gd name="connsiteX7" fmla="*/ 0 w 1885527"/>
              <a:gd name="connsiteY7" fmla="*/ 504942 h 745016"/>
              <a:gd name="connsiteX8" fmla="*/ 0 w 1885527"/>
              <a:gd name="connsiteY8" fmla="*/ 240074 h 745016"/>
              <a:gd name="connsiteX0" fmla="*/ 0 w 1885527"/>
              <a:gd name="connsiteY0" fmla="*/ 240074 h 796660"/>
              <a:gd name="connsiteX1" fmla="*/ 240074 w 1885527"/>
              <a:gd name="connsiteY1" fmla="*/ 0 h 796660"/>
              <a:gd name="connsiteX2" fmla="*/ 1645453 w 1885527"/>
              <a:gd name="connsiteY2" fmla="*/ 0 h 796660"/>
              <a:gd name="connsiteX3" fmla="*/ 1885527 w 1885527"/>
              <a:gd name="connsiteY3" fmla="*/ 240074 h 796660"/>
              <a:gd name="connsiteX4" fmla="*/ 1885527 w 1885527"/>
              <a:gd name="connsiteY4" fmla="*/ 504942 h 796660"/>
              <a:gd name="connsiteX5" fmla="*/ 1645453 w 1885527"/>
              <a:gd name="connsiteY5" fmla="*/ 745016 h 796660"/>
              <a:gd name="connsiteX6" fmla="*/ 639479 w 1885527"/>
              <a:gd name="connsiteY6" fmla="*/ 796660 h 796660"/>
              <a:gd name="connsiteX7" fmla="*/ 0 w 1885527"/>
              <a:gd name="connsiteY7" fmla="*/ 504942 h 796660"/>
              <a:gd name="connsiteX8" fmla="*/ 0 w 1885527"/>
              <a:gd name="connsiteY8" fmla="*/ 240074 h 796660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5527 w 1909590"/>
              <a:gd name="connsiteY4" fmla="*/ 505009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  <a:gd name="connsiteX0" fmla="*/ 0 w 1909590"/>
              <a:gd name="connsiteY0" fmla="*/ 240141 h 796727"/>
              <a:gd name="connsiteX1" fmla="*/ 240074 w 1909590"/>
              <a:gd name="connsiteY1" fmla="*/ 67 h 796727"/>
              <a:gd name="connsiteX2" fmla="*/ 1645453 w 1909590"/>
              <a:gd name="connsiteY2" fmla="*/ 67 h 796727"/>
              <a:gd name="connsiteX3" fmla="*/ 1909590 w 1909590"/>
              <a:gd name="connsiteY3" fmla="*/ 125503 h 796727"/>
              <a:gd name="connsiteX4" fmla="*/ 1886793 w 1909590"/>
              <a:gd name="connsiteY4" fmla="*/ 605153 h 796727"/>
              <a:gd name="connsiteX5" fmla="*/ 1645453 w 1909590"/>
              <a:gd name="connsiteY5" fmla="*/ 745083 h 796727"/>
              <a:gd name="connsiteX6" fmla="*/ 639479 w 1909590"/>
              <a:gd name="connsiteY6" fmla="*/ 796727 h 796727"/>
              <a:gd name="connsiteX7" fmla="*/ 0 w 1909590"/>
              <a:gd name="connsiteY7" fmla="*/ 505009 h 796727"/>
              <a:gd name="connsiteX8" fmla="*/ 0 w 1909590"/>
              <a:gd name="connsiteY8" fmla="*/ 240141 h 796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09590" h="796727">
                <a:moveTo>
                  <a:pt x="0" y="240141"/>
                </a:moveTo>
                <a:cubicBezTo>
                  <a:pt x="0" y="107552"/>
                  <a:pt x="107485" y="67"/>
                  <a:pt x="240074" y="67"/>
                </a:cubicBezTo>
                <a:lnTo>
                  <a:pt x="1645453" y="67"/>
                </a:lnTo>
                <a:cubicBezTo>
                  <a:pt x="1778042" y="67"/>
                  <a:pt x="1909590" y="-7086"/>
                  <a:pt x="1909590" y="125503"/>
                </a:cubicBezTo>
                <a:lnTo>
                  <a:pt x="1886793" y="605153"/>
                </a:lnTo>
                <a:cubicBezTo>
                  <a:pt x="1886793" y="737742"/>
                  <a:pt x="1778042" y="745083"/>
                  <a:pt x="1645453" y="745083"/>
                </a:cubicBezTo>
                <a:cubicBezTo>
                  <a:pt x="1176993" y="745083"/>
                  <a:pt x="1107939" y="796727"/>
                  <a:pt x="639479" y="796727"/>
                </a:cubicBezTo>
                <a:cubicBezTo>
                  <a:pt x="506890" y="796727"/>
                  <a:pt x="0" y="637598"/>
                  <a:pt x="0" y="505009"/>
                </a:cubicBezTo>
                <a:lnTo>
                  <a:pt x="0" y="24014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ounded Rectangle 10">
            <a:extLst>
              <a:ext uri="{FF2B5EF4-FFF2-40B4-BE49-F238E27FC236}">
                <a16:creationId xmlns:a16="http://schemas.microsoft.com/office/drawing/2014/main" id="{7E05C72E-FC18-40D0-9653-230CF52EF6A5}"/>
              </a:ext>
            </a:extLst>
          </p:cNvPr>
          <p:cNvSpPr/>
          <p:nvPr/>
        </p:nvSpPr>
        <p:spPr>
          <a:xfrm rot="19834569">
            <a:off x="6017855" y="1501287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ounded Rectangle 10">
            <a:extLst>
              <a:ext uri="{FF2B5EF4-FFF2-40B4-BE49-F238E27FC236}">
                <a16:creationId xmlns:a16="http://schemas.microsoft.com/office/drawing/2014/main" id="{2AF734A5-9CC5-4ED4-822A-A74F748C9832}"/>
              </a:ext>
            </a:extLst>
          </p:cNvPr>
          <p:cNvSpPr/>
          <p:nvPr/>
        </p:nvSpPr>
        <p:spPr>
          <a:xfrm rot="19834569">
            <a:off x="6221313" y="1391396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ounded Rectangle 10">
            <a:extLst>
              <a:ext uri="{FF2B5EF4-FFF2-40B4-BE49-F238E27FC236}">
                <a16:creationId xmlns:a16="http://schemas.microsoft.com/office/drawing/2014/main" id="{3BAAB78C-E7E6-4A15-A0DF-0F17F66851A4}"/>
              </a:ext>
            </a:extLst>
          </p:cNvPr>
          <p:cNvSpPr/>
          <p:nvPr/>
        </p:nvSpPr>
        <p:spPr>
          <a:xfrm rot="19834569">
            <a:off x="6412728" y="1273658"/>
            <a:ext cx="189518" cy="222535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0E3DFBA8-FFB5-45B2-A707-7C3602D61465}"/>
              </a:ext>
            </a:extLst>
          </p:cNvPr>
          <p:cNvCxnSpPr>
            <a:cxnSpLocks/>
          </p:cNvCxnSpPr>
          <p:nvPr/>
        </p:nvCxnSpPr>
        <p:spPr>
          <a:xfrm flipH="1">
            <a:off x="5947256" y="1208853"/>
            <a:ext cx="579145" cy="35643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574C2C71-9B15-44BB-BC85-DF8CCE9BCCDF}"/>
              </a:ext>
            </a:extLst>
          </p:cNvPr>
          <p:cNvCxnSpPr>
            <a:cxnSpLocks/>
          </p:cNvCxnSpPr>
          <p:nvPr/>
        </p:nvCxnSpPr>
        <p:spPr>
          <a:xfrm>
            <a:off x="5937488" y="1565909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Straight Connector 239">
            <a:extLst>
              <a:ext uri="{FF2B5EF4-FFF2-40B4-BE49-F238E27FC236}">
                <a16:creationId xmlns:a16="http://schemas.microsoft.com/office/drawing/2014/main" id="{84B47E15-F7B3-4D27-8F95-23C5C6EBFA96}"/>
              </a:ext>
            </a:extLst>
          </p:cNvPr>
          <p:cNvCxnSpPr>
            <a:cxnSpLocks/>
          </p:cNvCxnSpPr>
          <p:nvPr/>
        </p:nvCxnSpPr>
        <p:spPr>
          <a:xfrm>
            <a:off x="6152207" y="1452554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6F1C327A-C84D-4FFC-9FB1-71E22397C335}"/>
              </a:ext>
            </a:extLst>
          </p:cNvPr>
          <p:cNvCxnSpPr>
            <a:cxnSpLocks/>
          </p:cNvCxnSpPr>
          <p:nvPr/>
        </p:nvCxnSpPr>
        <p:spPr>
          <a:xfrm>
            <a:off x="6345344" y="133521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71B87D31-91A0-455F-BF44-C15C6E98E8D7}"/>
              </a:ext>
            </a:extLst>
          </p:cNvPr>
          <p:cNvCxnSpPr>
            <a:cxnSpLocks/>
          </p:cNvCxnSpPr>
          <p:nvPr/>
        </p:nvCxnSpPr>
        <p:spPr>
          <a:xfrm>
            <a:off x="6539965" y="1213653"/>
            <a:ext cx="139890" cy="21992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F245475-62D0-4E38-A5A0-11FE58B6F0F7}"/>
              </a:ext>
            </a:extLst>
          </p:cNvPr>
          <p:cNvCxnSpPr>
            <a:cxnSpLocks/>
          </p:cNvCxnSpPr>
          <p:nvPr/>
        </p:nvCxnSpPr>
        <p:spPr>
          <a:xfrm flipV="1">
            <a:off x="6113797" y="2062916"/>
            <a:ext cx="247492" cy="191656"/>
          </a:xfrm>
          <a:prstGeom prst="line">
            <a:avLst/>
          </a:prstGeom>
          <a:ln w="539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5AEF7041-FF87-4247-851F-F3E7AA0B3AE1}"/>
              </a:ext>
            </a:extLst>
          </p:cNvPr>
          <p:cNvSpPr txBox="1"/>
          <p:nvPr/>
        </p:nvSpPr>
        <p:spPr>
          <a:xfrm>
            <a:off x="4799203" y="1162283"/>
            <a:ext cx="1001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Clay bund at the top of ramp access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362FC1F0-830A-45D8-971C-37A67455A42C}"/>
              </a:ext>
            </a:extLst>
          </p:cNvPr>
          <p:cNvSpPr txBox="1"/>
          <p:nvPr/>
        </p:nvSpPr>
        <p:spPr>
          <a:xfrm>
            <a:off x="8354524" y="3839375"/>
            <a:ext cx="15710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Example clay bund  at fire location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04AD09B-1160-4000-B549-9F87426ADC92}"/>
              </a:ext>
            </a:extLst>
          </p:cNvPr>
          <p:cNvSpPr/>
          <p:nvPr/>
        </p:nvSpPr>
        <p:spPr>
          <a:xfrm rot="14743182">
            <a:off x="7696066" y="3378834"/>
            <a:ext cx="786821" cy="880695"/>
          </a:xfrm>
          <a:prstGeom prst="arc">
            <a:avLst>
              <a:gd name="adj1" fmla="val 17064049"/>
              <a:gd name="adj2" fmla="val 0"/>
            </a:avLst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728AF0B-0D48-422C-A1D9-FEF4AC15650A}"/>
              </a:ext>
            </a:extLst>
          </p:cNvPr>
          <p:cNvCxnSpPr/>
          <p:nvPr/>
        </p:nvCxnSpPr>
        <p:spPr>
          <a:xfrm>
            <a:off x="5472948" y="1528393"/>
            <a:ext cx="763880" cy="5889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2" name="Group 171"/>
          <p:cNvGrpSpPr/>
          <p:nvPr/>
        </p:nvGrpSpPr>
        <p:grpSpPr>
          <a:xfrm>
            <a:off x="6418358" y="1933438"/>
            <a:ext cx="2656250" cy="2475793"/>
            <a:chOff x="6418358" y="1933438"/>
            <a:chExt cx="2656250" cy="2475793"/>
          </a:xfrm>
        </p:grpSpPr>
        <p:sp>
          <p:nvSpPr>
            <p:cNvPr id="173" name="Oval 172"/>
            <p:cNvSpPr/>
            <p:nvPr/>
          </p:nvSpPr>
          <p:spPr>
            <a:xfrm rot="2069485">
              <a:off x="7547056" y="2414517"/>
              <a:ext cx="418216" cy="1418322"/>
            </a:xfrm>
            <a:prstGeom prst="ellipse">
              <a:avLst/>
            </a:prstGeom>
            <a:solidFill>
              <a:srgbClr val="FFC000">
                <a:alpha val="5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Oval 174"/>
            <p:cNvSpPr/>
            <p:nvPr/>
          </p:nvSpPr>
          <p:spPr>
            <a:xfrm rot="1537094">
              <a:off x="6418358" y="2438264"/>
              <a:ext cx="379040" cy="831093"/>
            </a:xfrm>
            <a:prstGeom prst="ellipse">
              <a:avLst/>
            </a:prstGeom>
            <a:solidFill>
              <a:srgbClr val="FFC000">
                <a:alpha val="57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177" name="Group 176"/>
            <p:cNvGrpSpPr/>
            <p:nvPr/>
          </p:nvGrpSpPr>
          <p:grpSpPr>
            <a:xfrm>
              <a:off x="6584139" y="1933438"/>
              <a:ext cx="2490469" cy="2475793"/>
              <a:chOff x="6584139" y="1933438"/>
              <a:chExt cx="2490469" cy="2475793"/>
            </a:xfrm>
          </p:grpSpPr>
          <p:grpSp>
            <p:nvGrpSpPr>
              <p:cNvPr id="178" name="Group 177"/>
              <p:cNvGrpSpPr/>
              <p:nvPr/>
            </p:nvGrpSpPr>
            <p:grpSpPr>
              <a:xfrm>
                <a:off x="6584139" y="1933438"/>
                <a:ext cx="2490469" cy="2475793"/>
                <a:chOff x="6584139" y="1933438"/>
                <a:chExt cx="2490469" cy="2475793"/>
              </a:xfrm>
            </p:grpSpPr>
            <p:sp>
              <p:nvSpPr>
                <p:cNvPr id="181" name="Rounded Rectangle 180"/>
                <p:cNvSpPr/>
                <p:nvPr/>
              </p:nvSpPr>
              <p:spPr>
                <a:xfrm rot="17980616">
                  <a:off x="7606180" y="3908622"/>
                  <a:ext cx="271842" cy="436145"/>
                </a:xfrm>
                <a:prstGeom prst="roundRect">
                  <a:avLst/>
                </a:prstGeom>
                <a:pattFill prst="ltUpDiag">
                  <a:fgClr>
                    <a:schemeClr val="accent2"/>
                  </a:fgClr>
                  <a:bgClr>
                    <a:schemeClr val="bg1"/>
                  </a:bgClr>
                </a:patt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2" name="Rounded Rectangle 181"/>
                <p:cNvSpPr/>
                <p:nvPr/>
              </p:nvSpPr>
              <p:spPr>
                <a:xfrm rot="17928530">
                  <a:off x="8515913" y="2508438"/>
                  <a:ext cx="295030" cy="472638"/>
                </a:xfrm>
                <a:prstGeom prst="roundRect">
                  <a:avLst/>
                </a:prstGeom>
                <a:solidFill>
                  <a:srgbClr val="00B050">
                    <a:alpha val="74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3" name="Oval 182"/>
                <p:cNvSpPr/>
                <p:nvPr/>
              </p:nvSpPr>
              <p:spPr>
                <a:xfrm rot="18269032">
                  <a:off x="7757772" y="3539470"/>
                  <a:ext cx="429116" cy="483910"/>
                </a:xfrm>
                <a:prstGeom prst="ellipse">
                  <a:avLst/>
                </a:prstGeom>
                <a:pattFill prst="trellis">
                  <a:fgClr>
                    <a:schemeClr val="accent4">
                      <a:lumMod val="75000"/>
                    </a:schemeClr>
                  </a:fgClr>
                  <a:bgClr>
                    <a:schemeClr val="bg1"/>
                  </a:bgClr>
                </a:patt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4" name="Oval 183"/>
                <p:cNvSpPr/>
                <p:nvPr/>
              </p:nvSpPr>
              <p:spPr>
                <a:xfrm rot="1975127">
                  <a:off x="8018471" y="3140398"/>
                  <a:ext cx="434892" cy="392008"/>
                </a:xfrm>
                <a:prstGeom prst="ellipse">
                  <a:avLst/>
                </a:prstGeom>
                <a:pattFill prst="ltUpDiag">
                  <a:fgClr>
                    <a:schemeClr val="accent2"/>
                  </a:fgClr>
                  <a:bgClr>
                    <a:schemeClr val="bg1"/>
                  </a:bgClr>
                </a:patt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195" name="Straight Arrow Connector 194"/>
                <p:cNvCxnSpPr>
                  <a:cxnSpLocks/>
                </p:cNvCxnSpPr>
                <p:nvPr/>
              </p:nvCxnSpPr>
              <p:spPr>
                <a:xfrm flipH="1" flipV="1">
                  <a:off x="7842585" y="3550215"/>
                  <a:ext cx="564650" cy="358296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8" name="Rounded Rectangle 197"/>
                <p:cNvSpPr/>
                <p:nvPr/>
              </p:nvSpPr>
              <p:spPr>
                <a:xfrm rot="17928530">
                  <a:off x="8690774" y="2213150"/>
                  <a:ext cx="295030" cy="472638"/>
                </a:xfrm>
                <a:prstGeom prst="roundRect">
                  <a:avLst/>
                </a:prstGeom>
                <a:solidFill>
                  <a:srgbClr val="00B050">
                    <a:alpha val="74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199" name="Group 198"/>
                <p:cNvGrpSpPr/>
                <p:nvPr/>
              </p:nvGrpSpPr>
              <p:grpSpPr>
                <a:xfrm>
                  <a:off x="6584139" y="1933438"/>
                  <a:ext cx="2390145" cy="2475793"/>
                  <a:chOff x="6584139" y="1933438"/>
                  <a:chExt cx="2390145" cy="2475793"/>
                </a:xfrm>
              </p:grpSpPr>
              <p:cxnSp>
                <p:nvCxnSpPr>
                  <p:cNvPr id="202" name="Straight Connector 201"/>
                  <p:cNvCxnSpPr/>
                  <p:nvPr/>
                </p:nvCxnSpPr>
                <p:spPr>
                  <a:xfrm flipH="1" flipV="1">
                    <a:off x="7447784" y="4161650"/>
                    <a:ext cx="440211" cy="247581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3" name="Straight Connector 202"/>
                  <p:cNvCxnSpPr/>
                  <p:nvPr/>
                </p:nvCxnSpPr>
                <p:spPr>
                  <a:xfrm flipH="1" flipV="1">
                    <a:off x="7635298" y="3878692"/>
                    <a:ext cx="440211" cy="247581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2" name="Straight Connector 211"/>
                  <p:cNvCxnSpPr/>
                  <p:nvPr/>
                </p:nvCxnSpPr>
                <p:spPr>
                  <a:xfrm flipH="1" flipV="1">
                    <a:off x="7914313" y="3466188"/>
                    <a:ext cx="440211" cy="247581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13" name="Group 212"/>
                  <p:cNvGrpSpPr/>
                  <p:nvPr/>
                </p:nvGrpSpPr>
                <p:grpSpPr>
                  <a:xfrm>
                    <a:off x="6584139" y="1933438"/>
                    <a:ext cx="2390145" cy="1742335"/>
                    <a:chOff x="6584139" y="1933438"/>
                    <a:chExt cx="2390145" cy="1742335"/>
                  </a:xfrm>
                </p:grpSpPr>
                <p:cxnSp>
                  <p:nvCxnSpPr>
                    <p:cNvPr id="214" name="Straight Connector 213"/>
                    <p:cNvCxnSpPr/>
                    <p:nvPr/>
                  </p:nvCxnSpPr>
                  <p:spPr>
                    <a:xfrm flipH="1" flipV="1">
                      <a:off x="8341033" y="2765148"/>
                      <a:ext cx="440211" cy="247581"/>
                    </a:xfrm>
                    <a:prstGeom prst="line">
                      <a:avLst/>
                    </a:prstGeom>
                    <a:ln w="254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215" name="Group 214"/>
                    <p:cNvGrpSpPr/>
                    <p:nvPr/>
                  </p:nvGrpSpPr>
                  <p:grpSpPr>
                    <a:xfrm>
                      <a:off x="6584139" y="1933438"/>
                      <a:ext cx="2390145" cy="1742335"/>
                      <a:chOff x="6584139" y="1933438"/>
                      <a:chExt cx="2390145" cy="1742335"/>
                    </a:xfrm>
                  </p:grpSpPr>
                  <p:grpSp>
                    <p:nvGrpSpPr>
                      <p:cNvPr id="216" name="Group 215"/>
                      <p:cNvGrpSpPr/>
                      <p:nvPr/>
                    </p:nvGrpSpPr>
                    <p:grpSpPr>
                      <a:xfrm>
                        <a:off x="6584139" y="1933438"/>
                        <a:ext cx="1810207" cy="1742335"/>
                        <a:chOff x="6584139" y="1933438"/>
                        <a:chExt cx="1810207" cy="1742335"/>
                      </a:xfrm>
                    </p:grpSpPr>
                    <p:grpSp>
                      <p:nvGrpSpPr>
                        <p:cNvPr id="221" name="Group 220"/>
                        <p:cNvGrpSpPr/>
                        <p:nvPr/>
                      </p:nvGrpSpPr>
                      <p:grpSpPr>
                        <a:xfrm rot="258401">
                          <a:off x="6584139" y="1933438"/>
                          <a:ext cx="1099620" cy="1742335"/>
                          <a:chOff x="6557226" y="1925666"/>
                          <a:chExt cx="1099620" cy="1742335"/>
                        </a:xfrm>
                      </p:grpSpPr>
                      <p:cxnSp>
                        <p:nvCxnSpPr>
                          <p:cNvPr id="223" name="Straight Connector 222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>
                            <a:off x="6557226" y="1925666"/>
                            <a:ext cx="182870" cy="369526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24" name="Straight Connector 223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 flipV="1">
                            <a:off x="6663663" y="2088626"/>
                            <a:ext cx="993183" cy="503445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25" name="Straight Connector 224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>
                            <a:off x="6808308" y="2315763"/>
                            <a:ext cx="731235" cy="1352238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26" name="Straight Connector 225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 flipV="1">
                            <a:off x="7007784" y="2792862"/>
                            <a:ext cx="424045" cy="210802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27" name="Straight Connector 226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 flipV="1">
                            <a:off x="6816580" y="3159909"/>
                            <a:ext cx="424045" cy="210802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228" name="Straight Connector 227"/>
                          <p:cNvCxnSpPr>
                            <a:cxnSpLocks/>
                          </p:cNvCxnSpPr>
                          <p:nvPr/>
                        </p:nvCxnSpPr>
                        <p:spPr>
                          <a:xfrm flipH="1">
                            <a:off x="6945846" y="2116166"/>
                            <a:ext cx="182870" cy="369526"/>
                          </a:xfrm>
                          <a:prstGeom prst="line">
                            <a:avLst/>
                          </a:prstGeom>
                          <a:ln w="25400"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1">
                            <a:schemeClr val="accent1"/>
                          </a:lnRef>
                          <a:fillRef idx="0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cxnSp>
                      <p:nvCxnSpPr>
                        <p:cNvPr id="222" name="Straight Connector 221"/>
                        <p:cNvCxnSpPr>
                          <a:cxnSpLocks/>
                        </p:cNvCxnSpPr>
                        <p:nvPr/>
                      </p:nvCxnSpPr>
                      <p:spPr>
                        <a:xfrm flipV="1">
                          <a:off x="8179512" y="2004125"/>
                          <a:ext cx="214834" cy="348023"/>
                        </a:xfrm>
                        <a:prstGeom prst="line">
                          <a:avLst/>
                        </a:prstGeom>
                        <a:ln w="22225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cxnSp>
                    <p:nvCxnSpPr>
                      <p:cNvPr id="217" name="Straight Connector 216"/>
                      <p:cNvCxnSpPr/>
                      <p:nvPr/>
                    </p:nvCxnSpPr>
                    <p:spPr>
                      <a:xfrm flipH="1" flipV="1">
                        <a:off x="8534073" y="2470508"/>
                        <a:ext cx="440211" cy="247581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</p:grpSp>
          </p:grpSp>
          <p:sp>
            <p:nvSpPr>
              <p:cNvPr id="179" name="Oval 178"/>
              <p:cNvSpPr/>
              <p:nvPr/>
            </p:nvSpPr>
            <p:spPr>
              <a:xfrm rot="18269032">
                <a:off x="7062347" y="3045439"/>
                <a:ext cx="367642" cy="235755"/>
              </a:xfrm>
              <a:prstGeom prst="ellipse">
                <a:avLst/>
              </a:prstGeom>
              <a:gradFill>
                <a:gsLst>
                  <a:gs pos="0">
                    <a:srgbClr val="92D050"/>
                  </a:gs>
                  <a:gs pos="74000">
                    <a:schemeClr val="accent1">
                      <a:lumMod val="45000"/>
                      <a:lumOff val="55000"/>
                    </a:schemeClr>
                  </a:gs>
                  <a:gs pos="83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lin ang="5400000" scaled="1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7F47F815-ED7C-4A76-8005-3CF4D0714016}"/>
                  </a:ext>
                </a:extLst>
              </p:cNvPr>
              <p:cNvSpPr/>
              <p:nvPr/>
            </p:nvSpPr>
            <p:spPr>
              <a:xfrm rot="17919428">
                <a:off x="6803914" y="3416909"/>
                <a:ext cx="408936" cy="228476"/>
              </a:xfrm>
              <a:prstGeom prst="ellipse">
                <a:avLst/>
              </a:prstGeom>
              <a:pattFill prst="trellis">
                <a:fgClr>
                  <a:srgbClr val="00B050"/>
                </a:fgClr>
                <a:bgClr>
                  <a:schemeClr val="bg1"/>
                </a:bgClr>
              </a:patt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005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Llantrisant Recycling </Site_x0020_Name>
    <Internal_x002f_External xmlns="859f7ad6-93f6-4205-b62b-a17f28acbbac">Incoming document</Internal_x002f_External>
    <Post_x0020_code xmlns="859f7ad6-93f6-4205-b62b-a17f28acbbac">CF72 8YY</Post_x0020_code>
    <Document_x0020_Type xmlns="859f7ad6-93f6-4205-b62b-a17f28acbbac">Plan/Drawing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2021-03-05T00:00:00+00:00</Document_x0020_Date>
    <Facility_x0020_Address xmlns="859f7ad6-93f6-4205-b62b-a17f28acbbac">Llantrisant Recycling, Pantbrad Lane, Llantrisant, Pontyclun, CF72 8YY</Facility_x0020_Address>
    <Environment_x0020_Sub_x0020_Folder xmlns="859f7ad6-93f6-4205-b62b-a17f28acbbac">Licence variation</Environment_x0020_Sub_x0020_Folder>
    <Customer_x0020_Name xmlns="859f7ad6-93f6-4205-b62b-a17f28acbbac">Llantrisant Recycling Centre Limited</Customer_x0020_Name>
    <Surrendered_x002f_Expired_x0020_Date xmlns="859f7ad6-93f6-4205-b62b-a17f28acbbac" xsi:nil="true"/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89AE55EB5C7ADB4ABC96D6EF1F4E6A57" ma:contentTypeVersion="748" ma:contentTypeDescription="Permitting &amp; Compliance PowerPoint Document" ma:contentTypeScope="" ma:versionID="d420b848a4622b4626bc4cae84329a80">
  <xsd:schema xmlns:xsd="http://www.w3.org/2001/XMLSchema" xmlns:xs="http://www.w3.org/2001/XMLSchema" xmlns:p="http://schemas.microsoft.com/office/2006/metadata/properties" xmlns:ns2="859f7ad6-93f6-4205-b62b-a17f28acbbac" targetNamespace="http://schemas.microsoft.com/office/2006/metadata/properties" ma:root="true" ma:fieldsID="ec93df719b50e086355d821ae71fd82f" ns2:_="">
    <xsd:import namespace="859f7ad6-93f6-4205-b62b-a17f28acbbac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594E16-BF76-4B82-90E0-8B2C8D3DFD81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D4FA28CC-9807-431B-AAA4-1E9608EC19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6580426-EACA-4FBF-8CE7-82075C61754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9be56660-2c31-41ef-bc00-23e72f632f2a"/>
    <ds:schemaRef ds:uri="http://www.w3.org/XML/1998/namespace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17B1FB4C-8E7C-4C33-8A2B-52460D1ACD45}"/>
</file>

<file path=customXml/itemProps5.xml><?xml version="1.0" encoding="utf-8"?>
<ds:datastoreItem xmlns:ds="http://schemas.openxmlformats.org/officeDocument/2006/customXml" ds:itemID="{6A25B6D4-9BA8-4193-95AB-815CC9D4257A}"/>
</file>

<file path=docProps/app.xml><?xml version="1.0" encoding="utf-8"?>
<Properties xmlns="http://schemas.openxmlformats.org/officeDocument/2006/extended-properties" xmlns:vt="http://schemas.openxmlformats.org/officeDocument/2006/docPropsVTypes">
  <TotalTime>3567</TotalTime>
  <Words>354</Words>
  <Application>Microsoft Office PowerPoint</Application>
  <PresentationFormat>Widescreen</PresentationFormat>
  <Paragraphs>89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Magda.Leonowicz</cp:lastModifiedBy>
  <cp:revision>86</cp:revision>
  <dcterms:created xsi:type="dcterms:W3CDTF">2018-10-11T12:49:18Z</dcterms:created>
  <dcterms:modified xsi:type="dcterms:W3CDTF">2021-05-19T11:39:23Z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0x01010067EB80C5FE939D4A9B3D8BA62129B7F503020089AE55EB5C7ADB4ABC96D6EF1F4E6A57</vt:lpwstr>
  </property>
  <property fmtid="{D5CDD505-2E9C-101B-9397-08002B2CF9AE}" pid="3" name="_dlc_DocId">
    <vt:lpwstr>REGU-106-6507591</vt:lpwstr>
  </property>
  <property fmtid="{D5CDD505-2E9C-101B-9397-08002B2CF9AE}" pid="4" name="_dlc_DocIdItemGuid">
    <vt:lpwstr>ce984bb8-b398-4884-8e59-4f016aafc6f6</vt:lpwstr>
  </property>
  <property fmtid="{D5CDD505-2E9C-101B-9397-08002B2CF9AE}" pid="5" name="_dlc_DocIdUrl">
    <vt:lpwstr>https://cyfoethnaturiolcymru.sharepoint.com/teams/Regulatory/Permitting/_layouts/15/DocIdRedir.aspx?ID=REGU-106-6507591, REGU-106-6507591</vt:lpwstr>
  </property>
</Properties>
</file>